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customXml/itemProps1.xml" ContentType="application/vnd.openxmlformats-officedocument.customXmlProperties+xml"/>
  <Default Extension="rels" ContentType="application/vnd.openxmlformats-package.relationships+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customXml/itemProps2.xml" ContentType="application/vnd.openxmlformats-officedocument.customXmlPropertie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Default Extension="jpeg" ContentType="image/jpeg"/>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18"/>
  </p:notesMasterIdLst>
  <p:sldIdLst>
    <p:sldId id="267" r:id="rId2"/>
    <p:sldId id="284" r:id="rId3"/>
    <p:sldId id="285" r:id="rId4"/>
    <p:sldId id="286" r:id="rId5"/>
    <p:sldId id="287" r:id="rId6"/>
    <p:sldId id="288" r:id="rId7"/>
    <p:sldId id="292" r:id="rId8"/>
    <p:sldId id="294" r:id="rId9"/>
    <p:sldId id="295" r:id="rId10"/>
    <p:sldId id="296" r:id="rId11"/>
    <p:sldId id="297" r:id="rId12"/>
    <p:sldId id="300" r:id="rId13"/>
    <p:sldId id="301" r:id="rId14"/>
    <p:sldId id="302" r:id="rId15"/>
    <p:sldId id="303" r:id="rId16"/>
    <p:sldId id="304" r:id="rId17"/>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3A733"/>
    <a:srgbClr val="0DC60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368" autoAdjust="0"/>
  </p:normalViewPr>
  <p:slideViewPr>
    <p:cSldViewPr>
      <p:cViewPr varScale="1">
        <p:scale>
          <a:sx n="87" d="100"/>
          <a:sy n="87" d="100"/>
        </p:scale>
        <p:origin x="-1062"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L"/>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560040-08C3-4CD6-97D0-54E1F8B81968}" type="datetimeFigureOut">
              <a:rPr lang="es-CL" smtClean="0"/>
              <a:pPr/>
              <a:t>15-07-2014</a:t>
            </a:fld>
            <a:endParaRPr lang="es-CL"/>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L"/>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53236C1-8B8A-44ED-BADD-8BFE7211FD34}" type="slidenum">
              <a:rPr lang="es-CL" smtClean="0"/>
              <a:pPr/>
              <a:t>‹Nº›</a:t>
            </a:fld>
            <a:endParaRPr lang="es-CL"/>
          </a:p>
        </p:txBody>
      </p:sp>
    </p:spTree>
    <p:extLst>
      <p:ext uri="{BB962C8B-B14F-4D97-AF65-F5344CB8AC3E}">
        <p14:creationId xmlns:p14="http://schemas.microsoft.com/office/powerpoint/2010/main" val="18144917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L" dirty="0"/>
          </a:p>
        </p:txBody>
      </p:sp>
      <p:sp>
        <p:nvSpPr>
          <p:cNvPr id="4" name="3 Marcador de número de diapositiva"/>
          <p:cNvSpPr>
            <a:spLocks noGrp="1"/>
          </p:cNvSpPr>
          <p:nvPr>
            <p:ph type="sldNum" sz="quarter" idx="10"/>
          </p:nvPr>
        </p:nvSpPr>
        <p:spPr/>
        <p:txBody>
          <a:bodyPr/>
          <a:lstStyle/>
          <a:p>
            <a:fld id="{F53236C1-8B8A-44ED-BADD-8BFE7211FD34}" type="slidenum">
              <a:rPr lang="es-CL" smtClean="0"/>
              <a:pPr/>
              <a:t>10</a:t>
            </a:fld>
            <a:endParaRPr lang="es-CL"/>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Título"/>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grpSp>
        <p:nvGrpSpPr>
          <p:cNvPr id="2" name="1 Grupo"/>
          <p:cNvGrpSpPr/>
          <p:nvPr/>
        </p:nvGrpSpPr>
        <p:grpSpPr>
          <a:xfrm>
            <a:off x="-3765" y="4953000"/>
            <a:ext cx="9147765"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fld id="{01091FDD-B90F-49D9-8C37-394914C745CB}" type="datetimeFigureOut">
              <a:rPr lang="es-CL" smtClean="0"/>
              <a:pPr/>
              <a:t>15-07-2014</a:t>
            </a:fld>
            <a:endParaRPr lang="es-CL"/>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endParaRPr lang="es-CL"/>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fld id="{39E97A2D-CB25-4567-99E8-A6B6C89943A7}" type="slidenum">
              <a:rPr lang="es-CL" smtClean="0"/>
              <a:pPr/>
              <a:t>‹Nº›</a:t>
            </a:fld>
            <a:endParaRPr lang="es-CL"/>
          </a:p>
        </p:txBody>
      </p:sp>
    </p:spTree>
  </p:cSld>
  <p:clrMapOvr>
    <a:masterClrMapping/>
  </p:clrMapOvr>
  <p:transition>
    <p:pull dir="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01091FDD-B90F-49D9-8C37-394914C745CB}" type="datetimeFigureOut">
              <a:rPr lang="es-CL" smtClean="0"/>
              <a:pPr/>
              <a:t>15-07-2014</a:t>
            </a:fld>
            <a:endParaRPr lang="es-CL"/>
          </a:p>
        </p:txBody>
      </p:sp>
      <p:sp>
        <p:nvSpPr>
          <p:cNvPr id="5" name="4 Marcador de pie de página"/>
          <p:cNvSpPr>
            <a:spLocks noGrp="1"/>
          </p:cNvSpPr>
          <p:nvPr>
            <p:ph type="ftr" sz="quarter" idx="11"/>
          </p:nvPr>
        </p:nvSpPr>
        <p:spPr/>
        <p:txBody>
          <a:bodyPr/>
          <a:lstStyle>
            <a:extLst/>
          </a:lstStyle>
          <a:p>
            <a:endParaRPr lang="es-CL"/>
          </a:p>
        </p:txBody>
      </p:sp>
      <p:sp>
        <p:nvSpPr>
          <p:cNvPr id="6" name="5 Marcador de número de diapositiva"/>
          <p:cNvSpPr>
            <a:spLocks noGrp="1"/>
          </p:cNvSpPr>
          <p:nvPr>
            <p:ph type="sldNum" sz="quarter" idx="12"/>
          </p:nvPr>
        </p:nvSpPr>
        <p:spPr/>
        <p:txBody>
          <a:bodyPr/>
          <a:lstStyle>
            <a:extLst/>
          </a:lstStyle>
          <a:p>
            <a:fld id="{39E97A2D-CB25-4567-99E8-A6B6C89943A7}" type="slidenum">
              <a:rPr lang="es-CL" smtClean="0"/>
              <a:pPr/>
              <a:t>‹Nº›</a:t>
            </a:fld>
            <a:endParaRPr lang="es-CL"/>
          </a:p>
        </p:txBody>
      </p:sp>
    </p:spTree>
  </p:cSld>
  <p:clrMapOvr>
    <a:masterClrMapping/>
  </p:clrMapOvr>
  <p:transition>
    <p:pull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01091FDD-B90F-49D9-8C37-394914C745CB}" type="datetimeFigureOut">
              <a:rPr lang="es-CL" smtClean="0"/>
              <a:pPr/>
              <a:t>15-07-2014</a:t>
            </a:fld>
            <a:endParaRPr lang="es-CL"/>
          </a:p>
        </p:txBody>
      </p:sp>
      <p:sp>
        <p:nvSpPr>
          <p:cNvPr id="5" name="4 Marcador de pie de página"/>
          <p:cNvSpPr>
            <a:spLocks noGrp="1"/>
          </p:cNvSpPr>
          <p:nvPr>
            <p:ph type="ftr" sz="quarter" idx="11"/>
          </p:nvPr>
        </p:nvSpPr>
        <p:spPr/>
        <p:txBody>
          <a:bodyPr/>
          <a:lstStyle>
            <a:extLst/>
          </a:lstStyle>
          <a:p>
            <a:endParaRPr lang="es-CL"/>
          </a:p>
        </p:txBody>
      </p:sp>
      <p:sp>
        <p:nvSpPr>
          <p:cNvPr id="6" name="5 Marcador de número de diapositiva"/>
          <p:cNvSpPr>
            <a:spLocks noGrp="1"/>
          </p:cNvSpPr>
          <p:nvPr>
            <p:ph type="sldNum" sz="quarter" idx="12"/>
          </p:nvPr>
        </p:nvSpPr>
        <p:spPr/>
        <p:txBody>
          <a:bodyPr/>
          <a:lstStyle>
            <a:extLst/>
          </a:lstStyle>
          <a:p>
            <a:fld id="{39E97A2D-CB25-4567-99E8-A6B6C89943A7}" type="slidenum">
              <a:rPr lang="es-CL" smtClean="0"/>
              <a:pPr/>
              <a:t>‹Nº›</a:t>
            </a:fld>
            <a:endParaRPr lang="es-CL"/>
          </a:p>
        </p:txBody>
      </p:sp>
    </p:spTree>
  </p:cSld>
  <p:clrMapOvr>
    <a:masterClrMapping/>
  </p:clrMapOvr>
  <p:transition>
    <p:pull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01091FDD-B90F-49D9-8C37-394914C745CB}" type="datetimeFigureOut">
              <a:rPr lang="es-CL" smtClean="0"/>
              <a:pPr/>
              <a:t>15-07-2014</a:t>
            </a:fld>
            <a:endParaRPr lang="es-CL"/>
          </a:p>
        </p:txBody>
      </p:sp>
      <p:sp>
        <p:nvSpPr>
          <p:cNvPr id="5" name="4 Marcador de pie de página"/>
          <p:cNvSpPr>
            <a:spLocks noGrp="1"/>
          </p:cNvSpPr>
          <p:nvPr>
            <p:ph type="ftr" sz="quarter" idx="11"/>
          </p:nvPr>
        </p:nvSpPr>
        <p:spPr/>
        <p:txBody>
          <a:bodyPr/>
          <a:lstStyle>
            <a:extLst/>
          </a:lstStyle>
          <a:p>
            <a:endParaRPr lang="es-CL"/>
          </a:p>
        </p:txBody>
      </p:sp>
      <p:sp>
        <p:nvSpPr>
          <p:cNvPr id="6" name="5 Marcador de número de diapositiva"/>
          <p:cNvSpPr>
            <a:spLocks noGrp="1"/>
          </p:cNvSpPr>
          <p:nvPr>
            <p:ph type="sldNum" sz="quarter" idx="12"/>
          </p:nvPr>
        </p:nvSpPr>
        <p:spPr/>
        <p:txBody>
          <a:bodyPr/>
          <a:lstStyle>
            <a:extLst/>
          </a:lstStyle>
          <a:p>
            <a:fld id="{39E97A2D-CB25-4567-99E8-A6B6C89943A7}" type="slidenum">
              <a:rPr lang="es-CL" smtClean="0"/>
              <a:pPr/>
              <a:t>‹Nº›</a:t>
            </a:fld>
            <a:endParaRPr lang="es-CL"/>
          </a:p>
        </p:txBody>
      </p:sp>
      <p:sp>
        <p:nvSpPr>
          <p:cNvPr id="7" name="6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masterClrMapping/>
  </p:clrMapOvr>
  <p:transition>
    <p:pull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01091FDD-B90F-49D9-8C37-394914C745CB}" type="datetimeFigureOut">
              <a:rPr lang="es-CL" smtClean="0"/>
              <a:pPr/>
              <a:t>15-07-2014</a:t>
            </a:fld>
            <a:endParaRPr lang="es-CL"/>
          </a:p>
        </p:txBody>
      </p:sp>
      <p:sp>
        <p:nvSpPr>
          <p:cNvPr id="5" name="4 Marcador de pie de página"/>
          <p:cNvSpPr>
            <a:spLocks noGrp="1"/>
          </p:cNvSpPr>
          <p:nvPr>
            <p:ph type="ftr" sz="quarter" idx="11"/>
          </p:nvPr>
        </p:nvSpPr>
        <p:spPr/>
        <p:txBody>
          <a:bodyPr/>
          <a:lstStyle>
            <a:extLst/>
          </a:lstStyle>
          <a:p>
            <a:endParaRPr lang="es-CL"/>
          </a:p>
        </p:txBody>
      </p:sp>
      <p:sp>
        <p:nvSpPr>
          <p:cNvPr id="6" name="5 Marcador de número de diapositiva"/>
          <p:cNvSpPr>
            <a:spLocks noGrp="1"/>
          </p:cNvSpPr>
          <p:nvPr>
            <p:ph type="sldNum" sz="quarter" idx="12"/>
          </p:nvPr>
        </p:nvSpPr>
        <p:spPr/>
        <p:txBody>
          <a:bodyPr/>
          <a:lstStyle>
            <a:extLst/>
          </a:lstStyle>
          <a:p>
            <a:fld id="{39E97A2D-CB25-4567-99E8-A6B6C89943A7}" type="slidenum">
              <a:rPr lang="es-CL" smtClean="0"/>
              <a:pPr/>
              <a:t>‹Nº›</a:t>
            </a:fld>
            <a:endParaRPr lang="es-CL"/>
          </a:p>
        </p:txBody>
      </p:sp>
      <p:sp>
        <p:nvSpPr>
          <p:cNvPr id="7" name="6 Cheurón"/>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Cheurón"/>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transition>
    <p:pull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01091FDD-B90F-49D9-8C37-394914C745CB}" type="datetimeFigureOut">
              <a:rPr lang="es-CL" smtClean="0"/>
              <a:pPr/>
              <a:t>15-07-2014</a:t>
            </a:fld>
            <a:endParaRPr lang="es-CL"/>
          </a:p>
        </p:txBody>
      </p:sp>
      <p:sp>
        <p:nvSpPr>
          <p:cNvPr id="6" name="5 Marcador de pie de página"/>
          <p:cNvSpPr>
            <a:spLocks noGrp="1"/>
          </p:cNvSpPr>
          <p:nvPr>
            <p:ph type="ftr" sz="quarter" idx="11"/>
          </p:nvPr>
        </p:nvSpPr>
        <p:spPr/>
        <p:txBody>
          <a:bodyPr/>
          <a:lstStyle>
            <a:extLst/>
          </a:lstStyle>
          <a:p>
            <a:endParaRPr lang="es-CL"/>
          </a:p>
        </p:txBody>
      </p:sp>
      <p:sp>
        <p:nvSpPr>
          <p:cNvPr id="7" name="6 Marcador de número de diapositiva"/>
          <p:cNvSpPr>
            <a:spLocks noGrp="1"/>
          </p:cNvSpPr>
          <p:nvPr>
            <p:ph type="sldNum" sz="quarter" idx="12"/>
          </p:nvPr>
        </p:nvSpPr>
        <p:spPr/>
        <p:txBody>
          <a:bodyPr/>
          <a:lstStyle>
            <a:extLst/>
          </a:lstStyle>
          <a:p>
            <a:fld id="{39E97A2D-CB25-4567-99E8-A6B6C89943A7}" type="slidenum">
              <a:rPr lang="es-CL" smtClean="0"/>
              <a:pPr/>
              <a:t>‹Nº›</a:t>
            </a:fld>
            <a:endParaRPr lang="es-CL"/>
          </a:p>
        </p:txBody>
      </p:sp>
      <p:sp>
        <p:nvSpPr>
          <p:cNvPr id="8" name="7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masterClrMapping/>
  </p:clrMapOvr>
  <p:transition>
    <p:pull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01091FDD-B90F-49D9-8C37-394914C745CB}" type="datetimeFigureOut">
              <a:rPr lang="es-CL" smtClean="0"/>
              <a:pPr/>
              <a:t>15-07-2014</a:t>
            </a:fld>
            <a:endParaRPr lang="es-CL"/>
          </a:p>
        </p:txBody>
      </p:sp>
      <p:sp>
        <p:nvSpPr>
          <p:cNvPr id="8" name="7 Marcador de pie de página"/>
          <p:cNvSpPr>
            <a:spLocks noGrp="1"/>
          </p:cNvSpPr>
          <p:nvPr>
            <p:ph type="ftr" sz="quarter" idx="11"/>
          </p:nvPr>
        </p:nvSpPr>
        <p:spPr/>
        <p:txBody>
          <a:bodyPr/>
          <a:lstStyle>
            <a:extLst/>
          </a:lstStyle>
          <a:p>
            <a:endParaRPr lang="es-CL"/>
          </a:p>
        </p:txBody>
      </p:sp>
      <p:sp>
        <p:nvSpPr>
          <p:cNvPr id="9" name="8 Marcador de número de diapositiva"/>
          <p:cNvSpPr>
            <a:spLocks noGrp="1"/>
          </p:cNvSpPr>
          <p:nvPr>
            <p:ph type="sldNum" sz="quarter" idx="12"/>
          </p:nvPr>
        </p:nvSpPr>
        <p:spPr/>
        <p:txBody>
          <a:bodyPr/>
          <a:lstStyle>
            <a:extLst/>
          </a:lstStyle>
          <a:p>
            <a:fld id="{39E97A2D-CB25-4567-99E8-A6B6C89943A7}" type="slidenum">
              <a:rPr lang="es-CL" smtClean="0"/>
              <a:pPr/>
              <a:t>‹Nº›</a:t>
            </a:fld>
            <a:endParaRPr lang="es-CL"/>
          </a:p>
        </p:txBody>
      </p:sp>
    </p:spTree>
  </p:cSld>
  <p:clrMapOvr>
    <a:masterClrMapping/>
  </p:clrMapOvr>
  <p:transition>
    <p:pull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extLst/>
          </a:lstStyle>
          <a:p>
            <a:fld id="{01091FDD-B90F-49D9-8C37-394914C745CB}" type="datetimeFigureOut">
              <a:rPr lang="es-CL" smtClean="0"/>
              <a:pPr/>
              <a:t>15-07-2014</a:t>
            </a:fld>
            <a:endParaRPr lang="es-CL"/>
          </a:p>
        </p:txBody>
      </p:sp>
      <p:sp>
        <p:nvSpPr>
          <p:cNvPr id="4" name="3 Marcador de pie de página"/>
          <p:cNvSpPr>
            <a:spLocks noGrp="1"/>
          </p:cNvSpPr>
          <p:nvPr>
            <p:ph type="ftr" sz="quarter" idx="11"/>
          </p:nvPr>
        </p:nvSpPr>
        <p:spPr/>
        <p:txBody>
          <a:bodyPr/>
          <a:lstStyle>
            <a:extLst/>
          </a:lstStyle>
          <a:p>
            <a:endParaRPr lang="es-CL"/>
          </a:p>
        </p:txBody>
      </p:sp>
      <p:sp>
        <p:nvSpPr>
          <p:cNvPr id="5" name="4 Marcador de número de diapositiva"/>
          <p:cNvSpPr>
            <a:spLocks noGrp="1"/>
          </p:cNvSpPr>
          <p:nvPr>
            <p:ph type="sldNum" sz="quarter" idx="12"/>
          </p:nvPr>
        </p:nvSpPr>
        <p:spPr/>
        <p:txBody>
          <a:bodyPr/>
          <a:lstStyle>
            <a:extLst/>
          </a:lstStyle>
          <a:p>
            <a:fld id="{39E97A2D-CB25-4567-99E8-A6B6C89943A7}" type="slidenum">
              <a:rPr lang="es-CL" smtClean="0"/>
              <a:pPr/>
              <a:t>‹Nº›</a:t>
            </a:fld>
            <a:endParaRPr lang="es-CL"/>
          </a:p>
        </p:txBody>
      </p:sp>
      <p:sp>
        <p:nvSpPr>
          <p:cNvPr id="6" name="5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masterClrMapping/>
  </p:clrMapOvr>
  <p:transition>
    <p:pull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01091FDD-B90F-49D9-8C37-394914C745CB}" type="datetimeFigureOut">
              <a:rPr lang="es-CL" smtClean="0"/>
              <a:pPr/>
              <a:t>15-07-2014</a:t>
            </a:fld>
            <a:endParaRPr lang="es-CL"/>
          </a:p>
        </p:txBody>
      </p:sp>
      <p:sp>
        <p:nvSpPr>
          <p:cNvPr id="3" name="2 Marcador de pie de página"/>
          <p:cNvSpPr>
            <a:spLocks noGrp="1"/>
          </p:cNvSpPr>
          <p:nvPr>
            <p:ph type="ftr" sz="quarter" idx="11"/>
          </p:nvPr>
        </p:nvSpPr>
        <p:spPr/>
        <p:txBody>
          <a:bodyPr/>
          <a:lstStyle>
            <a:extLst/>
          </a:lstStyle>
          <a:p>
            <a:endParaRPr lang="es-CL"/>
          </a:p>
        </p:txBody>
      </p:sp>
      <p:sp>
        <p:nvSpPr>
          <p:cNvPr id="4" name="3 Marcador de número de diapositiva"/>
          <p:cNvSpPr>
            <a:spLocks noGrp="1"/>
          </p:cNvSpPr>
          <p:nvPr>
            <p:ph type="sldNum" sz="quarter" idx="12"/>
          </p:nvPr>
        </p:nvSpPr>
        <p:spPr/>
        <p:txBody>
          <a:bodyPr/>
          <a:lstStyle>
            <a:extLst/>
          </a:lstStyle>
          <a:p>
            <a:fld id="{39E97A2D-CB25-4567-99E8-A6B6C89943A7}" type="slidenum">
              <a:rPr lang="es-CL" smtClean="0"/>
              <a:pPr/>
              <a:t>‹Nº›</a:t>
            </a:fld>
            <a:endParaRPr lang="es-CL"/>
          </a:p>
        </p:txBody>
      </p:sp>
    </p:spTree>
  </p:cSld>
  <p:clrMapOvr>
    <a:masterClrMapping/>
  </p:clrMapOvr>
  <p:transition>
    <p:pull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727032" y="6407944"/>
            <a:ext cx="1920240" cy="365760"/>
          </a:xfrm>
        </p:spPr>
        <p:txBody>
          <a:bodyPr/>
          <a:lstStyle>
            <a:extLst/>
          </a:lstStyle>
          <a:p>
            <a:fld id="{01091FDD-B90F-49D9-8C37-394914C745CB}" type="datetimeFigureOut">
              <a:rPr lang="es-CL" smtClean="0"/>
              <a:pPr/>
              <a:t>15-07-2014</a:t>
            </a:fld>
            <a:endParaRPr lang="es-CL"/>
          </a:p>
        </p:txBody>
      </p:sp>
      <p:sp>
        <p:nvSpPr>
          <p:cNvPr id="6" name="5 Marcador de pie de página"/>
          <p:cNvSpPr>
            <a:spLocks noGrp="1"/>
          </p:cNvSpPr>
          <p:nvPr>
            <p:ph type="ftr" sz="quarter" idx="11"/>
          </p:nvPr>
        </p:nvSpPr>
        <p:spPr/>
        <p:txBody>
          <a:bodyPr/>
          <a:lstStyle>
            <a:extLst/>
          </a:lstStyle>
          <a:p>
            <a:endParaRPr lang="es-CL"/>
          </a:p>
        </p:txBody>
      </p:sp>
      <p:sp>
        <p:nvSpPr>
          <p:cNvPr id="7" name="6 Marcador de número de diapositiva"/>
          <p:cNvSpPr>
            <a:spLocks noGrp="1"/>
          </p:cNvSpPr>
          <p:nvPr>
            <p:ph type="sldNum" sz="quarter" idx="12"/>
          </p:nvPr>
        </p:nvSpPr>
        <p:spPr/>
        <p:txBody>
          <a:bodyPr/>
          <a:lstStyle>
            <a:extLst/>
          </a:lstStyle>
          <a:p>
            <a:fld id="{39E97A2D-CB25-4567-99E8-A6B6C89943A7}" type="slidenum">
              <a:rPr lang="es-CL" smtClean="0"/>
              <a:pPr/>
              <a:t>‹Nº›</a:t>
            </a:fld>
            <a:endParaRPr lang="es-CL"/>
          </a:p>
        </p:txBody>
      </p:sp>
    </p:spTree>
  </p:cSld>
  <p:clrMapOvr>
    <a:masterClrMapping/>
  </p:clrMapOvr>
  <p:transition>
    <p:pull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smtClean="0"/>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fld id="{01091FDD-B90F-49D9-8C37-394914C745CB}" type="datetimeFigureOut">
              <a:rPr lang="es-CL" smtClean="0"/>
              <a:pPr/>
              <a:t>15-07-2014</a:t>
            </a:fld>
            <a:endParaRPr lang="es-CL"/>
          </a:p>
        </p:txBody>
      </p:sp>
      <p:sp>
        <p:nvSpPr>
          <p:cNvPr id="6" name="5 Marcador de pie de página"/>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s-CL"/>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fld id="{39E97A2D-CB25-4567-99E8-A6B6C89943A7}" type="slidenum">
              <a:rPr lang="es-CL" smtClean="0"/>
              <a:pPr/>
              <a:t>‹Nº›</a:t>
            </a:fld>
            <a:endParaRPr lang="es-CL"/>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smtClean="0"/>
              <a:t>Haga clic para modificar el estilo de título del patrón</a:t>
            </a:r>
            <a:endParaRPr kumimoji="0" lang="en-US"/>
          </a:p>
        </p:txBody>
      </p:sp>
      <p:sp>
        <p:nvSpPr>
          <p:cNvPr id="8" name="7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Triángulo rectángulo"/>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Cheurón"/>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transition>
    <p:pull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Triángulo rectángulo"/>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01091FDD-B90F-49D9-8C37-394914C745CB}" type="datetimeFigureOut">
              <a:rPr lang="es-CL" smtClean="0"/>
              <a:pPr/>
              <a:t>15-07-2014</a:t>
            </a:fld>
            <a:endParaRPr lang="es-CL"/>
          </a:p>
        </p:txBody>
      </p:sp>
      <p:sp>
        <p:nvSpPr>
          <p:cNvPr id="22" name="21 Marcador de pie de página"/>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s-CL"/>
          </a:p>
        </p:txBody>
      </p:sp>
      <p:sp>
        <p:nvSpPr>
          <p:cNvPr id="18" name="17 Marcador de número de diapositiva"/>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9E97A2D-CB25-4567-99E8-A6B6C89943A7}" type="slidenum">
              <a:rPr lang="es-CL" smtClean="0"/>
              <a:pPr/>
              <a:t>‹Nº›</a:t>
            </a:fld>
            <a:endParaRPr lang="es-CL"/>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ransition>
    <p:pull dir="rd"/>
  </p:transition>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685800" y="1752601"/>
            <a:ext cx="7772400" cy="2252463"/>
          </a:xfrm>
        </p:spPr>
        <p:txBody>
          <a:bodyPr>
            <a:normAutofit fontScale="90000"/>
          </a:bodyPr>
          <a:lstStyle/>
          <a:p>
            <a:pPr algn="ctr"/>
            <a:r>
              <a:rPr lang="es-ES" sz="4000" u="sng" dirty="0" smtClean="0">
                <a:solidFill>
                  <a:schemeClr val="accent1">
                    <a:lumMod val="50000"/>
                  </a:schemeClr>
                </a:solidFill>
                <a:effectLst>
                  <a:outerShdw blurRad="38100" dist="38100" dir="2700000" algn="tl">
                    <a:srgbClr val="000000">
                      <a:alpha val="43137"/>
                    </a:srgbClr>
                  </a:outerShdw>
                </a:effectLst>
              </a:rPr>
              <a:t>CONTRATO DE TRABAJO.</a:t>
            </a:r>
            <a:br>
              <a:rPr lang="es-ES" sz="4000" u="sng" dirty="0" smtClean="0">
                <a:solidFill>
                  <a:schemeClr val="accent1">
                    <a:lumMod val="50000"/>
                  </a:schemeClr>
                </a:solidFill>
                <a:effectLst>
                  <a:outerShdw blurRad="38100" dist="38100" dir="2700000" algn="tl">
                    <a:srgbClr val="000000">
                      <a:alpha val="43137"/>
                    </a:srgbClr>
                  </a:outerShdw>
                </a:effectLst>
              </a:rPr>
            </a:br>
            <a:r>
              <a:rPr lang="es-ES" sz="4000" u="sng" dirty="0" smtClean="0">
                <a:solidFill>
                  <a:schemeClr val="accent1">
                    <a:lumMod val="50000"/>
                  </a:schemeClr>
                </a:solidFill>
                <a:effectLst>
                  <a:outerShdw blurRad="38100" dist="38100" dir="2700000" algn="tl">
                    <a:srgbClr val="000000">
                      <a:alpha val="43137"/>
                    </a:srgbClr>
                  </a:outerShdw>
                </a:effectLst>
              </a:rPr>
              <a:t/>
            </a:r>
            <a:br>
              <a:rPr lang="es-ES" sz="4000" u="sng" dirty="0" smtClean="0">
                <a:solidFill>
                  <a:schemeClr val="accent1">
                    <a:lumMod val="50000"/>
                  </a:schemeClr>
                </a:solidFill>
                <a:effectLst>
                  <a:outerShdw blurRad="38100" dist="38100" dir="2700000" algn="tl">
                    <a:srgbClr val="000000">
                      <a:alpha val="43137"/>
                    </a:srgbClr>
                  </a:outerShdw>
                </a:effectLst>
              </a:rPr>
            </a:br>
            <a:r>
              <a:rPr lang="es-ES" sz="3100" dirty="0" smtClean="0">
                <a:solidFill>
                  <a:schemeClr val="accent1">
                    <a:lumMod val="50000"/>
                  </a:schemeClr>
                </a:solidFill>
                <a:effectLst>
                  <a:outerShdw blurRad="38100" dist="38100" dir="2700000" algn="tl">
                    <a:srgbClr val="000000">
                      <a:alpha val="43137"/>
                    </a:srgbClr>
                  </a:outerShdw>
                </a:effectLst>
              </a:rPr>
              <a:t>Robert Concha Tapia.</a:t>
            </a:r>
            <a:br>
              <a:rPr lang="es-ES" sz="3100" dirty="0" smtClean="0">
                <a:solidFill>
                  <a:schemeClr val="accent1">
                    <a:lumMod val="50000"/>
                  </a:schemeClr>
                </a:solidFill>
                <a:effectLst>
                  <a:outerShdw blurRad="38100" dist="38100" dir="2700000" algn="tl">
                    <a:srgbClr val="000000">
                      <a:alpha val="43137"/>
                    </a:srgbClr>
                  </a:outerShdw>
                </a:effectLst>
              </a:rPr>
            </a:br>
            <a:r>
              <a:rPr lang="es-ES" sz="3100" dirty="0" smtClean="0">
                <a:solidFill>
                  <a:schemeClr val="accent1">
                    <a:lumMod val="50000"/>
                  </a:schemeClr>
                </a:solidFill>
                <a:effectLst>
                  <a:outerShdw blurRad="38100" dist="38100" dir="2700000" algn="tl">
                    <a:srgbClr val="000000">
                      <a:alpha val="43137"/>
                    </a:srgbClr>
                  </a:outerShdw>
                </a:effectLst>
              </a:rPr>
              <a:t>Abogado.</a:t>
            </a:r>
            <a:endParaRPr lang="es-CL" sz="3100" dirty="0"/>
          </a:p>
        </p:txBody>
      </p:sp>
    </p:spTree>
  </p:cSld>
  <p:clrMapOvr>
    <a:masterClrMapping/>
  </p:clrMapOvr>
  <p:transition>
    <p:pull dir="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67544" y="692696"/>
            <a:ext cx="8229600" cy="3528391"/>
          </a:xfrm>
        </p:spPr>
        <p:txBody>
          <a:bodyPr>
            <a:normAutofit fontScale="85000" lnSpcReduction="20000"/>
          </a:bodyPr>
          <a:lstStyle/>
          <a:p>
            <a:pPr algn="just">
              <a:buNone/>
            </a:pPr>
            <a:r>
              <a:rPr lang="es-ES" sz="2400" dirty="0" smtClean="0">
                <a:solidFill>
                  <a:schemeClr val="accent1">
                    <a:lumMod val="50000"/>
                  </a:schemeClr>
                </a:solidFill>
              </a:rPr>
              <a:t>	c.2.- </a:t>
            </a:r>
            <a:r>
              <a:rPr lang="es-ES" sz="2400" b="1" dirty="0" smtClean="0">
                <a:solidFill>
                  <a:schemeClr val="accent1">
                    <a:lumMod val="50000"/>
                  </a:schemeClr>
                </a:solidFill>
              </a:rPr>
              <a:t>Contrato indefinido: </a:t>
            </a:r>
            <a:r>
              <a:rPr lang="es-ES" sz="2400" dirty="0" smtClean="0">
                <a:solidFill>
                  <a:schemeClr val="accent1">
                    <a:lumMod val="50000"/>
                  </a:schemeClr>
                </a:solidFill>
              </a:rPr>
              <a:t>Es aquel que no tiene período de tiempo prefijado para su duración. En este caso la estabilidad laboral es mayor, ya que el trabajador tiene derecho a conservar su empleo mientras no sobrevenga un hecho constitutivo de causal legal para ponerle término. </a:t>
            </a:r>
          </a:p>
          <a:p>
            <a:pPr algn="just">
              <a:buNone/>
            </a:pPr>
            <a:endParaRPr lang="es-CL" sz="2400" dirty="0" smtClean="0">
              <a:solidFill>
                <a:schemeClr val="accent1">
                  <a:lumMod val="50000"/>
                </a:schemeClr>
              </a:solidFill>
            </a:endParaRPr>
          </a:p>
          <a:p>
            <a:pPr algn="just">
              <a:buNone/>
            </a:pPr>
            <a:r>
              <a:rPr lang="es-ES" sz="2400" dirty="0" smtClean="0">
                <a:solidFill>
                  <a:schemeClr val="accent1">
                    <a:lumMod val="50000"/>
                  </a:schemeClr>
                </a:solidFill>
              </a:rPr>
              <a:t>	Directamente relacionado con esta materia y en el deseo de privilegiar la estabilidad laboral del contrato indefinido por sobre el contrato a plazo fijo, la ley contempla una serie de ficciones legales que hacen que el contrato a plazo se transforme en indefinido. Esto, en la medida que estemos en presencia de ciertas situaciones reglamentadas en el artículo 159 Código del Trabajo y que a continuación se estudiarán. </a:t>
            </a:r>
            <a:endParaRPr lang="es-CL" sz="2400" dirty="0" smtClean="0">
              <a:solidFill>
                <a:schemeClr val="accent1">
                  <a:lumMod val="50000"/>
                </a:schemeClr>
              </a:solidFill>
            </a:endParaRPr>
          </a:p>
          <a:p>
            <a:endParaRPr lang="es-CL" dirty="0"/>
          </a:p>
        </p:txBody>
      </p:sp>
    </p:spTree>
  </p:cSld>
  <p:clrMapOvr>
    <a:masterClrMapping/>
  </p:clrMapOvr>
  <p:transition>
    <p:pull dir="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67544" y="548680"/>
            <a:ext cx="8229600" cy="5400600"/>
          </a:xfrm>
        </p:spPr>
        <p:txBody>
          <a:bodyPr>
            <a:normAutofit fontScale="62500" lnSpcReduction="20000"/>
          </a:bodyPr>
          <a:lstStyle/>
          <a:p>
            <a:pPr algn="just">
              <a:buNone/>
            </a:pPr>
            <a:r>
              <a:rPr lang="es-ES" sz="3000" dirty="0" smtClean="0">
                <a:solidFill>
                  <a:schemeClr val="accent1">
                    <a:lumMod val="50000"/>
                  </a:schemeClr>
                </a:solidFill>
              </a:rPr>
              <a:t>	</a:t>
            </a:r>
            <a:r>
              <a:rPr lang="es-ES" sz="3000" b="1" u="sng" dirty="0" smtClean="0">
                <a:solidFill>
                  <a:schemeClr val="accent1">
                    <a:lumMod val="50000"/>
                  </a:schemeClr>
                </a:solidFill>
              </a:rPr>
              <a:t>Situaciones a comentar: </a:t>
            </a:r>
          </a:p>
          <a:p>
            <a:pPr algn="just">
              <a:buNone/>
            </a:pPr>
            <a:endParaRPr lang="es-CL" sz="3000" b="1" u="sng" dirty="0" smtClean="0">
              <a:solidFill>
                <a:schemeClr val="accent1">
                  <a:lumMod val="50000"/>
                </a:schemeClr>
              </a:solidFill>
            </a:endParaRPr>
          </a:p>
          <a:p>
            <a:pPr marL="365125" indent="-255588" algn="just">
              <a:buClr>
                <a:srgbClr val="23A733"/>
              </a:buClr>
              <a:buSzPct val="80000"/>
              <a:buFont typeface="Wingdings" pitchFamily="2" charset="2"/>
              <a:buChar char="Ø"/>
            </a:pPr>
            <a:r>
              <a:rPr lang="es-ES" sz="3000" b="1" dirty="0" smtClean="0">
                <a:solidFill>
                  <a:schemeClr val="accent1">
                    <a:lumMod val="50000"/>
                  </a:schemeClr>
                </a:solidFill>
              </a:rPr>
              <a:t>Tácita Reconducción:</a:t>
            </a:r>
            <a:r>
              <a:rPr lang="es-ES" sz="3000" dirty="0" smtClean="0">
                <a:solidFill>
                  <a:schemeClr val="accent1">
                    <a:lumMod val="50000"/>
                  </a:schemeClr>
                </a:solidFill>
              </a:rPr>
              <a:t> opera en el evento que un trabajador contratado a plazo, una vez vencido el término por el cual debió prestar servicios, continua trabajando con conocimiento del empleador. La ley considera que ese contrato se transforma de pleno derecho, en contrato indefinido. En consecuencia, el empleador no podrá despedirlo sino por causa justificada, invocando alguna de las causales que contempla la ley.</a:t>
            </a:r>
          </a:p>
          <a:p>
            <a:pPr marL="365125" indent="-255588" algn="just">
              <a:buClr>
                <a:srgbClr val="23A733"/>
              </a:buClr>
              <a:buSzPct val="80000"/>
              <a:buNone/>
            </a:pPr>
            <a:endParaRPr lang="es-ES" sz="2200" b="1" dirty="0" smtClean="0">
              <a:solidFill>
                <a:schemeClr val="accent1">
                  <a:lumMod val="50000"/>
                </a:schemeClr>
              </a:solidFill>
            </a:endParaRPr>
          </a:p>
          <a:p>
            <a:pPr marL="365125" indent="-255588" algn="just">
              <a:buClr>
                <a:srgbClr val="23A733"/>
              </a:buClr>
              <a:buSzPct val="80000"/>
              <a:buFont typeface="Wingdings" pitchFamily="2" charset="2"/>
              <a:buChar char="Ø"/>
            </a:pPr>
            <a:r>
              <a:rPr lang="es-ES" sz="3000" b="1" dirty="0" smtClean="0">
                <a:solidFill>
                  <a:schemeClr val="accent1">
                    <a:lumMod val="50000"/>
                  </a:schemeClr>
                </a:solidFill>
              </a:rPr>
              <a:t>La segunda renovación de un contrato a plazo fijo</a:t>
            </a:r>
            <a:r>
              <a:rPr lang="es-ES" sz="3000" dirty="0" smtClean="0">
                <a:solidFill>
                  <a:schemeClr val="accent1">
                    <a:lumMod val="50000"/>
                  </a:schemeClr>
                </a:solidFill>
              </a:rPr>
              <a:t>, hará transformarse, ipso jure, el contrato de trabajo en indefinido. </a:t>
            </a:r>
          </a:p>
          <a:p>
            <a:pPr marL="365125" indent="-255588" algn="just">
              <a:buClr>
                <a:srgbClr val="23A733"/>
              </a:buClr>
              <a:buSzPct val="80000"/>
              <a:buNone/>
            </a:pPr>
            <a:endParaRPr lang="es-ES" sz="2200" b="1" dirty="0" smtClean="0">
              <a:solidFill>
                <a:schemeClr val="accent1">
                  <a:lumMod val="50000"/>
                </a:schemeClr>
              </a:solidFill>
            </a:endParaRPr>
          </a:p>
          <a:p>
            <a:pPr marL="365125" indent="-255588" algn="just">
              <a:buClr>
                <a:srgbClr val="23A733"/>
              </a:buClr>
              <a:buSzPct val="80000"/>
              <a:buFont typeface="Wingdings" pitchFamily="2" charset="2"/>
              <a:buChar char="Ø"/>
            </a:pPr>
            <a:r>
              <a:rPr lang="es-ES" sz="3000" b="1" dirty="0" smtClean="0">
                <a:solidFill>
                  <a:schemeClr val="accent1">
                    <a:lumMod val="50000"/>
                  </a:schemeClr>
                </a:solidFill>
              </a:rPr>
              <a:t>Trabajadores que prestan servicios en forma discontinuos y que son contratados a plazo:</a:t>
            </a:r>
            <a:r>
              <a:rPr lang="es-ES" sz="3000" dirty="0" smtClean="0">
                <a:solidFill>
                  <a:schemeClr val="accent1">
                    <a:lumMod val="50000"/>
                  </a:schemeClr>
                </a:solidFill>
              </a:rPr>
              <a:t> para que opere esta transformación es preciso que estos trabajadores hayan prestado servicios discontinuos en virtud de  más de dos contratos a plazo durante doce meses o más en un periodo de quince meses. Cumplidos estos requisitos, se entiende de pleno derecho que estos trabajadores han sido contratados en forma indefinida. </a:t>
            </a:r>
            <a:endParaRPr lang="es-CL" sz="3000" dirty="0" smtClean="0">
              <a:solidFill>
                <a:schemeClr val="accent1">
                  <a:lumMod val="50000"/>
                </a:schemeClr>
              </a:solidFill>
            </a:endParaRPr>
          </a:p>
          <a:p>
            <a:pPr algn="just">
              <a:buNone/>
            </a:pPr>
            <a:r>
              <a:rPr lang="es-ES" sz="3000" dirty="0" smtClean="0">
                <a:solidFill>
                  <a:schemeClr val="accent1">
                    <a:lumMod val="50000"/>
                  </a:schemeClr>
                </a:solidFill>
              </a:rPr>
              <a:t> </a:t>
            </a:r>
            <a:endParaRPr lang="es-CL" sz="3000" dirty="0" smtClean="0">
              <a:solidFill>
                <a:schemeClr val="accent1">
                  <a:lumMod val="50000"/>
                </a:schemeClr>
              </a:solidFill>
            </a:endParaRPr>
          </a:p>
          <a:p>
            <a:endParaRPr lang="es-CL" dirty="0"/>
          </a:p>
        </p:txBody>
      </p:sp>
    </p:spTree>
  </p:cSld>
  <p:clrMapOvr>
    <a:masterClrMapping/>
  </p:clrMapOvr>
  <p:transition>
    <p:pull dir="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67544" y="692696"/>
            <a:ext cx="8229600" cy="5040560"/>
          </a:xfrm>
        </p:spPr>
        <p:txBody>
          <a:bodyPr>
            <a:normAutofit fontScale="70000" lnSpcReduction="20000"/>
          </a:bodyPr>
          <a:lstStyle/>
          <a:p>
            <a:pPr algn="ctr">
              <a:buNone/>
            </a:pPr>
            <a:r>
              <a:rPr lang="es-ES" b="1" dirty="0" smtClean="0"/>
              <a:t>	</a:t>
            </a:r>
            <a:r>
              <a:rPr lang="es-ES" b="1" dirty="0" smtClean="0">
                <a:solidFill>
                  <a:schemeClr val="accent1">
                    <a:lumMod val="50000"/>
                  </a:schemeClr>
                </a:solidFill>
              </a:rPr>
              <a:t>3.- </a:t>
            </a:r>
            <a:r>
              <a:rPr lang="es-ES" b="1" u="sng" dirty="0" smtClean="0">
                <a:solidFill>
                  <a:schemeClr val="accent1">
                    <a:lumMod val="50000"/>
                  </a:schemeClr>
                </a:solidFill>
              </a:rPr>
              <a:t>REGLAMENTACIÓN LEGAL DEL CONTRATO DE TRABAJO.</a:t>
            </a:r>
            <a:r>
              <a:rPr lang="es-ES" b="1" dirty="0" smtClean="0">
                <a:solidFill>
                  <a:schemeClr val="accent1">
                    <a:lumMod val="50000"/>
                  </a:schemeClr>
                </a:solidFill>
              </a:rPr>
              <a:t> </a:t>
            </a:r>
          </a:p>
          <a:p>
            <a:pPr algn="ctr">
              <a:buNone/>
            </a:pPr>
            <a:endParaRPr lang="es-CL" dirty="0" smtClean="0">
              <a:solidFill>
                <a:schemeClr val="accent1">
                  <a:lumMod val="50000"/>
                </a:schemeClr>
              </a:solidFill>
            </a:endParaRPr>
          </a:p>
          <a:p>
            <a:pPr algn="just">
              <a:buClr>
                <a:srgbClr val="23A733"/>
              </a:buClr>
              <a:buSzPct val="85000"/>
            </a:pPr>
            <a:r>
              <a:rPr lang="es-ES" b="1" dirty="0" smtClean="0">
                <a:solidFill>
                  <a:schemeClr val="accent1">
                    <a:lumMod val="50000"/>
                  </a:schemeClr>
                </a:solidFill>
              </a:rPr>
              <a:t>FORMACIÓN DEL CONTRATO DE TRABAJO. </a:t>
            </a:r>
            <a:endParaRPr lang="es-CL" dirty="0" smtClean="0">
              <a:solidFill>
                <a:schemeClr val="accent1">
                  <a:lumMod val="50000"/>
                </a:schemeClr>
              </a:solidFill>
            </a:endParaRPr>
          </a:p>
          <a:p>
            <a:pPr algn="just">
              <a:buNone/>
            </a:pPr>
            <a:endParaRPr lang="es-ES" sz="1100" dirty="0" smtClean="0">
              <a:solidFill>
                <a:schemeClr val="accent1">
                  <a:lumMod val="50000"/>
                </a:schemeClr>
              </a:solidFill>
            </a:endParaRPr>
          </a:p>
          <a:p>
            <a:pPr algn="just">
              <a:buNone/>
            </a:pPr>
            <a:r>
              <a:rPr lang="es-ES" dirty="0" smtClean="0">
                <a:solidFill>
                  <a:schemeClr val="accent1">
                    <a:lumMod val="50000"/>
                  </a:schemeClr>
                </a:solidFill>
              </a:rPr>
              <a:t>	El contrato de trabajo es un contrato </a:t>
            </a:r>
            <a:r>
              <a:rPr lang="es-ES" b="1" dirty="0" smtClean="0">
                <a:solidFill>
                  <a:schemeClr val="accent1">
                    <a:lumMod val="50000"/>
                  </a:schemeClr>
                </a:solidFill>
              </a:rPr>
              <a:t>consensual</a:t>
            </a:r>
            <a:r>
              <a:rPr lang="es-ES" dirty="0" smtClean="0">
                <a:solidFill>
                  <a:schemeClr val="accent1">
                    <a:lumMod val="50000"/>
                  </a:schemeClr>
                </a:solidFill>
              </a:rPr>
              <a:t> tal y como lo prescribe el Art. 9º C. Trabajo. En consecuencia, se perfecciona por el solo consentimiento de las partes en los dos aspectos básicos de la relación laboral: la prestación de los servicios por parte del trabajador y la remuneración con que el empleador deberá retribuirlos. </a:t>
            </a:r>
          </a:p>
          <a:p>
            <a:pPr algn="just">
              <a:buNone/>
            </a:pPr>
            <a:endParaRPr lang="es-ES" sz="1100" dirty="0" smtClean="0">
              <a:solidFill>
                <a:schemeClr val="accent1">
                  <a:lumMod val="50000"/>
                </a:schemeClr>
              </a:solidFill>
            </a:endParaRPr>
          </a:p>
          <a:p>
            <a:pPr algn="just">
              <a:buNone/>
            </a:pPr>
            <a:r>
              <a:rPr lang="es-ES" dirty="0" smtClean="0">
                <a:solidFill>
                  <a:schemeClr val="accent1">
                    <a:lumMod val="50000"/>
                  </a:schemeClr>
                </a:solidFill>
              </a:rPr>
              <a:t>	Consecuencia de que sea un contrato consensual, es que no es requisito fundamental para su validez que conste por escrito, tal como se desprende de la presunción contenida en el Art. 8º C. </a:t>
            </a:r>
            <a:r>
              <a:rPr lang="es-ES" dirty="0" err="1" smtClean="0">
                <a:solidFill>
                  <a:schemeClr val="accent1">
                    <a:lumMod val="50000"/>
                  </a:schemeClr>
                </a:solidFill>
              </a:rPr>
              <a:t>Trab</a:t>
            </a:r>
            <a:r>
              <a:rPr lang="es-ES" dirty="0" smtClean="0">
                <a:solidFill>
                  <a:schemeClr val="accent1">
                    <a:lumMod val="50000"/>
                  </a:schemeClr>
                </a:solidFill>
              </a:rPr>
              <a:t>., de tal suerte que si los servicios se prestan bajo las condiciones ya analizadas para configurar la relación laboral, aún cuando no exista acuerdo escrito, la ley presume de derecho que estamos en presencia de un contrato de trabajo. </a:t>
            </a:r>
            <a:r>
              <a:rPr lang="es-ES" b="1" dirty="0" smtClean="0">
                <a:solidFill>
                  <a:schemeClr val="accent1">
                    <a:lumMod val="50000"/>
                  </a:schemeClr>
                </a:solidFill>
              </a:rPr>
              <a:t>INFORMALIDAD LABORAL</a:t>
            </a:r>
            <a:endParaRPr lang="es-CL" dirty="0">
              <a:solidFill>
                <a:schemeClr val="accent1">
                  <a:lumMod val="50000"/>
                </a:schemeClr>
              </a:solidFill>
            </a:endParaRPr>
          </a:p>
        </p:txBody>
      </p:sp>
    </p:spTree>
  </p:cSld>
  <p:clrMapOvr>
    <a:masterClrMapping/>
  </p:clrMapOvr>
  <p:transition>
    <p:pull dir="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67544" y="908720"/>
            <a:ext cx="8229600" cy="4248472"/>
          </a:xfrm>
        </p:spPr>
        <p:txBody>
          <a:bodyPr>
            <a:noAutofit/>
          </a:bodyPr>
          <a:lstStyle/>
          <a:p>
            <a:pPr algn="just">
              <a:buClr>
                <a:srgbClr val="23A733"/>
              </a:buClr>
              <a:buSzPct val="85000"/>
            </a:pPr>
            <a:r>
              <a:rPr lang="es-ES" sz="2000" dirty="0" smtClean="0">
                <a:solidFill>
                  <a:schemeClr val="accent1">
                    <a:lumMod val="50000"/>
                  </a:schemeClr>
                </a:solidFill>
              </a:rPr>
              <a:t>No obstante lo señalado, no podemos desconocer la utilidad que reviste la existencia de un documento suscrito y firmado por las partes que dé cuenta de las condiciones en que se prestan los servicios. Tal es así que el código del ramo contiene en su art. 9º la exigencia de escriturar dentro de un plazo el contrato de trabajo. Esto con el fin de dejar una prueba preestablecida de las condiciones laborales frente a un eventual conflicto entre las partes.</a:t>
            </a:r>
          </a:p>
          <a:p>
            <a:pPr algn="just">
              <a:buClr>
                <a:srgbClr val="23A733"/>
              </a:buClr>
              <a:buSzPct val="85000"/>
              <a:buNone/>
            </a:pPr>
            <a:endParaRPr lang="es-ES" sz="2000" dirty="0" smtClean="0">
              <a:solidFill>
                <a:schemeClr val="accent1">
                  <a:lumMod val="50000"/>
                </a:schemeClr>
              </a:solidFill>
            </a:endParaRPr>
          </a:p>
          <a:p>
            <a:pPr algn="just">
              <a:buClr>
                <a:srgbClr val="23A733"/>
              </a:buClr>
              <a:buSzPct val="85000"/>
            </a:pPr>
            <a:r>
              <a:rPr lang="es-ES" sz="2000" dirty="0" smtClean="0">
                <a:solidFill>
                  <a:schemeClr val="accent1">
                    <a:lumMod val="50000"/>
                  </a:schemeClr>
                </a:solidFill>
              </a:rPr>
              <a:t>Esta obligación la ley la impone </a:t>
            </a:r>
            <a:r>
              <a:rPr lang="es-ES" sz="2000" b="1" u="sng" dirty="0" smtClean="0">
                <a:solidFill>
                  <a:schemeClr val="accent1">
                    <a:lumMod val="50000"/>
                  </a:schemeClr>
                </a:solidFill>
              </a:rPr>
              <a:t>AL EMPLEADOR.</a:t>
            </a:r>
            <a:r>
              <a:rPr lang="es-ES" sz="2000" dirty="0" smtClean="0">
                <a:solidFill>
                  <a:schemeClr val="accent1">
                    <a:lumMod val="50000"/>
                  </a:schemeClr>
                </a:solidFill>
              </a:rPr>
              <a:t> Será justamente él quien deberá escriturar el contrato de sus trabajadores en el plazo de 15 días contados desde la incorporación de éstos a la empresa.</a:t>
            </a:r>
            <a:endParaRPr lang="es-CL" sz="2000" dirty="0" smtClean="0">
              <a:solidFill>
                <a:schemeClr val="accent1">
                  <a:lumMod val="50000"/>
                </a:schemeClr>
              </a:solidFill>
            </a:endParaRPr>
          </a:p>
          <a:p>
            <a:pPr algn="just">
              <a:buClr>
                <a:srgbClr val="23A733"/>
              </a:buClr>
              <a:buSzPct val="85000"/>
              <a:buNone/>
            </a:pPr>
            <a:endParaRPr lang="es-CL" sz="2000" dirty="0" smtClean="0">
              <a:solidFill>
                <a:schemeClr val="accent1">
                  <a:lumMod val="50000"/>
                </a:schemeClr>
              </a:solidFill>
            </a:endParaRPr>
          </a:p>
          <a:p>
            <a:pPr>
              <a:buNone/>
            </a:pPr>
            <a:endParaRPr lang="es-CL" sz="1700" dirty="0"/>
          </a:p>
        </p:txBody>
      </p:sp>
    </p:spTree>
  </p:cSld>
  <p:clrMapOvr>
    <a:masterClrMapping/>
  </p:clrMapOvr>
  <p:transition>
    <p:pull dir="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67544" y="836712"/>
            <a:ext cx="8229600" cy="3960441"/>
          </a:xfrm>
        </p:spPr>
        <p:txBody>
          <a:bodyPr>
            <a:normAutofit fontScale="85000" lnSpcReduction="20000"/>
          </a:bodyPr>
          <a:lstStyle/>
          <a:p>
            <a:pPr algn="just">
              <a:buClr>
                <a:srgbClr val="23A733"/>
              </a:buClr>
              <a:buSzPct val="85000"/>
            </a:pPr>
            <a:r>
              <a:rPr lang="es-ES" sz="2600" dirty="0" smtClean="0">
                <a:solidFill>
                  <a:schemeClr val="accent1">
                    <a:lumMod val="50000"/>
                  </a:schemeClr>
                </a:solidFill>
              </a:rPr>
              <a:t> De no ser así, se contemplan </a:t>
            </a:r>
            <a:r>
              <a:rPr lang="es-ES" sz="2600" b="1" dirty="0" smtClean="0">
                <a:solidFill>
                  <a:schemeClr val="accent1">
                    <a:lumMod val="50000"/>
                  </a:schemeClr>
                </a:solidFill>
              </a:rPr>
              <a:t>dos sanciones</a:t>
            </a:r>
            <a:r>
              <a:rPr lang="es-ES" sz="2600" dirty="0" smtClean="0">
                <a:solidFill>
                  <a:schemeClr val="accent1">
                    <a:lumMod val="50000"/>
                  </a:schemeClr>
                </a:solidFill>
              </a:rPr>
              <a:t>:</a:t>
            </a:r>
          </a:p>
          <a:p>
            <a:pPr algn="just">
              <a:buClr>
                <a:srgbClr val="23A733"/>
              </a:buClr>
              <a:buSzPct val="85000"/>
              <a:buNone/>
            </a:pPr>
            <a:endParaRPr lang="es-ES" sz="2600" dirty="0" smtClean="0">
              <a:solidFill>
                <a:schemeClr val="accent1">
                  <a:lumMod val="50000"/>
                </a:schemeClr>
              </a:solidFill>
            </a:endParaRPr>
          </a:p>
          <a:p>
            <a:pPr marL="365125" lvl="0" indent="82550" algn="just">
              <a:buClr>
                <a:srgbClr val="23A733"/>
              </a:buClr>
              <a:buSzPct val="80000"/>
              <a:buFont typeface="Wingdings" pitchFamily="2" charset="2"/>
              <a:buChar char="v"/>
            </a:pPr>
            <a:r>
              <a:rPr lang="es-CL" sz="2600" dirty="0" smtClean="0">
                <a:solidFill>
                  <a:schemeClr val="accent1">
                    <a:lumMod val="50000"/>
                  </a:schemeClr>
                </a:solidFill>
              </a:rPr>
              <a:t> </a:t>
            </a:r>
            <a:r>
              <a:rPr lang="es-ES" sz="2600" dirty="0" smtClean="0">
                <a:solidFill>
                  <a:schemeClr val="accent1">
                    <a:lumMod val="50000"/>
                  </a:schemeClr>
                </a:solidFill>
              </a:rPr>
              <a:t>La primera consiste en una multa administrativa aplicada por la Inspección del Trabajo de 1 a 5 UTM por la no escrituración o escrituración fuera de plazo de los contratos.</a:t>
            </a:r>
          </a:p>
          <a:p>
            <a:pPr marL="365125" indent="82550" algn="just">
              <a:buClr>
                <a:srgbClr val="23A733"/>
              </a:buClr>
              <a:buSzPct val="80000"/>
              <a:buNone/>
            </a:pPr>
            <a:endParaRPr lang="es-ES" sz="2600" dirty="0" smtClean="0">
              <a:solidFill>
                <a:schemeClr val="accent1">
                  <a:lumMod val="50000"/>
                </a:schemeClr>
              </a:solidFill>
            </a:endParaRPr>
          </a:p>
          <a:p>
            <a:pPr marL="365125" indent="82550" algn="just">
              <a:buClr>
                <a:srgbClr val="23A733"/>
              </a:buClr>
              <a:buSzPct val="80000"/>
              <a:buFont typeface="Wingdings" pitchFamily="2" charset="2"/>
              <a:buChar char="v"/>
            </a:pPr>
            <a:r>
              <a:rPr lang="es-ES" sz="2600" dirty="0" smtClean="0">
                <a:solidFill>
                  <a:schemeClr val="accent1">
                    <a:lumMod val="50000"/>
                  </a:schemeClr>
                </a:solidFill>
              </a:rPr>
              <a:t> Y la segunda es una sanción por la falta de contrato escrito y que opera en el evento de generarse un conflicto entre partes, y consiste en una presunción legal a favor del trabajador, en el sentido que se consideran condiciones de trabajo las que éste indique. Evidentemente es aquí donde cobra importancia la aplicación del principio de la razonabilidad laboral, que ya estudiamos. </a:t>
            </a:r>
            <a:endParaRPr lang="es-CL" sz="2600" dirty="0" smtClean="0">
              <a:solidFill>
                <a:schemeClr val="accent1">
                  <a:lumMod val="50000"/>
                </a:schemeClr>
              </a:solidFill>
            </a:endParaRPr>
          </a:p>
          <a:p>
            <a:endParaRPr lang="es-CL" dirty="0"/>
          </a:p>
        </p:txBody>
      </p:sp>
    </p:spTree>
  </p:cSld>
  <p:clrMapOvr>
    <a:masterClrMapping/>
  </p:clrMapOvr>
  <p:transition>
    <p:pull dir="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67544" y="908720"/>
            <a:ext cx="8229600" cy="4309939"/>
          </a:xfrm>
        </p:spPr>
        <p:txBody>
          <a:bodyPr>
            <a:normAutofit/>
          </a:bodyPr>
          <a:lstStyle/>
          <a:p>
            <a:pPr algn="just">
              <a:buClr>
                <a:srgbClr val="23A733"/>
              </a:buClr>
              <a:buSzPct val="85000"/>
            </a:pPr>
            <a:r>
              <a:rPr lang="es-ES" sz="2000" dirty="0" smtClean="0">
                <a:solidFill>
                  <a:schemeClr val="accent1">
                    <a:lumMod val="50000"/>
                  </a:schemeClr>
                </a:solidFill>
              </a:rPr>
              <a:t>Por su parte la jurisprudencia tanto administrativa como judicial han determinado que esta presunción debe ser aplicada con racionalidad y respecto a estipulaciones normales propias del contrato de que se trate.</a:t>
            </a:r>
          </a:p>
          <a:p>
            <a:pPr algn="just">
              <a:buClr>
                <a:srgbClr val="23A733"/>
              </a:buClr>
              <a:buSzPct val="85000"/>
            </a:pPr>
            <a:endParaRPr lang="es-ES" sz="2000" dirty="0" smtClean="0">
              <a:solidFill>
                <a:schemeClr val="accent1">
                  <a:lumMod val="50000"/>
                </a:schemeClr>
              </a:solidFill>
            </a:endParaRPr>
          </a:p>
          <a:p>
            <a:pPr algn="just">
              <a:buClr>
                <a:srgbClr val="23A733"/>
              </a:buClr>
              <a:buSzPct val="85000"/>
            </a:pPr>
            <a:r>
              <a:rPr lang="es-ES" sz="2000" dirty="0" smtClean="0">
                <a:solidFill>
                  <a:schemeClr val="accent1">
                    <a:lumMod val="50000"/>
                  </a:schemeClr>
                </a:solidFill>
              </a:rPr>
              <a:t>La ley contempla una situación especial en cuanto al plazo para escriturar el contrato si se trata de alguno por obra, trabajo o servicio determinado o de duración inferior a 30 días. Ello, porque generalmente esos contratos son de duración muy reducida y se requiere una formalización más rápida.  En este caso el plazo es de cinco días para escriturar.</a:t>
            </a:r>
            <a:endParaRPr lang="es-CL" sz="2000" dirty="0" smtClean="0">
              <a:solidFill>
                <a:schemeClr val="accent1">
                  <a:lumMod val="50000"/>
                </a:schemeClr>
              </a:solidFill>
            </a:endParaRPr>
          </a:p>
          <a:p>
            <a:pPr algn="just">
              <a:buNone/>
            </a:pPr>
            <a:endParaRPr lang="es-CL" sz="2000" dirty="0" smtClean="0">
              <a:solidFill>
                <a:schemeClr val="accent1">
                  <a:lumMod val="50000"/>
                </a:schemeClr>
              </a:solidFill>
            </a:endParaRPr>
          </a:p>
        </p:txBody>
      </p:sp>
    </p:spTree>
  </p:cSld>
  <p:clrMapOvr>
    <a:masterClrMapping/>
  </p:clrMapOvr>
  <p:transition>
    <p:pull dir="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67544" y="764705"/>
            <a:ext cx="8229600" cy="3960439"/>
          </a:xfrm>
        </p:spPr>
        <p:txBody>
          <a:bodyPr>
            <a:normAutofit fontScale="92500"/>
          </a:bodyPr>
          <a:lstStyle/>
          <a:p>
            <a:pPr algn="just"/>
            <a:r>
              <a:rPr lang="es-ES" sz="2200" b="1" u="sng" dirty="0" smtClean="0">
                <a:solidFill>
                  <a:schemeClr val="accent1">
                    <a:lumMod val="50000"/>
                  </a:schemeClr>
                </a:solidFill>
              </a:rPr>
              <a:t>Situación del trabajador que se niega injustificadamente a firmar. </a:t>
            </a:r>
          </a:p>
          <a:p>
            <a:pPr algn="just">
              <a:buNone/>
            </a:pPr>
            <a:endParaRPr lang="es-CL" sz="2200" dirty="0" smtClean="0">
              <a:solidFill>
                <a:schemeClr val="accent1">
                  <a:lumMod val="50000"/>
                </a:schemeClr>
              </a:solidFill>
            </a:endParaRPr>
          </a:p>
          <a:p>
            <a:pPr algn="just">
              <a:buNone/>
            </a:pPr>
            <a:r>
              <a:rPr lang="es-ES" sz="2200" dirty="0" smtClean="0">
                <a:solidFill>
                  <a:schemeClr val="accent1">
                    <a:lumMod val="50000"/>
                  </a:schemeClr>
                </a:solidFill>
              </a:rPr>
              <a:t>	La ley se ha colocado en el caso de que el trabajador habiendo sido llamado por el empleador a firmar su contrato, se niegue sin justa causa a hacerlo. En esta situación el empleador deberá enviar el contrato a la respectiva Inspección del Trabajo a fin que por su intermedio se le requiera la firma al trabajador, y si no obstante esto, el trabajador continúa en su actitud de negativa podrá ser despedido sin derecho a indemnización, A MENOS, que pruebe haber sido contratado en condiciones distintas a las consignadas en el documento escrito. </a:t>
            </a:r>
            <a:endParaRPr lang="es-CL" sz="2200" dirty="0" smtClean="0">
              <a:solidFill>
                <a:schemeClr val="accent1">
                  <a:lumMod val="50000"/>
                </a:schemeClr>
              </a:solidFill>
            </a:endParaRPr>
          </a:p>
          <a:p>
            <a:endParaRPr lang="es-CL" dirty="0"/>
          </a:p>
        </p:txBody>
      </p:sp>
    </p:spTree>
  </p:cSld>
  <p:clrMapOvr>
    <a:masterClrMapping/>
  </p:clrMapOvr>
  <p:transition>
    <p:pull dir="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67544" y="620688"/>
            <a:ext cx="8229600" cy="5040560"/>
          </a:xfrm>
        </p:spPr>
        <p:txBody>
          <a:bodyPr>
            <a:normAutofit fontScale="85000" lnSpcReduction="10000"/>
          </a:bodyPr>
          <a:lstStyle/>
          <a:p>
            <a:pPr algn="ctr">
              <a:buNone/>
            </a:pPr>
            <a:r>
              <a:rPr lang="es-ES" sz="3000" b="1" dirty="0" smtClean="0"/>
              <a:t>	</a:t>
            </a:r>
            <a:r>
              <a:rPr lang="es-ES" sz="3000" b="1" dirty="0" smtClean="0">
                <a:solidFill>
                  <a:schemeClr val="accent1">
                    <a:lumMod val="50000"/>
                  </a:schemeClr>
                </a:solidFill>
              </a:rPr>
              <a:t>CONTRATO INDIVIDUAL DE TRABAJO.</a:t>
            </a:r>
            <a:endParaRPr lang="es-CL" sz="3000" dirty="0" smtClean="0">
              <a:solidFill>
                <a:schemeClr val="accent1">
                  <a:lumMod val="50000"/>
                </a:schemeClr>
              </a:solidFill>
            </a:endParaRPr>
          </a:p>
          <a:p>
            <a:pPr algn="just">
              <a:buNone/>
            </a:pPr>
            <a:endParaRPr lang="es-CL" sz="3000" dirty="0" smtClean="0">
              <a:solidFill>
                <a:schemeClr val="accent1">
                  <a:lumMod val="50000"/>
                </a:schemeClr>
              </a:solidFill>
            </a:endParaRPr>
          </a:p>
          <a:p>
            <a:pPr algn="just">
              <a:buNone/>
            </a:pPr>
            <a:r>
              <a:rPr lang="es-ES" sz="3000" dirty="0" smtClean="0">
                <a:solidFill>
                  <a:schemeClr val="accent1">
                    <a:lumMod val="50000"/>
                  </a:schemeClr>
                </a:solidFill>
              </a:rPr>
              <a:t>	</a:t>
            </a:r>
            <a:endParaRPr lang="es-ES" sz="3000" b="1" dirty="0" smtClean="0">
              <a:solidFill>
                <a:schemeClr val="accent1">
                  <a:lumMod val="50000"/>
                </a:schemeClr>
              </a:solidFill>
            </a:endParaRPr>
          </a:p>
          <a:p>
            <a:pPr algn="just">
              <a:buNone/>
            </a:pPr>
            <a:r>
              <a:rPr lang="es-ES" sz="3000" b="1" dirty="0" smtClean="0">
                <a:solidFill>
                  <a:schemeClr val="accent1">
                    <a:lumMod val="50000"/>
                  </a:schemeClr>
                </a:solidFill>
              </a:rPr>
              <a:t>	1.- </a:t>
            </a:r>
            <a:r>
              <a:rPr lang="es-ES" sz="3000" b="1" u="sng" dirty="0" smtClean="0">
                <a:solidFill>
                  <a:schemeClr val="accent1">
                    <a:lumMod val="50000"/>
                  </a:schemeClr>
                </a:solidFill>
              </a:rPr>
              <a:t>DEFINICIÓN CONTRATO INDIVIDUAL</a:t>
            </a:r>
            <a:r>
              <a:rPr lang="es-ES" sz="3000" b="1" dirty="0" smtClean="0">
                <a:solidFill>
                  <a:schemeClr val="accent1">
                    <a:lumMod val="50000"/>
                  </a:schemeClr>
                </a:solidFill>
              </a:rPr>
              <a:t>. </a:t>
            </a:r>
            <a:endParaRPr lang="es-CL" sz="3000" dirty="0" smtClean="0">
              <a:solidFill>
                <a:schemeClr val="accent1">
                  <a:lumMod val="50000"/>
                </a:schemeClr>
              </a:solidFill>
            </a:endParaRPr>
          </a:p>
          <a:p>
            <a:pPr marL="717550" indent="-628650" algn="just">
              <a:buNone/>
            </a:pPr>
            <a:r>
              <a:rPr lang="es-ES" sz="3000" dirty="0" smtClean="0">
                <a:solidFill>
                  <a:schemeClr val="accent1">
                    <a:lumMod val="50000"/>
                  </a:schemeClr>
                </a:solidFill>
              </a:rPr>
              <a:t>	Artículo 7º C. Trabajo: </a:t>
            </a:r>
            <a:r>
              <a:rPr lang="es-ES" sz="3000" b="1" i="1" dirty="0" smtClean="0">
                <a:solidFill>
                  <a:schemeClr val="accent1">
                    <a:lumMod val="50000"/>
                  </a:schemeClr>
                </a:solidFill>
              </a:rPr>
              <a:t>“Contrato individual de trabajo es una convención por la cual el empleador y el trabajador se obligan recíprocamente, éste a prestar servicios personales, bajo dependencia y subordinación del primero y aquél a pagar por estos servicios una remuneración determinada”. </a:t>
            </a:r>
            <a:endParaRPr lang="es-CL" sz="3000" dirty="0" smtClean="0">
              <a:solidFill>
                <a:schemeClr val="accent1">
                  <a:lumMod val="50000"/>
                </a:schemeClr>
              </a:solidFill>
            </a:endParaRPr>
          </a:p>
          <a:p>
            <a:pPr algn="just"/>
            <a:endParaRPr lang="es-CL" dirty="0">
              <a:solidFill>
                <a:schemeClr val="accent1">
                  <a:lumMod val="50000"/>
                </a:schemeClr>
              </a:solidFill>
            </a:endParaRPr>
          </a:p>
        </p:txBody>
      </p:sp>
    </p:spTree>
  </p:cSld>
  <p:clrMapOvr>
    <a:masterClrMapping/>
  </p:clrMapOvr>
  <p:transition>
    <p:pull dir="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395536" y="620688"/>
            <a:ext cx="8229600" cy="5184576"/>
          </a:xfrm>
        </p:spPr>
        <p:txBody>
          <a:bodyPr>
            <a:normAutofit fontScale="70000" lnSpcReduction="20000"/>
          </a:bodyPr>
          <a:lstStyle/>
          <a:p>
            <a:pPr algn="ctr">
              <a:buNone/>
            </a:pPr>
            <a:r>
              <a:rPr lang="es-ES" b="1" u="sng" dirty="0" smtClean="0">
                <a:solidFill>
                  <a:schemeClr val="accent1">
                    <a:lumMod val="50000"/>
                  </a:schemeClr>
                </a:solidFill>
              </a:rPr>
              <a:t>Elementos de la definición</a:t>
            </a:r>
            <a:r>
              <a:rPr lang="es-ES" b="1" dirty="0" smtClean="0">
                <a:solidFill>
                  <a:schemeClr val="accent1">
                    <a:lumMod val="50000"/>
                  </a:schemeClr>
                </a:solidFill>
              </a:rPr>
              <a:t>. </a:t>
            </a:r>
          </a:p>
          <a:p>
            <a:pPr algn="ctr">
              <a:buNone/>
            </a:pPr>
            <a:endParaRPr lang="es-CL" dirty="0" smtClean="0">
              <a:solidFill>
                <a:schemeClr val="accent1">
                  <a:lumMod val="50000"/>
                </a:schemeClr>
              </a:solidFill>
            </a:endParaRPr>
          </a:p>
          <a:p>
            <a:pPr marL="717550" indent="-358775" algn="just">
              <a:buNone/>
            </a:pPr>
            <a:r>
              <a:rPr lang="es-ES" dirty="0" smtClean="0">
                <a:solidFill>
                  <a:srgbClr val="23A733"/>
                </a:solidFill>
              </a:rPr>
              <a:t>a)</a:t>
            </a:r>
            <a:r>
              <a:rPr lang="es-ES" dirty="0" smtClean="0">
                <a:solidFill>
                  <a:schemeClr val="accent1">
                    <a:lumMod val="50000"/>
                  </a:schemeClr>
                </a:solidFill>
              </a:rPr>
              <a:t>	Es una convención, esto es, un acuerdo de voluntades libre y espontáneo, que crea derechos y obligaciones para ambas partes. </a:t>
            </a:r>
            <a:endParaRPr lang="es-CL" dirty="0" smtClean="0">
              <a:solidFill>
                <a:schemeClr val="accent1">
                  <a:lumMod val="50000"/>
                </a:schemeClr>
              </a:solidFill>
            </a:endParaRPr>
          </a:p>
          <a:p>
            <a:pPr algn="just">
              <a:buNone/>
            </a:pPr>
            <a:endParaRPr lang="es-ES" dirty="0" smtClean="0">
              <a:solidFill>
                <a:schemeClr val="accent1">
                  <a:lumMod val="50000"/>
                </a:schemeClr>
              </a:solidFill>
            </a:endParaRPr>
          </a:p>
          <a:p>
            <a:pPr algn="just">
              <a:buNone/>
              <a:tabLst>
                <a:tab pos="717550" algn="l"/>
              </a:tabLst>
            </a:pPr>
            <a:r>
              <a:rPr lang="es-ES" dirty="0" smtClean="0">
                <a:solidFill>
                  <a:schemeClr val="accent1">
                    <a:lumMod val="50000"/>
                  </a:schemeClr>
                </a:solidFill>
              </a:rPr>
              <a:t>		Se distinguen fundamentalmente dos obligaciones básicas, 	prestar 	servicios personales y pagar por éstos una remuneración. 	Sin embargo, la relación laboral que une a ambas partes genera una 	serie	de otras obligaciones tanto materiales como éticas que 	deben cumplirse en la ejecución del contrato y que determinan el 	denominado </a:t>
            </a:r>
            <a:r>
              <a:rPr lang="es-ES" b="1" i="1" dirty="0" smtClean="0">
                <a:solidFill>
                  <a:schemeClr val="accent1">
                    <a:lumMod val="50000"/>
                  </a:schemeClr>
                </a:solidFill>
              </a:rPr>
              <a:t>"contenido ético jurídico del contrato de 	trabajo".</a:t>
            </a:r>
            <a:r>
              <a:rPr lang="es-ES" dirty="0" smtClean="0">
                <a:solidFill>
                  <a:schemeClr val="accent1">
                    <a:lumMod val="50000"/>
                  </a:schemeClr>
                </a:solidFill>
              </a:rPr>
              <a:t> </a:t>
            </a:r>
            <a:endParaRPr lang="es-CL" dirty="0" smtClean="0">
              <a:solidFill>
                <a:schemeClr val="accent1">
                  <a:lumMod val="50000"/>
                </a:schemeClr>
              </a:solidFill>
            </a:endParaRPr>
          </a:p>
          <a:p>
            <a:pPr algn="just">
              <a:buNone/>
            </a:pPr>
            <a:endParaRPr lang="es-CL" dirty="0" smtClean="0">
              <a:solidFill>
                <a:schemeClr val="accent1">
                  <a:lumMod val="50000"/>
                </a:schemeClr>
              </a:solidFill>
            </a:endParaRPr>
          </a:p>
          <a:p>
            <a:pPr algn="just">
              <a:buNone/>
              <a:tabLst>
                <a:tab pos="717550" algn="l"/>
              </a:tabLst>
            </a:pPr>
            <a:r>
              <a:rPr lang="es-ES" dirty="0" smtClean="0">
                <a:solidFill>
                  <a:schemeClr val="accent1">
                    <a:lumMod val="50000"/>
                  </a:schemeClr>
                </a:solidFill>
              </a:rPr>
              <a:t>	</a:t>
            </a:r>
            <a:r>
              <a:rPr lang="es-ES" dirty="0" smtClean="0">
                <a:solidFill>
                  <a:srgbClr val="23A733"/>
                </a:solidFill>
              </a:rPr>
              <a:t>b)</a:t>
            </a:r>
            <a:r>
              <a:rPr lang="es-ES" dirty="0" smtClean="0">
                <a:solidFill>
                  <a:schemeClr val="accent1">
                    <a:lumMod val="50000"/>
                  </a:schemeClr>
                </a:solidFill>
              </a:rPr>
              <a:t> 	Prestación de servicios personales: trabajador, persona natural, debe 	prestar sus servicios en persona, sin representación ni delegación 	alguna. </a:t>
            </a:r>
          </a:p>
          <a:p>
            <a:pPr algn="just">
              <a:buNone/>
              <a:tabLst>
                <a:tab pos="717550" algn="l"/>
              </a:tabLst>
            </a:pPr>
            <a:endParaRPr lang="es-ES" dirty="0" smtClean="0">
              <a:solidFill>
                <a:schemeClr val="accent1">
                  <a:lumMod val="50000"/>
                </a:schemeClr>
              </a:solidFill>
            </a:endParaRPr>
          </a:p>
          <a:p>
            <a:pPr algn="just">
              <a:buNone/>
              <a:tabLst>
                <a:tab pos="717550" algn="l"/>
              </a:tabLst>
            </a:pPr>
            <a:r>
              <a:rPr lang="es-ES" dirty="0" smtClean="0">
                <a:solidFill>
                  <a:schemeClr val="accent1">
                    <a:lumMod val="50000"/>
                  </a:schemeClr>
                </a:solidFill>
              </a:rPr>
              <a:t>	</a:t>
            </a:r>
            <a:r>
              <a:rPr lang="es-ES" dirty="0" smtClean="0">
                <a:solidFill>
                  <a:srgbClr val="23A733"/>
                </a:solidFill>
              </a:rPr>
              <a:t>c) </a:t>
            </a:r>
            <a:r>
              <a:rPr lang="es-ES" dirty="0" smtClean="0">
                <a:solidFill>
                  <a:schemeClr val="accent1">
                    <a:lumMod val="50000"/>
                  </a:schemeClr>
                </a:solidFill>
              </a:rPr>
              <a:t>Subordinación y dependencia al empleador</a:t>
            </a:r>
            <a:r>
              <a:rPr lang="es-ES_tradnl" dirty="0" smtClean="0">
                <a:solidFill>
                  <a:schemeClr val="accent1">
                    <a:lumMod val="50000"/>
                  </a:schemeClr>
                </a:solidFill>
              </a:rPr>
              <a:t>.</a:t>
            </a:r>
            <a:endParaRPr lang="es-CL" dirty="0" smtClean="0">
              <a:solidFill>
                <a:schemeClr val="accent1">
                  <a:lumMod val="50000"/>
                </a:schemeClr>
              </a:solidFill>
            </a:endParaRPr>
          </a:p>
          <a:p>
            <a:pPr algn="just">
              <a:buNone/>
              <a:tabLst>
                <a:tab pos="717550" algn="l"/>
              </a:tabLst>
            </a:pPr>
            <a:endParaRPr lang="es-CL" sz="2600" dirty="0" smtClean="0">
              <a:solidFill>
                <a:schemeClr val="accent1">
                  <a:lumMod val="50000"/>
                </a:schemeClr>
              </a:solidFill>
            </a:endParaRPr>
          </a:p>
          <a:p>
            <a:pPr algn="just"/>
            <a:endParaRPr lang="es-CL" dirty="0"/>
          </a:p>
        </p:txBody>
      </p:sp>
    </p:spTree>
  </p:cSld>
  <p:clrMapOvr>
    <a:masterClrMapping/>
  </p:clrMapOvr>
  <p:transition>
    <p:pull dir="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67544" y="620688"/>
            <a:ext cx="8229600" cy="5472607"/>
          </a:xfrm>
        </p:spPr>
        <p:txBody>
          <a:bodyPr>
            <a:normAutofit fontScale="92500" lnSpcReduction="10000"/>
          </a:bodyPr>
          <a:lstStyle/>
          <a:p>
            <a:pPr marL="538163" indent="-179388" algn="just">
              <a:buNone/>
              <a:tabLst>
                <a:tab pos="717550" algn="l"/>
              </a:tabLst>
            </a:pPr>
            <a:r>
              <a:rPr lang="es-ES" sz="2100" dirty="0" smtClean="0">
                <a:solidFill>
                  <a:srgbClr val="23A733"/>
                </a:solidFill>
              </a:rPr>
              <a:t>d)</a:t>
            </a:r>
            <a:r>
              <a:rPr lang="es-ES" sz="2100" dirty="0" smtClean="0">
                <a:solidFill>
                  <a:schemeClr val="accent1">
                    <a:lumMod val="50000"/>
                  </a:schemeClr>
                </a:solidFill>
              </a:rPr>
              <a:t> 	Remuneración: se trata de la profesionalidad de los servicios, es 	por esto que el empleador debe retribuir económicamente al 	trabajador. </a:t>
            </a:r>
          </a:p>
          <a:p>
            <a:pPr algn="just">
              <a:buNone/>
            </a:pPr>
            <a:endParaRPr lang="es-CL" sz="2100" dirty="0" smtClean="0">
              <a:solidFill>
                <a:schemeClr val="accent1">
                  <a:lumMod val="50000"/>
                </a:schemeClr>
              </a:solidFill>
            </a:endParaRPr>
          </a:p>
          <a:p>
            <a:pPr algn="just">
              <a:buNone/>
              <a:tabLst>
                <a:tab pos="717550" algn="l"/>
              </a:tabLst>
            </a:pPr>
            <a:r>
              <a:rPr lang="es-ES" sz="2100" dirty="0" smtClean="0">
                <a:solidFill>
                  <a:schemeClr val="accent1">
                    <a:lumMod val="50000"/>
                  </a:schemeClr>
                </a:solidFill>
              </a:rPr>
              <a:t>	</a:t>
            </a:r>
            <a:r>
              <a:rPr lang="es-ES" sz="2100" dirty="0" smtClean="0">
                <a:solidFill>
                  <a:srgbClr val="23A733"/>
                </a:solidFill>
              </a:rPr>
              <a:t>e)</a:t>
            </a:r>
            <a:r>
              <a:rPr lang="es-ES" sz="2100" dirty="0" smtClean="0">
                <a:solidFill>
                  <a:schemeClr val="accent1">
                    <a:lumMod val="50000"/>
                  </a:schemeClr>
                </a:solidFill>
              </a:rPr>
              <a:t> Continuidad en los servicios: esto significa que el trabajador de 	prestar sus servicios en forma continua, con cierta permanencia en 	el tiempo. Por tanto, no dan origen a contrato de trabajo los servicios 	prestados en forma esporádica o discontinua artículo 8º inciso 2º C. 	</a:t>
            </a:r>
            <a:r>
              <a:rPr lang="es-ES" sz="2100" dirty="0" err="1" smtClean="0">
                <a:solidFill>
                  <a:schemeClr val="accent1">
                    <a:lumMod val="50000"/>
                  </a:schemeClr>
                </a:solidFill>
              </a:rPr>
              <a:t>Trab</a:t>
            </a:r>
            <a:r>
              <a:rPr lang="es-ES" sz="2100" dirty="0" smtClean="0">
                <a:solidFill>
                  <a:schemeClr val="accent1">
                    <a:lumMod val="50000"/>
                  </a:schemeClr>
                </a:solidFill>
              </a:rPr>
              <a:t>. </a:t>
            </a:r>
            <a:endParaRPr lang="es-CL" sz="2100" dirty="0" smtClean="0">
              <a:solidFill>
                <a:schemeClr val="accent1">
                  <a:lumMod val="50000"/>
                </a:schemeClr>
              </a:solidFill>
            </a:endParaRPr>
          </a:p>
          <a:p>
            <a:pPr algn="just">
              <a:buNone/>
            </a:pPr>
            <a:endParaRPr lang="es-ES" sz="2100" dirty="0" smtClean="0">
              <a:solidFill>
                <a:schemeClr val="accent1">
                  <a:lumMod val="50000"/>
                </a:schemeClr>
              </a:solidFill>
            </a:endParaRPr>
          </a:p>
          <a:p>
            <a:pPr algn="just">
              <a:buClr>
                <a:srgbClr val="23A733"/>
              </a:buClr>
              <a:buSzPct val="85000"/>
            </a:pPr>
            <a:r>
              <a:rPr lang="es-ES" sz="2100" dirty="0" smtClean="0">
                <a:solidFill>
                  <a:schemeClr val="accent1">
                    <a:lumMod val="50000"/>
                  </a:schemeClr>
                </a:solidFill>
              </a:rPr>
              <a:t>Una situación que ha generado duda se refiere a la obligación de exclusividad en los servicios, es decir, puede un trabajador prestar servicios para distintos empleadores. </a:t>
            </a:r>
          </a:p>
          <a:p>
            <a:pPr algn="just">
              <a:buClr>
                <a:srgbClr val="23A733"/>
              </a:buClr>
              <a:buSzPct val="85000"/>
              <a:buNone/>
            </a:pPr>
            <a:endParaRPr lang="es-ES" sz="2100" dirty="0" smtClean="0">
              <a:solidFill>
                <a:schemeClr val="accent1">
                  <a:lumMod val="50000"/>
                </a:schemeClr>
              </a:solidFill>
            </a:endParaRPr>
          </a:p>
          <a:p>
            <a:pPr algn="just">
              <a:buClr>
                <a:srgbClr val="23A733"/>
              </a:buClr>
              <a:buSzPct val="85000"/>
            </a:pPr>
            <a:r>
              <a:rPr lang="es-ES" sz="2100" dirty="0" smtClean="0">
                <a:solidFill>
                  <a:schemeClr val="accent1">
                    <a:lumMod val="50000"/>
                  </a:schemeClr>
                </a:solidFill>
              </a:rPr>
              <a:t>Nuestra legislación no contiene una norma expresa sobre la materia. Sin embargo, podemos concluir que no sería lícito a un empleador exigir exclusividad a su trabajador, ya que esto atentaría contra la garantía constitucional de la libertad de trabajo.</a:t>
            </a:r>
          </a:p>
          <a:p>
            <a:pPr algn="just">
              <a:buClr>
                <a:srgbClr val="23A733"/>
              </a:buClr>
              <a:buSzPct val="85000"/>
            </a:pPr>
            <a:endParaRPr lang="es-CL" sz="2400" dirty="0" smtClean="0">
              <a:solidFill>
                <a:schemeClr val="accent1">
                  <a:lumMod val="50000"/>
                </a:schemeClr>
              </a:solidFill>
            </a:endParaRPr>
          </a:p>
          <a:p>
            <a:endParaRPr lang="es-CL" dirty="0"/>
          </a:p>
        </p:txBody>
      </p:sp>
    </p:spTree>
  </p:cSld>
  <p:clrMapOvr>
    <a:masterClrMapping/>
  </p:clrMapOvr>
  <p:transition>
    <p:pull dir="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67544" y="620688"/>
            <a:ext cx="8229600" cy="5040560"/>
          </a:xfrm>
        </p:spPr>
        <p:txBody>
          <a:bodyPr>
            <a:normAutofit fontScale="70000" lnSpcReduction="20000"/>
          </a:bodyPr>
          <a:lstStyle/>
          <a:p>
            <a:pPr algn="just"/>
            <a:r>
              <a:rPr lang="es-ES" dirty="0" smtClean="0">
                <a:solidFill>
                  <a:schemeClr val="accent1">
                    <a:lumMod val="50000"/>
                  </a:schemeClr>
                </a:solidFill>
              </a:rPr>
              <a:t>Igual conclusión puede inferirse del tenor del artículo 22 del Código, el cual contempla una excepción a la limitación de la jornada de trabajo de cuarenta y cinco horas semanales para aquellos trabajadores que presten servicios a distintos empleadores. De esto podemos deducir, por tanto, que es perfectamente posible que un trabajador contrate sus servicios respecto de más de un empleador. </a:t>
            </a:r>
          </a:p>
          <a:p>
            <a:pPr algn="just">
              <a:buNone/>
            </a:pPr>
            <a:endParaRPr lang="es-CL" dirty="0" smtClean="0">
              <a:solidFill>
                <a:schemeClr val="accent1">
                  <a:lumMod val="50000"/>
                </a:schemeClr>
              </a:solidFill>
            </a:endParaRPr>
          </a:p>
          <a:p>
            <a:pPr algn="just"/>
            <a:r>
              <a:rPr lang="es-ES" dirty="0" smtClean="0">
                <a:solidFill>
                  <a:schemeClr val="accent1">
                    <a:lumMod val="50000"/>
                  </a:schemeClr>
                </a:solidFill>
              </a:rPr>
              <a:t>No obstante, debemos dejar en claro que la pluralidad de relaciones laborales es posible en la medida que no interfieran unas con otras, ya que el trabajador debe cumplir eficientemente en todas ellas, sin que pueda privilegiar un trabajo en desmedro de otro. </a:t>
            </a:r>
          </a:p>
          <a:p>
            <a:pPr algn="just">
              <a:buNone/>
            </a:pPr>
            <a:endParaRPr lang="es-CL" dirty="0" smtClean="0">
              <a:solidFill>
                <a:schemeClr val="accent1">
                  <a:lumMod val="50000"/>
                </a:schemeClr>
              </a:solidFill>
            </a:endParaRPr>
          </a:p>
          <a:p>
            <a:pPr algn="just"/>
            <a:r>
              <a:rPr lang="es-ES" dirty="0" smtClean="0">
                <a:solidFill>
                  <a:schemeClr val="accent1">
                    <a:lumMod val="50000"/>
                  </a:schemeClr>
                </a:solidFill>
              </a:rPr>
              <a:t>Un aspecto importante a considerar es que el trabajador que se encuentre la situación descrita no puede atentar contra el contenido ético del contrato ni contra el principio de buena fe que debe inspirar toda relación laboral. </a:t>
            </a:r>
            <a:endParaRPr lang="es-CL" dirty="0" smtClean="0">
              <a:solidFill>
                <a:schemeClr val="accent1">
                  <a:lumMod val="50000"/>
                </a:schemeClr>
              </a:solidFill>
            </a:endParaRPr>
          </a:p>
          <a:p>
            <a:pPr algn="just">
              <a:buNone/>
            </a:pPr>
            <a:endParaRPr lang="es-CL" dirty="0" smtClean="0">
              <a:solidFill>
                <a:schemeClr val="accent1">
                  <a:lumMod val="50000"/>
                </a:schemeClr>
              </a:solidFill>
            </a:endParaRPr>
          </a:p>
          <a:p>
            <a:pPr algn="just"/>
            <a:r>
              <a:rPr lang="es-ES" dirty="0" smtClean="0">
                <a:solidFill>
                  <a:schemeClr val="accent1">
                    <a:lumMod val="50000"/>
                  </a:schemeClr>
                </a:solidFill>
              </a:rPr>
              <a:t>Estos elementos son esenciales para configurar la existencia del contrato de trabajo. Por tanto, frente a un caso particular, habrá que analizar si concurren. </a:t>
            </a:r>
            <a:endParaRPr lang="es-CL" dirty="0" smtClean="0">
              <a:solidFill>
                <a:schemeClr val="accent1">
                  <a:lumMod val="50000"/>
                </a:schemeClr>
              </a:solidFill>
            </a:endParaRPr>
          </a:p>
          <a:p>
            <a:endParaRPr lang="es-CL" dirty="0"/>
          </a:p>
        </p:txBody>
      </p:sp>
    </p:spTree>
  </p:cSld>
  <p:clrMapOvr>
    <a:masterClrMapping/>
  </p:clrMapOvr>
  <p:transition>
    <p:pull dir="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67544" y="260648"/>
            <a:ext cx="8229600" cy="6192688"/>
          </a:xfrm>
        </p:spPr>
        <p:txBody>
          <a:bodyPr>
            <a:normAutofit fontScale="55000" lnSpcReduction="20000"/>
          </a:bodyPr>
          <a:lstStyle/>
          <a:p>
            <a:pPr algn="just"/>
            <a:r>
              <a:rPr lang="es-ES" sz="3300" dirty="0" smtClean="0">
                <a:solidFill>
                  <a:schemeClr val="accent1">
                    <a:lumMod val="50000"/>
                  </a:schemeClr>
                </a:solidFill>
              </a:rPr>
              <a:t>Por el contrario, la ausencia de cualquiera de ellos implicará que estamos en presencia de otra figura jurídica distinta, tal como un arrendamiento de servicios, mandato, prestación de servicios profesionales a honorarios, etc. </a:t>
            </a:r>
          </a:p>
          <a:p>
            <a:pPr algn="just">
              <a:buNone/>
            </a:pPr>
            <a:endParaRPr lang="es-CL" sz="1500" dirty="0" smtClean="0">
              <a:solidFill>
                <a:schemeClr val="accent1">
                  <a:lumMod val="50000"/>
                </a:schemeClr>
              </a:solidFill>
            </a:endParaRPr>
          </a:p>
          <a:p>
            <a:pPr algn="just"/>
            <a:r>
              <a:rPr lang="es-ES" sz="3300" dirty="0" smtClean="0">
                <a:solidFill>
                  <a:schemeClr val="accent1">
                    <a:lumMod val="50000"/>
                  </a:schemeClr>
                </a:solidFill>
              </a:rPr>
              <a:t>En caso de existir duda será el juez del trabajo competente el llamado a calificar la situación a través de lo que doctrinariamente se ha denominado los “indicios de </a:t>
            </a:r>
            <a:r>
              <a:rPr lang="es-ES" sz="3300" dirty="0" err="1" smtClean="0">
                <a:solidFill>
                  <a:schemeClr val="accent1">
                    <a:lumMod val="50000"/>
                  </a:schemeClr>
                </a:solidFill>
              </a:rPr>
              <a:t>laboralidad</a:t>
            </a:r>
            <a:r>
              <a:rPr lang="es-ES" sz="3300" dirty="0" smtClean="0">
                <a:solidFill>
                  <a:schemeClr val="accent1">
                    <a:lumMod val="50000"/>
                  </a:schemeClr>
                </a:solidFill>
              </a:rPr>
              <a:t>” que atienden, fundamentalmente al elemento subordinación o dependencia como el elemento determinante de la existencia de una relación laboral.</a:t>
            </a:r>
          </a:p>
          <a:p>
            <a:pPr algn="just">
              <a:buNone/>
            </a:pPr>
            <a:endParaRPr lang="es-CL" sz="1500" dirty="0" smtClean="0">
              <a:solidFill>
                <a:schemeClr val="accent1">
                  <a:lumMod val="50000"/>
                </a:schemeClr>
              </a:solidFill>
            </a:endParaRPr>
          </a:p>
          <a:p>
            <a:pPr algn="just"/>
            <a:r>
              <a:rPr lang="es-ES" sz="3300" dirty="0" smtClean="0">
                <a:solidFill>
                  <a:schemeClr val="accent1">
                    <a:lumMod val="50000"/>
                  </a:schemeClr>
                </a:solidFill>
              </a:rPr>
              <a:t>En efecto, doctrinaria y jurisprudencialmente se atiende a detectar los </a:t>
            </a:r>
            <a:r>
              <a:rPr lang="es-CL" sz="3300" dirty="0" smtClean="0">
                <a:solidFill>
                  <a:schemeClr val="accent1">
                    <a:lumMod val="50000"/>
                  </a:schemeClr>
                </a:solidFill>
              </a:rPr>
              <a:t>indicios materiales que más directamente revelen una subordinación personal del prestador del servicio respecto de quien recibe y paga dicho servicio: la obligación de concurrir habitualmente al lugar de trabajo, el cumplimiento efectivo de un horario de trabajo y la subordinación patente al control, revisión y rendimiento del trabajo realizado, son muy valorados por nuestra jurisprudencia a la hora de decidir si existe o no una relación jurídico laboral. </a:t>
            </a:r>
          </a:p>
          <a:p>
            <a:pPr algn="just">
              <a:buNone/>
            </a:pPr>
            <a:endParaRPr lang="es-CL" sz="1700" dirty="0" smtClean="0">
              <a:solidFill>
                <a:schemeClr val="accent1">
                  <a:lumMod val="50000"/>
                </a:schemeClr>
              </a:solidFill>
            </a:endParaRPr>
          </a:p>
          <a:p>
            <a:pPr algn="just"/>
            <a:r>
              <a:rPr lang="es-CL" sz="3300" dirty="0" smtClean="0">
                <a:solidFill>
                  <a:schemeClr val="accent1">
                    <a:lumMod val="50000"/>
                  </a:schemeClr>
                </a:solidFill>
              </a:rPr>
              <a:t>Para la Corte Suprema, el vínculo de subordinación y dependencia debe materializarse en situaciones concretas como por ejemplo, la continuidad de los servicios prestados en la faena; la obligación de asistencia del trabajador; el cumplimiento de un horario; la obligación de ceñirse a órdenes e instrucciones dadas por el empleador; la </a:t>
            </a:r>
            <a:r>
              <a:rPr lang="es-CL" sz="3300" dirty="0" err="1" smtClean="0">
                <a:solidFill>
                  <a:schemeClr val="accent1">
                    <a:lumMod val="50000"/>
                  </a:schemeClr>
                </a:solidFill>
              </a:rPr>
              <a:t>supervigilancia</a:t>
            </a:r>
            <a:r>
              <a:rPr lang="es-CL" sz="3300" dirty="0" smtClean="0">
                <a:solidFill>
                  <a:schemeClr val="accent1">
                    <a:lumMod val="50000"/>
                  </a:schemeClr>
                </a:solidFill>
              </a:rPr>
              <a:t> en el desempeño de sus funciones; la subordinación a controles de diversa índole y la rendición de cuentas por el trabajo realizado.</a:t>
            </a:r>
          </a:p>
          <a:p>
            <a:endParaRPr lang="es-CL" dirty="0"/>
          </a:p>
        </p:txBody>
      </p:sp>
    </p:spTree>
  </p:cSld>
  <p:clrMapOvr>
    <a:masterClrMapping/>
  </p:clrMapOvr>
  <p:transition>
    <p:pull dir="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67544" y="620688"/>
            <a:ext cx="8229600" cy="4680520"/>
          </a:xfrm>
        </p:spPr>
        <p:txBody>
          <a:bodyPr>
            <a:noAutofit/>
          </a:bodyPr>
          <a:lstStyle/>
          <a:p>
            <a:pPr algn="just">
              <a:buNone/>
            </a:pPr>
            <a:r>
              <a:rPr lang="es-ES" sz="2000" b="1" dirty="0" smtClean="0">
                <a:solidFill>
                  <a:schemeClr val="accent1">
                    <a:lumMod val="50000"/>
                  </a:schemeClr>
                </a:solidFill>
              </a:rPr>
              <a:t>	2.-</a:t>
            </a:r>
            <a:r>
              <a:rPr lang="es-ES" sz="2000" b="1" u="sng" dirty="0" smtClean="0">
                <a:solidFill>
                  <a:schemeClr val="accent1">
                    <a:lumMod val="50000"/>
                  </a:schemeClr>
                </a:solidFill>
              </a:rPr>
              <a:t>CLASIFICACIÓN DEL CONTRATO DE TRABAJO. </a:t>
            </a:r>
            <a:endParaRPr lang="es-CL" sz="2000" dirty="0" smtClean="0">
              <a:solidFill>
                <a:schemeClr val="accent1">
                  <a:lumMod val="50000"/>
                </a:schemeClr>
              </a:solidFill>
            </a:endParaRPr>
          </a:p>
          <a:p>
            <a:pPr algn="just">
              <a:buNone/>
            </a:pPr>
            <a:endParaRPr lang="es-ES" sz="800" dirty="0" smtClean="0">
              <a:solidFill>
                <a:schemeClr val="accent1">
                  <a:lumMod val="50000"/>
                </a:schemeClr>
              </a:solidFill>
            </a:endParaRPr>
          </a:p>
          <a:p>
            <a:pPr algn="just">
              <a:buNone/>
            </a:pPr>
            <a:r>
              <a:rPr lang="es-ES" sz="2000" dirty="0" smtClean="0">
                <a:solidFill>
                  <a:schemeClr val="accent1">
                    <a:lumMod val="50000"/>
                  </a:schemeClr>
                </a:solidFill>
              </a:rPr>
              <a:t>	Las clasificaciones tradicionales abordan al contrato de trabajo desde distintos puntos de vista: </a:t>
            </a:r>
            <a:endParaRPr lang="es-CL" sz="2000" dirty="0" smtClean="0">
              <a:solidFill>
                <a:schemeClr val="accent1">
                  <a:lumMod val="50000"/>
                </a:schemeClr>
              </a:solidFill>
            </a:endParaRPr>
          </a:p>
          <a:p>
            <a:pPr algn="just">
              <a:buNone/>
            </a:pPr>
            <a:endParaRPr lang="es-ES" sz="800" b="1" dirty="0" smtClean="0">
              <a:solidFill>
                <a:schemeClr val="accent1">
                  <a:lumMod val="50000"/>
                </a:schemeClr>
              </a:solidFill>
            </a:endParaRPr>
          </a:p>
          <a:p>
            <a:pPr algn="just">
              <a:buNone/>
            </a:pPr>
            <a:r>
              <a:rPr lang="es-ES" sz="2000" b="1" dirty="0" smtClean="0">
                <a:solidFill>
                  <a:schemeClr val="accent1">
                    <a:lumMod val="50000"/>
                  </a:schemeClr>
                </a:solidFill>
              </a:rPr>
              <a:t>	a) </a:t>
            </a:r>
            <a:r>
              <a:rPr lang="es-ES" sz="2000" b="1" u="sng" dirty="0" smtClean="0">
                <a:solidFill>
                  <a:schemeClr val="accent1">
                    <a:lumMod val="50000"/>
                  </a:schemeClr>
                </a:solidFill>
              </a:rPr>
              <a:t>Según la naturaleza de la relación que regula.</a:t>
            </a:r>
            <a:r>
              <a:rPr lang="es-ES" sz="2000" b="1" dirty="0" smtClean="0">
                <a:solidFill>
                  <a:schemeClr val="accent1">
                    <a:lumMod val="50000"/>
                  </a:schemeClr>
                </a:solidFill>
              </a:rPr>
              <a:t> </a:t>
            </a:r>
            <a:endParaRPr lang="es-CL" sz="2000" dirty="0" smtClean="0">
              <a:solidFill>
                <a:schemeClr val="accent1">
                  <a:lumMod val="50000"/>
                </a:schemeClr>
              </a:solidFill>
            </a:endParaRPr>
          </a:p>
          <a:p>
            <a:pPr algn="just">
              <a:buNone/>
            </a:pPr>
            <a:endParaRPr lang="es-ES" sz="800" b="1" dirty="0" smtClean="0">
              <a:solidFill>
                <a:schemeClr val="accent1">
                  <a:lumMod val="50000"/>
                </a:schemeClr>
              </a:solidFill>
            </a:endParaRPr>
          </a:p>
          <a:p>
            <a:pPr algn="just">
              <a:buNone/>
            </a:pPr>
            <a:r>
              <a:rPr lang="es-ES" sz="2000" b="1" dirty="0" smtClean="0">
                <a:solidFill>
                  <a:schemeClr val="accent1">
                    <a:lumMod val="50000"/>
                  </a:schemeClr>
                </a:solidFill>
              </a:rPr>
              <a:t>	a.1.- Contrato individual de trabajo:</a:t>
            </a:r>
            <a:r>
              <a:rPr lang="es-ES" sz="2000" dirty="0" smtClean="0">
                <a:solidFill>
                  <a:schemeClr val="accent1">
                    <a:lumMod val="50000"/>
                  </a:schemeClr>
                </a:solidFill>
              </a:rPr>
              <a:t> es aquel celebrado entre un trabajador y un empleador para la prestación de los servicios. </a:t>
            </a:r>
            <a:endParaRPr lang="es-CL" sz="2000" dirty="0" smtClean="0">
              <a:solidFill>
                <a:schemeClr val="accent1">
                  <a:lumMod val="50000"/>
                </a:schemeClr>
              </a:solidFill>
            </a:endParaRPr>
          </a:p>
          <a:p>
            <a:pPr algn="just">
              <a:buNone/>
            </a:pPr>
            <a:endParaRPr lang="es-ES" sz="800" b="1" dirty="0" smtClean="0">
              <a:solidFill>
                <a:schemeClr val="accent1">
                  <a:lumMod val="50000"/>
                </a:schemeClr>
              </a:solidFill>
            </a:endParaRPr>
          </a:p>
          <a:p>
            <a:pPr algn="just">
              <a:buNone/>
            </a:pPr>
            <a:r>
              <a:rPr lang="es-ES" sz="2000" b="1" dirty="0" smtClean="0">
                <a:solidFill>
                  <a:schemeClr val="accent1">
                    <a:lumMod val="50000"/>
                  </a:schemeClr>
                </a:solidFill>
              </a:rPr>
              <a:t>	a.2.- Contrato y convenio colectivo:</a:t>
            </a:r>
            <a:r>
              <a:rPr lang="es-ES" sz="2000" dirty="0" smtClean="0">
                <a:solidFill>
                  <a:schemeClr val="accent1">
                    <a:lumMod val="50000"/>
                  </a:schemeClr>
                </a:solidFill>
              </a:rPr>
              <a:t> es el celebrado, según el caso, entre uno más empleadores con una o más organizaciones sindicales o con trabajadores que se unen para negociar colectivamente, o con unos y otros, con el objeto de establecer condiciones comunes de trabajo y remuneración por un tiempo determinado. </a:t>
            </a:r>
            <a:endParaRPr lang="es-CL" sz="2000" dirty="0" smtClean="0">
              <a:solidFill>
                <a:schemeClr val="accent1">
                  <a:lumMod val="50000"/>
                </a:schemeClr>
              </a:solidFill>
            </a:endParaRPr>
          </a:p>
          <a:p>
            <a:pPr>
              <a:buNone/>
            </a:pPr>
            <a:endParaRPr lang="es-CL" sz="2000" dirty="0"/>
          </a:p>
        </p:txBody>
      </p:sp>
    </p:spTree>
  </p:cSld>
  <p:clrMapOvr>
    <a:masterClrMapping/>
  </p:clrMapOvr>
  <p:transition>
    <p:pull dir="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67544" y="620688"/>
            <a:ext cx="8229600" cy="4968552"/>
          </a:xfrm>
        </p:spPr>
        <p:txBody>
          <a:bodyPr>
            <a:normAutofit fontScale="62500" lnSpcReduction="20000"/>
          </a:bodyPr>
          <a:lstStyle/>
          <a:p>
            <a:pPr algn="just">
              <a:buNone/>
            </a:pPr>
            <a:r>
              <a:rPr lang="es-ES" sz="3000" b="1" dirty="0" smtClean="0"/>
              <a:t>	</a:t>
            </a:r>
            <a:r>
              <a:rPr lang="es-ES" sz="3000" b="1" dirty="0" smtClean="0">
                <a:solidFill>
                  <a:schemeClr val="accent1">
                    <a:lumMod val="50000"/>
                  </a:schemeClr>
                </a:solidFill>
              </a:rPr>
              <a:t>b) </a:t>
            </a:r>
            <a:r>
              <a:rPr lang="es-ES" sz="3000" b="1" u="sng" dirty="0" smtClean="0">
                <a:solidFill>
                  <a:schemeClr val="accent1">
                    <a:lumMod val="50000"/>
                  </a:schemeClr>
                </a:solidFill>
              </a:rPr>
              <a:t>Según la forma del contrato.</a:t>
            </a:r>
            <a:r>
              <a:rPr lang="es-ES" sz="3000" b="1" dirty="0" smtClean="0">
                <a:solidFill>
                  <a:schemeClr val="accent1">
                    <a:lumMod val="50000"/>
                  </a:schemeClr>
                </a:solidFill>
              </a:rPr>
              <a:t> </a:t>
            </a:r>
            <a:endParaRPr lang="es-CL" sz="3000" dirty="0" smtClean="0">
              <a:solidFill>
                <a:schemeClr val="accent1">
                  <a:lumMod val="50000"/>
                </a:schemeClr>
              </a:solidFill>
            </a:endParaRPr>
          </a:p>
          <a:p>
            <a:pPr algn="just">
              <a:buNone/>
            </a:pPr>
            <a:endParaRPr lang="es-ES" sz="3000" b="1" dirty="0" smtClean="0">
              <a:solidFill>
                <a:schemeClr val="accent1">
                  <a:lumMod val="50000"/>
                </a:schemeClr>
              </a:solidFill>
            </a:endParaRPr>
          </a:p>
          <a:p>
            <a:pPr algn="just">
              <a:buNone/>
            </a:pPr>
            <a:r>
              <a:rPr lang="es-ES" sz="3000" b="1" dirty="0" smtClean="0">
                <a:solidFill>
                  <a:schemeClr val="accent1">
                    <a:lumMod val="50000"/>
                  </a:schemeClr>
                </a:solidFill>
              </a:rPr>
              <a:t>	b.1.- Contrato verbal:</a:t>
            </a:r>
            <a:r>
              <a:rPr lang="es-ES" sz="3000" dirty="0" smtClean="0">
                <a:solidFill>
                  <a:schemeClr val="accent1">
                    <a:lumMod val="50000"/>
                  </a:schemeClr>
                </a:solidFill>
              </a:rPr>
              <a:t> tal como se indicó, el contrato individual de trabajo es consensual, por tanto bastaría un simple acuerdo verbal de las partes para que exista relación laboral. Sin embargo, la ley exige su escrituración dentro de un plazo determinado, esto a fin de tener un medio de prueba preestablecido respecto de las condiciones laborales del trabajador en caso de que se suscite un conflicto entre partes. </a:t>
            </a:r>
            <a:endParaRPr lang="es-CL" sz="3000" dirty="0" smtClean="0">
              <a:solidFill>
                <a:schemeClr val="accent1">
                  <a:lumMod val="50000"/>
                </a:schemeClr>
              </a:solidFill>
            </a:endParaRPr>
          </a:p>
          <a:p>
            <a:pPr algn="just">
              <a:buNone/>
            </a:pPr>
            <a:endParaRPr lang="es-ES" sz="3000" b="1" dirty="0" smtClean="0">
              <a:solidFill>
                <a:schemeClr val="accent1">
                  <a:lumMod val="50000"/>
                </a:schemeClr>
              </a:solidFill>
            </a:endParaRPr>
          </a:p>
          <a:p>
            <a:pPr algn="just">
              <a:buNone/>
            </a:pPr>
            <a:r>
              <a:rPr lang="es-ES" sz="3000" b="1" dirty="0" smtClean="0">
                <a:solidFill>
                  <a:schemeClr val="accent1">
                    <a:lumMod val="50000"/>
                  </a:schemeClr>
                </a:solidFill>
              </a:rPr>
              <a:t>	b.2.- Contrato escrito:</a:t>
            </a:r>
            <a:r>
              <a:rPr lang="es-ES" sz="3000" dirty="0" smtClean="0">
                <a:solidFill>
                  <a:schemeClr val="accent1">
                    <a:lumMod val="50000"/>
                  </a:schemeClr>
                </a:solidFill>
              </a:rPr>
              <a:t> aquel que consta en un documento suscrito por las partes. Como ya se dijera en materia laboral, la escrituración no es solemnidad. </a:t>
            </a:r>
            <a:endParaRPr lang="es-CL" sz="3000" dirty="0" smtClean="0">
              <a:solidFill>
                <a:schemeClr val="accent1">
                  <a:lumMod val="50000"/>
                </a:schemeClr>
              </a:solidFill>
            </a:endParaRPr>
          </a:p>
          <a:p>
            <a:pPr algn="just">
              <a:buNone/>
            </a:pPr>
            <a:endParaRPr lang="es-ES" sz="1300" dirty="0" smtClean="0">
              <a:solidFill>
                <a:schemeClr val="accent1">
                  <a:lumMod val="50000"/>
                </a:schemeClr>
              </a:solidFill>
            </a:endParaRPr>
          </a:p>
          <a:p>
            <a:pPr algn="just">
              <a:buNone/>
            </a:pPr>
            <a:r>
              <a:rPr lang="es-ES" sz="3000" dirty="0" smtClean="0">
                <a:solidFill>
                  <a:schemeClr val="accent1">
                    <a:lumMod val="50000"/>
                  </a:schemeClr>
                </a:solidFill>
              </a:rPr>
              <a:t>	Excepcionalmente se exige escrituración como requisito esencial de validez del contrato individual respecto de los trabajadores portuarios eventuales, debido a que se trata de un contrato de muy breve duración y es preciso dejar prontamente sentadas las condiciones laborales que los rigen. Art. 137 C. Trabajo. </a:t>
            </a:r>
            <a:endParaRPr lang="es-CL" sz="3000" dirty="0" smtClean="0">
              <a:solidFill>
                <a:schemeClr val="accent1">
                  <a:lumMod val="50000"/>
                </a:schemeClr>
              </a:solidFill>
            </a:endParaRPr>
          </a:p>
          <a:p>
            <a:endParaRPr lang="es-CL" dirty="0"/>
          </a:p>
        </p:txBody>
      </p:sp>
    </p:spTree>
  </p:cSld>
  <p:clrMapOvr>
    <a:masterClrMapping/>
  </p:clrMapOvr>
  <p:transition>
    <p:pull dir="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67544" y="548680"/>
            <a:ext cx="8229600" cy="4968552"/>
          </a:xfrm>
        </p:spPr>
        <p:txBody>
          <a:bodyPr>
            <a:normAutofit fontScale="70000" lnSpcReduction="20000"/>
          </a:bodyPr>
          <a:lstStyle/>
          <a:p>
            <a:pPr algn="just">
              <a:buNone/>
            </a:pPr>
            <a:r>
              <a:rPr lang="es-ES" b="1" dirty="0" smtClean="0">
                <a:solidFill>
                  <a:schemeClr val="accent1">
                    <a:lumMod val="50000"/>
                  </a:schemeClr>
                </a:solidFill>
              </a:rPr>
              <a:t>	c) </a:t>
            </a:r>
            <a:r>
              <a:rPr lang="es-ES" b="1" u="sng" dirty="0" smtClean="0">
                <a:solidFill>
                  <a:schemeClr val="accent1">
                    <a:lumMod val="50000"/>
                  </a:schemeClr>
                </a:solidFill>
              </a:rPr>
              <a:t>Según la estabilidad de la relación laboral.</a:t>
            </a:r>
            <a:r>
              <a:rPr lang="es-ES" b="1" dirty="0" smtClean="0">
                <a:solidFill>
                  <a:schemeClr val="accent1">
                    <a:lumMod val="50000"/>
                  </a:schemeClr>
                </a:solidFill>
              </a:rPr>
              <a:t> </a:t>
            </a:r>
            <a:endParaRPr lang="es-CL" dirty="0" smtClean="0">
              <a:solidFill>
                <a:schemeClr val="accent1">
                  <a:lumMod val="50000"/>
                </a:schemeClr>
              </a:solidFill>
            </a:endParaRPr>
          </a:p>
          <a:p>
            <a:pPr algn="just">
              <a:buNone/>
            </a:pPr>
            <a:r>
              <a:rPr lang="es-ES" b="1" dirty="0" smtClean="0">
                <a:solidFill>
                  <a:schemeClr val="accent1">
                    <a:lumMod val="50000"/>
                  </a:schemeClr>
                </a:solidFill>
              </a:rPr>
              <a:t>	</a:t>
            </a:r>
          </a:p>
          <a:p>
            <a:pPr algn="just">
              <a:buNone/>
            </a:pPr>
            <a:r>
              <a:rPr lang="es-ES" b="1" dirty="0" smtClean="0">
                <a:solidFill>
                  <a:schemeClr val="accent1">
                    <a:lumMod val="50000"/>
                  </a:schemeClr>
                </a:solidFill>
              </a:rPr>
              <a:t>	c.1.-</a:t>
            </a:r>
            <a:r>
              <a:rPr lang="es-ES" dirty="0" smtClean="0">
                <a:solidFill>
                  <a:schemeClr val="accent1">
                    <a:lumMod val="50000"/>
                  </a:schemeClr>
                </a:solidFill>
              </a:rPr>
              <a:t> </a:t>
            </a:r>
            <a:r>
              <a:rPr lang="es-ES" b="1" dirty="0" smtClean="0">
                <a:solidFill>
                  <a:schemeClr val="accent1">
                    <a:lumMod val="50000"/>
                  </a:schemeClr>
                </a:solidFill>
              </a:rPr>
              <a:t>Contrato a plazo fijo:</a:t>
            </a:r>
            <a:r>
              <a:rPr lang="es-ES" dirty="0" smtClean="0">
                <a:solidFill>
                  <a:schemeClr val="accent1">
                    <a:lumMod val="50000"/>
                  </a:schemeClr>
                </a:solidFill>
              </a:rPr>
              <a:t> este contrato conlleva un plazo de vigencia preestablecido, el cual una vez vencido, conlleva al término del mismo por vencimiento de dicho plazo. La estabilidad laboral, por tanto, es transitoria, puesto que el trabajador sabe que su contrato tiene una duración determinada. Sin embargo, vigente el plazo el trabajador goza de cierta estabilidad, porque el contrato se extingue sólo por la llegada del mismo, salvo que antes concurra alguna causal legal que habilite para ponerle término anticipadamente. </a:t>
            </a:r>
            <a:endParaRPr lang="es-CL" dirty="0" smtClean="0">
              <a:solidFill>
                <a:schemeClr val="accent1">
                  <a:lumMod val="50000"/>
                </a:schemeClr>
              </a:solidFill>
            </a:endParaRPr>
          </a:p>
          <a:p>
            <a:pPr algn="just">
              <a:buNone/>
            </a:pPr>
            <a:endParaRPr lang="es-ES" sz="1100" dirty="0" smtClean="0">
              <a:solidFill>
                <a:schemeClr val="accent1">
                  <a:lumMod val="50000"/>
                </a:schemeClr>
              </a:solidFill>
            </a:endParaRPr>
          </a:p>
          <a:p>
            <a:pPr algn="just">
              <a:buNone/>
            </a:pPr>
            <a:r>
              <a:rPr lang="es-ES" dirty="0" smtClean="0">
                <a:solidFill>
                  <a:schemeClr val="accent1">
                    <a:lumMod val="50000"/>
                  </a:schemeClr>
                </a:solidFill>
              </a:rPr>
              <a:t>	La duración del contrato a plazo fijo no podrá exceder de un año respecto de trabajadores comunes y dos años respectos de gerentes o personas que posean algún título profesional o técnico otorgado por alguna institución de educación superior del Estado o reconocida por éste. Esta limitación está dada para proteger al trabajador, porque lo deseable es que se encuentre contratado el menor tiempo posible a plazo fijo. </a:t>
            </a:r>
            <a:endParaRPr lang="es-CL" dirty="0" smtClean="0">
              <a:solidFill>
                <a:schemeClr val="accent1">
                  <a:lumMod val="50000"/>
                </a:schemeClr>
              </a:solidFill>
            </a:endParaRPr>
          </a:p>
          <a:p>
            <a:endParaRPr lang="es-CL" dirty="0"/>
          </a:p>
        </p:txBody>
      </p:sp>
    </p:spTree>
  </p:cSld>
  <p:clrMapOvr>
    <a:masterClrMapping/>
  </p:clrMapOvr>
  <p:transition>
    <p:pull dir="rd"/>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Civil">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dad">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2">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7530012ABE527A478B6DD1FBB874C87B" ma:contentTypeVersion="10" ma:contentTypeDescription="Crear nuevo documento." ma:contentTypeScope="" ma:versionID="968623d4f59c18f320a59c1170779803">
  <xsd:schema xmlns:xsd="http://www.w3.org/2001/XMLSchema" xmlns:xs="http://www.w3.org/2001/XMLSchema" xmlns:p="http://schemas.microsoft.com/office/2006/metadata/properties" xmlns:ns1="http://schemas.microsoft.com/sharepoint/v3" xmlns:ns2="57b213ee-3561-48b6-b679-5fbb4555aebc" targetNamespace="http://schemas.microsoft.com/office/2006/metadata/properties" ma:root="true" ma:fieldsID="cd99f03d0dab288277c55def70a03e26" ns1:_="" ns2:_="">
    <xsd:import namespace="http://schemas.microsoft.com/sharepoint/v3"/>
    <xsd:import namespace="57b213ee-3561-48b6-b679-5fbb4555aebc"/>
    <xsd:element name="properties">
      <xsd:complexType>
        <xsd:sequence>
          <xsd:element name="documentManagement">
            <xsd:complexType>
              <xsd:all>
                <xsd:element ref="ns1:PublishingStartDate" minOccurs="0"/>
                <xsd:element ref="ns1:PublishingExpirationDate" minOccurs="0"/>
                <xsd:element ref="ns2:url_documento" minOccurs="0"/>
                <xsd:element ref="ns2:Categor_x00ed_a"/>
                <xsd:element ref="ns2:Destacar" minOccurs="0"/>
                <xsd:element ref="ns2:Descripci_x00f3_n" minOccurs="0"/>
                <xsd:element ref="ns2:Condicion" minOccurs="0"/>
                <xsd:element ref="ns2:Genero"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Fecha de inicio programada" ma:description="" ma:hidden="true" ma:internalName="PublishingStartDate">
      <xsd:simpleType>
        <xsd:restriction base="dms:Unknown"/>
      </xsd:simpleType>
    </xsd:element>
    <xsd:element name="PublishingExpirationDate" ma:index="9" nillable="true" ma:displayName="Fecha de finalización programada"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57b213ee-3561-48b6-b679-5fbb4555aebc" elementFormDefault="qualified">
    <xsd:import namespace="http://schemas.microsoft.com/office/2006/documentManagement/types"/>
    <xsd:import namespace="http://schemas.microsoft.com/office/infopath/2007/PartnerControls"/>
    <xsd:element name="url_documento" ma:index="10" nillable="true" ma:displayName="url_documento" ma:internalName="url_documento">
      <xsd:simpleType>
        <xsd:restriction base="dms:Text">
          <xsd:maxLength value="255"/>
        </xsd:restriction>
      </xsd:simpleType>
    </xsd:element>
    <xsd:element name="Categor_x00ed_a" ma:index="11" ma:displayName="Categoría" ma:format="Dropdown" ma:internalName="Categor_x00ed_a">
      <xsd:simpleType>
        <xsd:restriction base="dms:Choice">
          <xsd:enumeration value="Normativa"/>
          <xsd:enumeration value="Manuales"/>
          <xsd:enumeration value="Organización del APR"/>
          <xsd:enumeration value="Capacitaciones"/>
        </xsd:restriction>
      </xsd:simpleType>
    </xsd:element>
    <xsd:element name="Destacar" ma:index="12" nillable="true" ma:displayName="Destacar" ma:default="0" ma:internalName="Destacar">
      <xsd:simpleType>
        <xsd:restriction base="dms:Boolean"/>
      </xsd:simpleType>
    </xsd:element>
    <xsd:element name="Descripci_x00f3_n" ma:index="14" nillable="true" ma:displayName="Descripción" ma:internalName="Descripci_x00f3_n">
      <xsd:simpleType>
        <xsd:restriction base="dms:Unknown"/>
      </xsd:simpleType>
    </xsd:element>
    <xsd:element name="Condicion" ma:index="16" nillable="true" ma:displayName="Condicion" ma:default="No destacado" ma:format="Dropdown" ma:internalName="Condicion">
      <xsd:simpleType>
        <xsd:restriction base="dms:Choice">
          <xsd:enumeration value="Destacado"/>
          <xsd:enumeration value="No destacado"/>
        </xsd:restriction>
      </xsd:simpleType>
    </xsd:element>
    <xsd:element name="Genero" ma:index="17" nillable="true" ma:displayName="Genero" ma:default="0" ma:internalName="Genero">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Destacar xmlns="57b213ee-3561-48b6-b679-5fbb4555aebc">false</Destacar>
    <Descripci_x00f3_n xmlns="57b213ee-3561-48b6-b679-5fbb4555aebc" xsi:nil="true"/>
    <PublishingExpirationDate xmlns="http://schemas.microsoft.com/sharepoint/v3" xsi:nil="true"/>
    <url_documento xmlns="57b213ee-3561-48b6-b679-5fbb4555aebc">/APR/documentos/Documents/CONTRATO_DE_TRABAJO.pptx</url_documento>
    <PublishingStartDate xmlns="http://schemas.microsoft.com/sharepoint/v3" xsi:nil="true"/>
    <Categor_x00ed_a xmlns="57b213ee-3561-48b6-b679-5fbb4555aebc">Capacitaciones</Categor_x00ed_a>
    <Condicion xmlns="57b213ee-3561-48b6-b679-5fbb4555aebc">No destacado</Condicion>
    <Genero xmlns="57b213ee-3561-48b6-b679-5fbb4555aebc">false</Genero>
  </documentManagement>
</p:properties>
</file>

<file path=customXml/itemProps1.xml><?xml version="1.0" encoding="utf-8"?>
<ds:datastoreItem xmlns:ds="http://schemas.openxmlformats.org/officeDocument/2006/customXml" ds:itemID="{00C63E0A-EDB7-4299-B25E-EED6BC1C77A6}"/>
</file>

<file path=customXml/itemProps2.xml><?xml version="1.0" encoding="utf-8"?>
<ds:datastoreItem xmlns:ds="http://schemas.openxmlformats.org/officeDocument/2006/customXml" ds:itemID="{AFAA3792-058A-4900-BAD0-B0347764CE9A}"/>
</file>

<file path=customXml/itemProps3.xml><?xml version="1.0" encoding="utf-8"?>
<ds:datastoreItem xmlns:ds="http://schemas.openxmlformats.org/officeDocument/2006/customXml" ds:itemID="{23406A53-44E7-4A37-938C-DDBA05EFBE5F}"/>
</file>

<file path=docProps/app.xml><?xml version="1.0" encoding="utf-8"?>
<Properties xmlns="http://schemas.openxmlformats.org/officeDocument/2006/extended-properties" xmlns:vt="http://schemas.openxmlformats.org/officeDocument/2006/docPropsVTypes">
  <Template>Concourse</Template>
  <TotalTime>1030</TotalTime>
  <Words>793</Words>
  <Application>Microsoft Office PowerPoint</Application>
  <PresentationFormat>Presentación en pantalla (4:3)</PresentationFormat>
  <Paragraphs>90</Paragraphs>
  <Slides>16</Slides>
  <Notes>1</Notes>
  <HiddenSlides>0</HiddenSlides>
  <MMClips>0</MMClips>
  <ScaleCrop>false</ScaleCrop>
  <HeadingPairs>
    <vt:vector size="4" baseType="variant">
      <vt:variant>
        <vt:lpstr>Tema</vt:lpstr>
      </vt:variant>
      <vt:variant>
        <vt:i4>1</vt:i4>
      </vt:variant>
      <vt:variant>
        <vt:lpstr>Títulos de diapositiva</vt:lpstr>
      </vt:variant>
      <vt:variant>
        <vt:i4>16</vt:i4>
      </vt:variant>
    </vt:vector>
  </HeadingPairs>
  <TitlesOfParts>
    <vt:vector size="17" baseType="lpstr">
      <vt:lpstr>Concurrencia</vt:lpstr>
      <vt:lpstr>CONTRATO DE TRABAJO.  Robert Concha Tapia. Abogado.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RevolucionUnattended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CONTRATO DE TRABAJO</dc:title>
  <dc:creator>acaceres</dc:creator>
  <cp:lastModifiedBy>Liliana Bernales Amthor (DOH)</cp:lastModifiedBy>
  <cp:revision>85</cp:revision>
  <dcterms:created xsi:type="dcterms:W3CDTF">2013-03-07T15:17:57Z</dcterms:created>
  <dcterms:modified xsi:type="dcterms:W3CDTF">2014-07-15T14:10:53Z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0x0101007530012ABE527A478B6DD1FBB874C87B</vt:lpwstr>
  </property>
  <property fmtid="{D5CDD505-2E9C-101B-9397-08002B2CF9AE}" pid="3" name="WorkflowCreationPath">
    <vt:lpwstr>99ff7c83-73f4-4da6-9038-88d4237f8135,4;</vt:lpwstr>
  </property>
</Properties>
</file>