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22"/>
  </p:notesMasterIdLst>
  <p:sldIdLst>
    <p:sldId id="256" r:id="rId4"/>
    <p:sldId id="267" r:id="rId5"/>
    <p:sldId id="342" r:id="rId6"/>
    <p:sldId id="343" r:id="rId7"/>
    <p:sldId id="352" r:id="rId8"/>
    <p:sldId id="353" r:id="rId9"/>
    <p:sldId id="354" r:id="rId10"/>
    <p:sldId id="346" r:id="rId11"/>
    <p:sldId id="355" r:id="rId12"/>
    <p:sldId id="344" r:id="rId13"/>
    <p:sldId id="345" r:id="rId14"/>
    <p:sldId id="347" r:id="rId15"/>
    <p:sldId id="348" r:id="rId16"/>
    <p:sldId id="349" r:id="rId17"/>
    <p:sldId id="356" r:id="rId18"/>
    <p:sldId id="357" r:id="rId19"/>
    <p:sldId id="358" r:id="rId20"/>
    <p:sldId id="26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1"/>
    <a:srgbClr val="404040"/>
    <a:srgbClr val="808080"/>
    <a:srgbClr val="CCCCCC"/>
    <a:srgbClr val="E17068"/>
    <a:srgbClr val="FE454A"/>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32" autoAdjust="0"/>
    <p:restoredTop sz="94684" autoAdjust="0"/>
  </p:normalViewPr>
  <p:slideViewPr>
    <p:cSldViewPr snapToObjects="1">
      <p:cViewPr>
        <p:scale>
          <a:sx n="80" d="100"/>
          <a:sy n="80" d="100"/>
        </p:scale>
        <p:origin x="-1944" y="-348"/>
      </p:cViewPr>
      <p:guideLst>
        <p:guide orient="horz" pos="-4"/>
        <p:guide pos="3"/>
      </p:guideLst>
    </p:cSldViewPr>
  </p:slideViewPr>
  <p:notesTextViewPr>
    <p:cViewPr>
      <p:scale>
        <a:sx n="100" d="100"/>
        <a:sy n="100" d="100"/>
      </p:scale>
      <p:origin x="0" y="0"/>
    </p:cViewPr>
  </p:notesTextViewPr>
  <p:sorterViewPr>
    <p:cViewPr>
      <p:scale>
        <a:sx n="100" d="100"/>
        <a:sy n="100" d="100"/>
      </p:scale>
      <p:origin x="0" y="66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ヒラギノ角ゴ Pro W3" charset="-128"/>
                <a:cs typeface="+mn-cs"/>
              </a:defRPr>
            </a:lvl1pPr>
          </a:lstStyle>
          <a:p>
            <a:pPr>
              <a:defRPr/>
            </a:pPr>
            <a:endParaRPr lang="es-C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36732BF5-8D59-488A-B73C-9F764846A5D5}" type="datetime1">
              <a:rPr lang="en-US"/>
              <a:pPr>
                <a:defRPr/>
              </a:pPr>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C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07943EC4-2D7D-44B9-AF71-47BCEFD403EC}" type="slidenum">
              <a:rPr lang="en-US"/>
              <a:pPr>
                <a:defRPr/>
              </a:pPr>
              <a:t>‹Nº›</a:t>
            </a:fld>
            <a:endParaRPr lang="en-US"/>
          </a:p>
        </p:txBody>
      </p:sp>
    </p:spTree>
    <p:extLst>
      <p:ext uri="{BB962C8B-B14F-4D97-AF65-F5344CB8AC3E}">
        <p14:creationId xmlns:p14="http://schemas.microsoft.com/office/powerpoint/2010/main" val="6450374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endParaRPr lang="es-ES" smtClean="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427A83-082C-46CA-86A8-0B124F5CE5A0}"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4390E28-36BC-49CB-917A-9D1812495C38}"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C41AA32E-8EFF-4D05-9993-DFA608B7C84A}"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2AC1D26C-A25A-4D7E-95D6-7DB2CE1951F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85624BF5-A451-4DA1-80DC-DB561B52D4C0}"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CAB24B06-CCB7-4C0B-B314-B7BE20EB0F0D}"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4D212238-94BC-4C37-AF16-6571874A1E9E}"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9A2843FD-1F93-47BB-98A5-AB2810747F15}"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277675F-1F2B-4BE0-9BEC-93D92CD35D95}"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3FBFAB2-9A24-48C8-B08D-3D00A478AD51}"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C51C763-CA07-48CE-AA04-6AB37D7D969C}"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ECD5CC5-8DCF-439C-A2D4-C0FA1C50D613}"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36E1F21-0AED-49EB-9D11-5862461818A2}"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32E5299-A902-44FE-97EB-4C5CBFB24833}"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E527B6D-BECD-4009-BC95-5E947706DF26}" type="datetime1">
              <a:rPr lang="en-US"/>
              <a:pPr>
                <a:defRPr/>
              </a:pPr>
              <a:t>7/15/2014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C4B4595-9BDE-4DA8-B76B-03346970F631}"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FDA0B8E-B999-4C81-B764-69C1FD3D7E60}"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D9DC03A-7CBC-4EB0-B230-76EAD133D527}"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6BC60C3-B64F-401F-880A-69AE9B06131B}" type="datetime1">
              <a:rPr lang="en-US"/>
              <a:pPr>
                <a:defRPr/>
              </a:pPr>
              <a:t>7/15/2014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6102029-8CC2-4777-9648-5340D39ABA45}"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3981DC5-0116-4E55-AB3D-38CFC9B4A199}" type="datetime1">
              <a:rPr lang="en-US"/>
              <a:pPr>
                <a:defRPr/>
              </a:pPr>
              <a:t>7/15/2014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B77C36D-A28D-4068-89EF-74F39CF8A4D7}"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5470F0E-61DA-4EAD-B3FA-3DC03334D66D}" type="datetime1">
              <a:rPr lang="en-US"/>
              <a:pPr>
                <a:defRPr/>
              </a:pPr>
              <a:t>7/15/2014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9076811-C555-4A42-81F8-7C93F2747115}"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9B1B532-3E8A-44E9-90B8-B2E957C2B87E}" type="datetime1">
              <a:rPr lang="en-US"/>
              <a:pPr>
                <a:defRPr/>
              </a:pPr>
              <a:t>7/15/2014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2ADF8DB-C720-479B-B19A-2BF28E2166AD}"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7F8E473-535B-45A0-9184-A5C32D1CDB4D}" type="datetime1">
              <a:rPr lang="en-US"/>
              <a:pPr>
                <a:defRPr/>
              </a:pPr>
              <a:t>7/15/2014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B196B17-2673-4EF3-82DB-5FAA538381FC}"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D13E456-95C1-444D-AE14-B2D55997881E}"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952E301-88DB-4538-B3CF-502F3872842C}"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2BFBC64-EC09-44F3-8989-4F94BE8B21E0}"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1BF5102-D787-4802-8746-9507DCAF96CF}"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6672E03-DDD9-43EF-8669-0A6B5FFBE954}" type="datetime1">
              <a:rPr lang="en-US"/>
              <a:pPr>
                <a:defRPr/>
              </a:pPr>
              <a:t>7/15/2014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D0ACAA3-5B3D-4DD0-BCA4-DA8087A74F26}"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8E6A7A6-42D1-42FE-B95D-24EF9E16E80B}" type="datetime1">
              <a:rPr lang="en-US"/>
              <a:pPr>
                <a:defRPr/>
              </a:pPr>
              <a:t>7/15/2014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373EF5C-33B6-45EA-BD0A-7E0F5E5D5E1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B7AF787-2E9D-4E7A-8C6C-3A71951E119D}" type="datetime1">
              <a:rPr lang="en-US"/>
              <a:pPr>
                <a:defRPr/>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5DCF089F-46B5-4DA3-9888-C5AD08162C00}"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FF58FE7-883F-4B06-9924-8F6BF1082A2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2533ED8-9671-4C80-880C-D8257026D98C}" type="datetime1">
              <a:rPr lang="en-US"/>
              <a:pPr>
                <a:defRPr/>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C60AFF2E-B923-49F7-8595-E187A819962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14F8231-1D51-471D-B48A-0173F313F990}" type="datetime1">
              <a:rPr lang="en-US"/>
              <a:pPr>
                <a:defRPr/>
              </a:pPr>
              <a:t>7/15/2014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78915378-5BD4-4CDD-903A-4609B0FE150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B60F4BA-8D63-4FE9-A588-68917AA3F0F5}" type="datetime1">
              <a:rPr lang="en-US"/>
              <a:pPr>
                <a:defRPr/>
              </a:pPr>
              <a:t>7/15/2014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D7CE29BE-5769-43F7-BAED-509BCE5735A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userDrawn="1"/>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66" name="Rectangle 65"/>
          <p:cNvSpPr>
            <a:spLocks noChangeArrowheads="1"/>
          </p:cNvSpPr>
          <p:nvPr userDrawn="1"/>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CL">
              <a:latin typeface="Arial" pitchFamily="34" charset="0"/>
              <a:ea typeface="ヒラギノ角ゴ Pro W3" charset="-128"/>
              <a:cs typeface="+mn-cs"/>
            </a:endParaRPr>
          </a:p>
        </p:txBody>
      </p:sp>
      <p:pic>
        <p:nvPicPr>
          <p:cNvPr id="1028" name="Picture 1"/>
          <p:cNvPicPr>
            <a:picLocks noChangeAspect="1" noChangeArrowheads="1"/>
          </p:cNvPicPr>
          <p:nvPr userDrawn="1"/>
        </p:nvPicPr>
        <p:blipFill>
          <a:blip r:embed="rId6"/>
          <a:srcRect/>
          <a:stretch>
            <a:fillRect/>
          </a:stretch>
        </p:blipFill>
        <p:spPr bwMode="auto">
          <a:xfrm>
            <a:off x="647700" y="3452813"/>
            <a:ext cx="803275" cy="585787"/>
          </a:xfrm>
          <a:prstGeom prst="rect">
            <a:avLst/>
          </a:prstGeom>
          <a:noFill/>
          <a:ln w="12700">
            <a:noFill/>
            <a:miter lim="800000"/>
            <a:headEnd/>
            <a:tailEnd/>
          </a:ln>
        </p:spPr>
      </p:pic>
      <p:sp>
        <p:nvSpPr>
          <p:cNvPr id="71" name="Rectangle 70"/>
          <p:cNvSpPr>
            <a:spLocks noChangeArrowheads="1"/>
          </p:cNvSpPr>
          <p:nvPr userDrawn="1"/>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72" name="Rectangle 71"/>
          <p:cNvSpPr>
            <a:spLocks noChangeArrowheads="1"/>
          </p:cNvSpPr>
          <p:nvPr userDrawn="1"/>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pic>
        <p:nvPicPr>
          <p:cNvPr id="1031" name="8 Imagen" descr="Sin título-1.png"/>
          <p:cNvPicPr>
            <a:picLocks noChangeAspect="1"/>
          </p:cNvPicPr>
          <p:nvPr userDrawn="1"/>
        </p:nvPicPr>
        <p:blipFill>
          <a:blip r:embed="rId7"/>
          <a:srcRect/>
          <a:stretch>
            <a:fillRect/>
          </a:stretch>
        </p:blipFill>
        <p:spPr bwMode="auto">
          <a:xfrm>
            <a:off x="1709738" y="3482975"/>
            <a:ext cx="1004887" cy="2730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665A47DE-3513-473C-AC7F-2F7EC3292F98}" type="slidenum">
              <a:rPr lang="en-US"/>
              <a:pPr>
                <a:defRPr/>
              </a:pPr>
              <a:t>‹Nº›</a:t>
            </a:fld>
            <a:endParaRPr lang="en-US"/>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14"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13"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CL">
              <a:solidFill>
                <a:srgbClr val="FFFFFF"/>
              </a:solidFill>
              <a:latin typeface="Calibri" pitchFamily="34" charset="0"/>
              <a:ea typeface="ヒラギノ角ゴ Pro W3" charset="-128"/>
              <a:cs typeface="+mn-cs"/>
            </a:endParaRPr>
          </a:p>
        </p:txBody>
      </p:sp>
      <p:sp>
        <p:nvSpPr>
          <p:cNvPr id="18437"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8438" name="16 Imagen" descr="logo mop alta.jpg"/>
          <p:cNvPicPr>
            <a:picLocks noChangeAspect="1"/>
          </p:cNvPicPr>
          <p:nvPr userDrawn="1"/>
        </p:nvPicPr>
        <p:blipFill>
          <a:blip r:embed="rId13"/>
          <a:srcRect/>
          <a:stretch>
            <a:fillRect/>
          </a:stretch>
        </p:blipFill>
        <p:spPr bwMode="auto">
          <a:xfrm>
            <a:off x="7143750" y="2071688"/>
            <a:ext cx="1998663" cy="181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bwMode="auto">
          <a:xfrm>
            <a:off x="471488" y="2781300"/>
            <a:ext cx="7772400" cy="936625"/>
          </a:xfrm>
          <a:noFill/>
          <a:ln>
            <a:miter lim="800000"/>
            <a:headEnd/>
            <a:tailEnd/>
          </a:ln>
        </p:spPr>
        <p:txBody>
          <a:bodyPr vert="horz" wrap="square" lIns="91440" tIns="45720" rIns="91440" bIns="45720" numCol="1" anchor="t" anchorCtr="0" compatLnSpc="1">
            <a:prstTxWarp prst="textNoShape">
              <a:avLst/>
            </a:prstTxWarp>
          </a:bodyPr>
          <a:lstStyle/>
          <a:p>
            <a:pPr algn="ctr" fontAlgn="base">
              <a:spcAft>
                <a:spcPct val="0"/>
              </a:spcAft>
            </a:pPr>
            <a:r>
              <a:rPr lang="es-ES_tradnl" sz="2400" b="1" smtClean="0">
                <a:solidFill>
                  <a:srgbClr val="FFFFFF"/>
                </a:solidFill>
                <a:latin typeface="Verdana" pitchFamily="34" charset="0"/>
                <a:ea typeface="ヒラギノ角ゴ Pro W3"/>
                <a:cs typeface="ヒラギノ角ゴ Pro W3"/>
                <a:sym typeface="Verdana Bold"/>
              </a:rPr>
              <a:t>Derechos Reales Limitados</a:t>
            </a:r>
          </a:p>
        </p:txBody>
      </p:sp>
      <p:sp>
        <p:nvSpPr>
          <p:cNvPr id="31746" name="Subtitle 2"/>
          <p:cNvSpPr>
            <a:spLocks noGrp="1"/>
          </p:cNvSpPr>
          <p:nvPr>
            <p:ph type="subTitle" idx="1"/>
          </p:nvPr>
        </p:nvSpPr>
        <p:spPr bwMode="auto">
          <a:xfrm>
            <a:off x="457200" y="1557338"/>
            <a:ext cx="8472488" cy="990600"/>
          </a:xfrm>
          <a:noFill/>
          <a:ln>
            <a:miter lim="800000"/>
            <a:headEnd/>
            <a:tailEnd/>
          </a:ln>
        </p:spPr>
        <p:txBody>
          <a:bodyPr vert="horz" wrap="square" lIns="91440" tIns="45720" rIns="91440" bIns="45720" numCol="1" anchor="t" anchorCtr="0" compatLnSpc="1">
            <a:prstTxWarp prst="textNoShape">
              <a:avLst/>
            </a:prstTxWarp>
          </a:bodyPr>
          <a:lstStyle/>
          <a:p>
            <a:pPr algn="ctr" fontAlgn="base">
              <a:spcAft>
                <a:spcPct val="0"/>
              </a:spcAft>
              <a:buFont typeface="Arial" charset="0"/>
              <a:buNone/>
            </a:pPr>
            <a:r>
              <a:rPr lang="es-ES_tradnl" smtClean="0">
                <a:solidFill>
                  <a:srgbClr val="FFFFFF"/>
                </a:solidFill>
                <a:latin typeface="Verdana" pitchFamily="34" charset="0"/>
                <a:ea typeface="ヒラギノ角ゴ Pro W3"/>
                <a:cs typeface="ヒラギノ角ゴ Pro W3"/>
                <a:sym typeface="Verdana" pitchFamily="34" charset="0"/>
              </a:rPr>
              <a:t>Servidumbres – Comodato o Uso - Usufructo</a:t>
            </a:r>
            <a:endParaRPr lang="en-US" smtClean="0">
              <a:solidFill>
                <a:srgbClr val="FFFFFF"/>
              </a:solidFill>
              <a:ea typeface="ヒラギノ角ゴ Pro W3"/>
              <a:cs typeface="ヒラギノ角ゴ Pro W3"/>
            </a:endParaRPr>
          </a:p>
        </p:txBody>
      </p:sp>
      <p:sp>
        <p:nvSpPr>
          <p:cNvPr id="31747" name="3 CuadroTexto"/>
          <p:cNvSpPr txBox="1">
            <a:spLocks noChangeArrowheads="1"/>
          </p:cNvSpPr>
          <p:nvPr/>
        </p:nvSpPr>
        <p:spPr bwMode="auto">
          <a:xfrm>
            <a:off x="4357688" y="5072063"/>
            <a:ext cx="3429000" cy="1384300"/>
          </a:xfrm>
          <a:prstGeom prst="rect">
            <a:avLst/>
          </a:prstGeom>
          <a:noFill/>
          <a:ln w="9525">
            <a:noFill/>
            <a:miter lim="800000"/>
            <a:headEnd/>
            <a:tailEnd/>
          </a:ln>
        </p:spPr>
        <p:txBody>
          <a:bodyPr>
            <a:spAutoFit/>
          </a:bodyPr>
          <a:lstStyle/>
          <a:p>
            <a:pPr algn="ctr"/>
            <a:r>
              <a:rPr lang="es-CL" sz="1400">
                <a:latin typeface="Verdana" pitchFamily="34" charset="0"/>
              </a:rPr>
              <a:t>Denisse Charpentier</a:t>
            </a:r>
          </a:p>
          <a:p>
            <a:pPr algn="ctr"/>
            <a:r>
              <a:rPr lang="es-CL" sz="1400">
                <a:latin typeface="Verdana" pitchFamily="34" charset="0"/>
              </a:rPr>
              <a:t>Depto. de Gestión Comunitaria</a:t>
            </a:r>
          </a:p>
          <a:p>
            <a:pPr algn="ctr"/>
            <a:r>
              <a:rPr lang="es-CL" sz="1400">
                <a:latin typeface="Verdana" pitchFamily="34" charset="0"/>
              </a:rPr>
              <a:t>Subdirección de Agua Potable Rural</a:t>
            </a:r>
          </a:p>
          <a:p>
            <a:pPr algn="ctr"/>
            <a:r>
              <a:rPr lang="es-CL" sz="1400">
                <a:latin typeface="Verdana" pitchFamily="34" charset="0"/>
              </a:rPr>
              <a:t>Dirección de Obras Hidráulicas</a:t>
            </a:r>
          </a:p>
          <a:p>
            <a:pPr algn="ctr"/>
            <a:r>
              <a:rPr lang="es-CL" sz="1400">
                <a:latin typeface="Verdana" pitchFamily="34" charset="0"/>
              </a:rPr>
              <a:t>Mayo 2012</a:t>
            </a:r>
          </a:p>
          <a:p>
            <a:endParaRPr lang="es-CL" sz="1400">
              <a:latin typeface="Verdana" pitchFamily="34" charset="0"/>
            </a:endParaRPr>
          </a:p>
        </p:txBody>
      </p:sp>
      <p:pic>
        <p:nvPicPr>
          <p:cNvPr id="31748" name="Picture 22" descr="logo ESSBIO"/>
          <p:cNvPicPr>
            <a:picLocks noChangeAspect="1" noChangeArrowheads="1"/>
          </p:cNvPicPr>
          <p:nvPr/>
        </p:nvPicPr>
        <p:blipFill>
          <a:blip r:embed="rId3"/>
          <a:srcRect/>
          <a:stretch>
            <a:fillRect/>
          </a:stretch>
        </p:blipFill>
        <p:spPr bwMode="auto">
          <a:xfrm>
            <a:off x="7165975" y="285750"/>
            <a:ext cx="1285875" cy="571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Comodato</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 del Libro II C° C°, Articulos 811 y Sgtes.  </a:t>
            </a:r>
            <a:br>
              <a:rPr lang="es-ES_tradnl" smtClean="0">
                <a:latin typeface="Verdana" pitchFamily="34" charset="0"/>
                <a:ea typeface="ヒラギノ角ゴ Pro W3"/>
                <a:cs typeface="Verdana" pitchFamily="34" charset="0"/>
              </a:rPr>
            </a:br>
            <a:r>
              <a:rPr lang="es-ES_tradnl" sz="2000" smtClean="0">
                <a:latin typeface="Verdana" pitchFamily="34" charset="0"/>
                <a:ea typeface="ヒラギノ角ゴ Pro W3"/>
                <a:cs typeface="Verdana" pitchFamily="34" charset="0"/>
              </a:rPr>
              <a:t/>
            </a:r>
            <a:br>
              <a:rPr lang="es-ES_tradnl" sz="2000" smtClean="0">
                <a:latin typeface="Verdana" pitchFamily="34" charset="0"/>
                <a:ea typeface="ヒラギノ角ゴ Pro W3"/>
                <a:cs typeface="Verdana" pitchFamily="34" charset="0"/>
              </a:rPr>
            </a:br>
            <a:endParaRPr lang="es-ES_tradnl" sz="1600" smtClean="0">
              <a:solidFill>
                <a:srgbClr val="005FA1"/>
              </a:solidFill>
              <a:latin typeface="Verdana" pitchFamily="34" charset="0"/>
              <a:ea typeface="ヒラギノ角ゴ Pro W3"/>
              <a:cs typeface="Verdana" pitchFamily="34" charset="0"/>
            </a:endParaRPr>
          </a:p>
        </p:txBody>
      </p:sp>
      <p:sp>
        <p:nvSpPr>
          <p:cNvPr id="39938" name="Content Placeholder 8"/>
          <p:cNvSpPr>
            <a:spLocks noGrp="1"/>
          </p:cNvSpPr>
          <p:nvPr>
            <p:ph idx="4294967295"/>
          </p:nvPr>
        </p:nvSpPr>
        <p:spPr>
          <a:xfrm>
            <a:off x="357188" y="1428750"/>
            <a:ext cx="8572500" cy="4643438"/>
          </a:xfrm>
        </p:spPr>
        <p:txBody>
          <a:bodyPr/>
          <a:lstStyle/>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GENERALIDADES</a:t>
            </a:r>
          </a:p>
          <a:p>
            <a:pPr>
              <a:spcBef>
                <a:spcPct val="0"/>
              </a:spcBef>
              <a:spcAft>
                <a:spcPts val="1200"/>
              </a:spcAft>
              <a:buFont typeface="Arial" charset="0"/>
              <a:buNone/>
            </a:pPr>
            <a:endParaRPr lang="es-ES_tradnl" sz="1800" smtClean="0">
              <a:solidFill>
                <a:srgbClr val="005FA1"/>
              </a:solidFill>
              <a:latin typeface="Verdana" pitchFamily="34" charset="0"/>
              <a:ea typeface="ヒラギノ角ゴ Pro W3"/>
              <a:cs typeface="ヒラギノ角ゴ Pro W3"/>
            </a:endParaRP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Se constituyen de diversos modos</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Ley (Art. 766, N° 1, C° C°)</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Voluntad del Propietario de la Cosa ( Art. 766, N° 2 y 3 C° C°)</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Prescripción (Art. 766, N° 3 C° C°)</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Sentencia Judicial.</a:t>
            </a:r>
          </a:p>
          <a:p>
            <a:pPr>
              <a:spcBef>
                <a:spcPct val="0"/>
              </a:spcBef>
              <a:spcAft>
                <a:spcPts val="1200"/>
              </a:spcAft>
            </a:pPr>
            <a:endParaRPr lang="es-ES_tradnl" sz="1800" smtClean="0">
              <a:solidFill>
                <a:srgbClr val="005FA1"/>
              </a:solidFill>
              <a:latin typeface="Verdana" pitchFamily="34" charset="0"/>
              <a:ea typeface="ヒラギノ角ゴ Pro W3"/>
              <a:cs typeface="ヒラギノ角ゴ Pro W3"/>
            </a:endParaRPr>
          </a:p>
          <a:p>
            <a:pPr>
              <a:spcBef>
                <a:spcPct val="0"/>
              </a:spcBef>
              <a:spcAft>
                <a:spcPts val="1200"/>
              </a:spcAft>
              <a:buFont typeface="Arial" charset="0"/>
              <a:buNone/>
            </a:pPr>
            <a:endParaRPr lang="es-ES_tradnl" sz="1800" smtClean="0">
              <a:solidFill>
                <a:srgbClr val="005FA1"/>
              </a:solidFill>
              <a:latin typeface="Verdana" pitchFamily="34" charset="0"/>
              <a:ea typeface="ヒラギノ角ゴ Pro W3"/>
              <a:cs typeface="ヒラギノ角ゴ Pro W3"/>
            </a:endParaRPr>
          </a:p>
          <a:p>
            <a:pPr>
              <a:spcBef>
                <a:spcPct val="0"/>
              </a:spcBef>
              <a:spcAft>
                <a:spcPts val="1200"/>
              </a:spcAft>
            </a:pPr>
            <a:endParaRPr lang="es-ES_tradnl" sz="1800" smtClean="0">
              <a:solidFill>
                <a:srgbClr val="005FA1"/>
              </a:solidFill>
              <a:latin typeface="Verdana" pitchFamily="34" charset="0"/>
              <a:ea typeface="ヒラギノ角ゴ Pro W3"/>
              <a:cs typeface="ヒラギノ角ゴ Pro W3"/>
            </a:endParaRPr>
          </a:p>
        </p:txBody>
      </p:sp>
      <p:sp>
        <p:nvSpPr>
          <p:cNvPr id="39939"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Comodato</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 del Libro II C° C°, Articulos 811 y Sgtes.</a:t>
            </a:r>
          </a:p>
        </p:txBody>
      </p:sp>
      <p:sp>
        <p:nvSpPr>
          <p:cNvPr id="41986" name="Content Placeholder 8"/>
          <p:cNvSpPr>
            <a:spLocks noGrp="1"/>
          </p:cNvSpPr>
          <p:nvPr>
            <p:ph idx="4294967295"/>
          </p:nvPr>
        </p:nvSpPr>
        <p:spPr>
          <a:xfrm>
            <a:off x="357188" y="1285875"/>
            <a:ext cx="8572500" cy="5095875"/>
          </a:xfrm>
        </p:spPr>
        <p:txBody>
          <a:bodyPr/>
          <a:lstStyle/>
          <a:p>
            <a:pPr>
              <a:lnSpc>
                <a:spcPct val="110000"/>
              </a:lnSpc>
              <a:spcBef>
                <a:spcPct val="0"/>
              </a:spcBef>
              <a:spcAft>
                <a:spcPts val="1200"/>
              </a:spcAft>
            </a:pPr>
            <a:r>
              <a:rPr lang="es-ES_tradnl" sz="1800" smtClean="0">
                <a:solidFill>
                  <a:srgbClr val="005FA1"/>
                </a:solidFill>
                <a:latin typeface="Verdana" pitchFamily="34" charset="0"/>
                <a:ea typeface="ヒラギノ角ゴ Pro W3"/>
                <a:cs typeface="ヒラギノ角ゴ Pro W3"/>
              </a:rPr>
              <a:t>Se extingue por cualquiera de las siguientes causales:</a:t>
            </a:r>
          </a:p>
          <a:p>
            <a:pPr>
              <a:lnSpc>
                <a:spcPct val="11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Muerte del Usufructuario.</a:t>
            </a:r>
          </a:p>
          <a:p>
            <a:pPr>
              <a:lnSpc>
                <a:spcPct val="11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resolución del D° Constituyente.</a:t>
            </a:r>
          </a:p>
          <a:p>
            <a:pPr>
              <a:lnSpc>
                <a:spcPct val="11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consolidación del usufructo con la nuda propiedad. Ejemplo el Usufructuario hereda del nudo propietario.</a:t>
            </a:r>
          </a:p>
          <a:p>
            <a:pPr>
              <a:lnSpc>
                <a:spcPct val="11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Prescripción, Hqd; debido a que en nuestra legislación se acepta la Prescripción adquisitiva, no así la Prescripción extintiva ya que existen opiniones contrarias.</a:t>
            </a:r>
          </a:p>
          <a:p>
            <a:pPr>
              <a:lnSpc>
                <a:spcPct val="11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Renuncia, y esto debe ser inscrito al margen si el respectivo comodato fue inscrito en el RCBR.</a:t>
            </a:r>
          </a:p>
          <a:p>
            <a:pPr>
              <a:lnSpc>
                <a:spcPct val="11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destrucción </a:t>
            </a:r>
            <a:r>
              <a:rPr lang="es-ES_tradnl" sz="1800" u="sng" smtClean="0">
                <a:solidFill>
                  <a:srgbClr val="005FA1"/>
                </a:solidFill>
                <a:latin typeface="Verdana" pitchFamily="34" charset="0"/>
                <a:ea typeface="ヒラギノ角ゴ Pro W3"/>
                <a:cs typeface="ヒラギノ角ゴ Pro W3"/>
              </a:rPr>
              <a:t>completa</a:t>
            </a:r>
            <a:r>
              <a:rPr lang="es-ES_tradnl" sz="1800" smtClean="0">
                <a:solidFill>
                  <a:srgbClr val="005FA1"/>
                </a:solidFill>
                <a:latin typeface="Verdana" pitchFamily="34" charset="0"/>
                <a:ea typeface="ヒラギノ角ゴ Pro W3"/>
                <a:cs typeface="ヒラギノ角ゴ Pro W3"/>
              </a:rPr>
              <a:t> de la cosa, excepción la señala el Art. 808 C° C°. Ejemplo, la heredad que se inunda, en tal caso, revivirá el usufructo por el tiempo que falta para su terminación.</a:t>
            </a:r>
          </a:p>
          <a:p>
            <a:pPr>
              <a:spcBef>
                <a:spcPct val="0"/>
              </a:spcBef>
              <a:spcAft>
                <a:spcPts val="1200"/>
              </a:spcAft>
              <a:buFont typeface="Arial" charset="0"/>
              <a:buNone/>
            </a:pPr>
            <a:endParaRPr lang="es-ES_tradnl" sz="1800" smtClean="0">
              <a:solidFill>
                <a:srgbClr val="005FA1"/>
              </a:solidFill>
              <a:latin typeface="Verdana" pitchFamily="34" charset="0"/>
              <a:ea typeface="ヒラギノ角ゴ Pro W3"/>
              <a:cs typeface="ヒラギノ角ゴ Pro W3"/>
            </a:endParaRPr>
          </a:p>
        </p:txBody>
      </p:sp>
      <p:sp>
        <p:nvSpPr>
          <p:cNvPr id="41987"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Comodato</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 del Libro II C° C°, Articulos 811 y Sgtes.</a:t>
            </a:r>
          </a:p>
        </p:txBody>
      </p:sp>
      <p:sp>
        <p:nvSpPr>
          <p:cNvPr id="46082" name="Content Placeholder 8"/>
          <p:cNvSpPr>
            <a:spLocks noGrp="1"/>
          </p:cNvSpPr>
          <p:nvPr>
            <p:ph idx="4294967295"/>
          </p:nvPr>
        </p:nvSpPr>
        <p:spPr>
          <a:xfrm>
            <a:off x="357188" y="1428750"/>
            <a:ext cx="8572500" cy="4643438"/>
          </a:xfrm>
        </p:spPr>
        <p:txBody>
          <a:bodyPr/>
          <a:lstStyle/>
          <a:p>
            <a:pPr>
              <a:lnSpc>
                <a:spcPct val="160000"/>
              </a:lnSpc>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	- Por Sentencia Judicial, en los casos y con los requisitos del articulo 809 del Código Civil. Esto es; </a:t>
            </a:r>
            <a:r>
              <a:rPr lang="es-ES" sz="1800" smtClean="0">
                <a:solidFill>
                  <a:srgbClr val="005FA1"/>
                </a:solidFill>
                <a:latin typeface="Verdana" pitchFamily="34" charset="0"/>
                <a:ea typeface="ヒラギノ角ゴ Pro W3"/>
                <a:cs typeface="ヒラギノ角ゴ Pro W3"/>
              </a:rPr>
              <a:t>que a instancia del propietario lo declara extinguido, por haber faltado el usufructuario a sus obligaciones en materia grave, o por haber causado daños o deterioros considerables a la cosa fructuaria.</a:t>
            </a:r>
            <a:br>
              <a:rPr lang="es-ES" sz="1800" smtClean="0">
                <a:solidFill>
                  <a:srgbClr val="005FA1"/>
                </a:solidFill>
                <a:latin typeface="Verdana" pitchFamily="34" charset="0"/>
                <a:ea typeface="ヒラギノ角ゴ Pro W3"/>
                <a:cs typeface="ヒラギノ角ゴ Pro W3"/>
              </a:rPr>
            </a:br>
            <a:r>
              <a:rPr lang="es-ES" sz="1800" smtClean="0">
                <a:solidFill>
                  <a:srgbClr val="005FA1"/>
                </a:solidFill>
                <a:latin typeface="Verdana" pitchFamily="34" charset="0"/>
                <a:ea typeface="ヒラギノ角ゴ Pro W3"/>
                <a:cs typeface="ヒラギノ角ゴ Pro W3"/>
              </a:rPr>
              <a:t>     El juez, según la gravedad del caso, podrá ordenar, o que cese absolutamente el usufructo, o que vuelva al propietario la cosa fructuaria, con cargo de pagar al fructuario una pensión anual determinada, hasta la terminación del usufructo. </a:t>
            </a:r>
          </a:p>
          <a:p>
            <a:pPr>
              <a:spcBef>
                <a:spcPct val="0"/>
              </a:spcBef>
              <a:spcAft>
                <a:spcPts val="1200"/>
              </a:spcAft>
              <a:buFont typeface="Arial" charset="0"/>
              <a:buNone/>
            </a:pPr>
            <a:endParaRPr lang="es-ES" sz="1800" smtClean="0">
              <a:solidFill>
                <a:srgbClr val="005FA1"/>
              </a:solidFill>
              <a:latin typeface="Verdana" pitchFamily="34" charset="0"/>
              <a:ea typeface="ヒラギノ角ゴ Pro W3"/>
              <a:cs typeface="ヒラギノ角ゴ Pro W3"/>
            </a:endParaRPr>
          </a:p>
          <a:p>
            <a:pPr>
              <a:spcBef>
                <a:spcPct val="0"/>
              </a:spcBef>
              <a:spcAft>
                <a:spcPts val="1200"/>
              </a:spcAft>
              <a:buFont typeface="Arial" charset="0"/>
              <a:buNone/>
            </a:pPr>
            <a:endParaRPr lang="es-ES_tradnl" sz="1800" smtClean="0">
              <a:solidFill>
                <a:srgbClr val="005FA1"/>
              </a:solidFill>
              <a:latin typeface="Verdana" pitchFamily="34" charset="0"/>
              <a:ea typeface="ヒラギノ角ゴ Pro W3"/>
              <a:cs typeface="ヒラギノ角ゴ Pro W3"/>
            </a:endParaRPr>
          </a:p>
        </p:txBody>
      </p:sp>
      <p:sp>
        <p:nvSpPr>
          <p:cNvPr id="46083"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Comodato</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 del Libro II C° C°, Artículos 811 y Sgtes.</a:t>
            </a:r>
          </a:p>
        </p:txBody>
      </p:sp>
      <p:sp>
        <p:nvSpPr>
          <p:cNvPr id="48130" name="Content Placeholder 8"/>
          <p:cNvSpPr>
            <a:spLocks noGrp="1"/>
          </p:cNvSpPr>
          <p:nvPr>
            <p:ph idx="4294967295"/>
          </p:nvPr>
        </p:nvSpPr>
        <p:spPr>
          <a:xfrm>
            <a:off x="357188" y="1125538"/>
            <a:ext cx="8572500" cy="4946650"/>
          </a:xfrm>
        </p:spPr>
        <p:txBody>
          <a:bodyPr/>
          <a:lstStyle/>
          <a:p>
            <a:pPr>
              <a:lnSpc>
                <a:spcPct val="120000"/>
              </a:lnSpc>
              <a:spcBef>
                <a:spcPct val="0"/>
              </a:spcBef>
              <a:spcAft>
                <a:spcPts val="1200"/>
              </a:spcAft>
            </a:pPr>
            <a:r>
              <a:rPr lang="es-CL" sz="1800" smtClean="0">
                <a:solidFill>
                  <a:srgbClr val="005FA1"/>
                </a:solidFill>
                <a:latin typeface="Verdana" pitchFamily="34" charset="0"/>
                <a:ea typeface="ヒラギノ角ゴ Pro W3"/>
                <a:cs typeface="ヒラギノ角ゴ Pro W3"/>
              </a:rPr>
              <a:t>El Comodato, además tiene como característica que sus derechos son Intransmisibles a los herederos, y no pueden cederse a ningún titulo, prestarse ni arrendarse.</a:t>
            </a:r>
          </a:p>
          <a:p>
            <a:pPr>
              <a:lnSpc>
                <a:spcPct val="120000"/>
              </a:lnSpc>
              <a:spcBef>
                <a:spcPct val="0"/>
              </a:spcBef>
              <a:spcAft>
                <a:spcPts val="1200"/>
              </a:spcAft>
            </a:pPr>
            <a:r>
              <a:rPr lang="es-CL" sz="1800" smtClean="0">
                <a:solidFill>
                  <a:srgbClr val="005FA1"/>
                </a:solidFill>
                <a:latin typeface="Verdana" pitchFamily="34" charset="0"/>
                <a:ea typeface="ヒラギノ角ゴ Pro W3"/>
                <a:cs typeface="ヒラギノ角ゴ Pro W3"/>
              </a:rPr>
              <a:t>Por regla general, el titular no tiene obligación de caución e inventario.</a:t>
            </a:r>
          </a:p>
          <a:p>
            <a:pPr>
              <a:lnSpc>
                <a:spcPct val="120000"/>
              </a:lnSpc>
              <a:spcBef>
                <a:spcPct val="0"/>
              </a:spcBef>
              <a:spcAft>
                <a:spcPts val="1200"/>
              </a:spcAft>
            </a:pPr>
            <a:r>
              <a:rPr lang="es-CL" sz="1800" smtClean="0">
                <a:solidFill>
                  <a:srgbClr val="005FA1"/>
                </a:solidFill>
                <a:latin typeface="Verdana" pitchFamily="34" charset="0"/>
                <a:ea typeface="ヒラギノ角ゴ Pro W3"/>
                <a:cs typeface="ヒラギノ角ゴ Pro W3"/>
              </a:rPr>
              <a:t>Básicamente, el uso se limita a las necesidades personales del usuario.</a:t>
            </a:r>
            <a:endParaRPr lang="es-ES_tradnl" sz="1800" smtClean="0">
              <a:solidFill>
                <a:srgbClr val="005FA1"/>
              </a:solidFill>
              <a:latin typeface="Verdana" pitchFamily="34" charset="0"/>
              <a:ea typeface="ヒラギノ角ゴ Pro W3"/>
              <a:cs typeface="ヒラギノ角ゴ Pro W3"/>
            </a:endParaRPr>
          </a:p>
          <a:p>
            <a:pPr>
              <a:lnSpc>
                <a:spcPct val="120000"/>
              </a:lnSpc>
              <a:spcBef>
                <a:spcPct val="0"/>
              </a:spcBef>
              <a:spcAft>
                <a:spcPts val="1200"/>
              </a:spcAft>
            </a:pPr>
            <a:r>
              <a:rPr lang="es-ES_tradnl" sz="1800" smtClean="0">
                <a:solidFill>
                  <a:srgbClr val="005FA1"/>
                </a:solidFill>
                <a:latin typeface="Verdana" pitchFamily="34" charset="0"/>
                <a:ea typeface="ヒラギノ角ゴ Pro W3"/>
                <a:cs typeface="ヒラギノ角ゴ Pro W3"/>
              </a:rPr>
              <a:t>Cabe recalcar que el Comodato se perfecciona con la entrega de la cosa, y que la Ley no exige la Inscripción  del respectivo titulo en el RCBR respectivo, situación que provoca inseguridad Jurídica a la hora de contratar bajo estos términos; es así como se busca incentivar el uso de figuras de carácter jurídico que SI podrían entregar esa seguridad que se necesita.  Ejemplo:  Incentivar el uso del Contrato de usufructo que veremos a continuación…..</a:t>
            </a:r>
          </a:p>
        </p:txBody>
      </p:sp>
      <p:sp>
        <p:nvSpPr>
          <p:cNvPr id="48131"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Usufructo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IX del Libro Segundo del C° C° Art. 764 sgtes</a:t>
            </a:r>
            <a:endParaRPr lang="es-ES_tradnl" sz="1800" smtClean="0">
              <a:solidFill>
                <a:srgbClr val="005FA1"/>
              </a:solidFill>
              <a:latin typeface="Verdana" pitchFamily="34" charset="0"/>
              <a:ea typeface="ヒラギノ角ゴ Pro W3"/>
              <a:cs typeface="Verdana" pitchFamily="34" charset="0"/>
            </a:endParaRPr>
          </a:p>
        </p:txBody>
      </p:sp>
      <p:sp>
        <p:nvSpPr>
          <p:cNvPr id="50178" name="Content Placeholder 8"/>
          <p:cNvSpPr>
            <a:spLocks noGrp="1"/>
          </p:cNvSpPr>
          <p:nvPr>
            <p:ph idx="4294967295"/>
          </p:nvPr>
        </p:nvSpPr>
        <p:spPr>
          <a:xfrm>
            <a:off x="357188" y="1881188"/>
            <a:ext cx="8572500" cy="4643437"/>
          </a:xfrm>
        </p:spPr>
        <p:txBody>
          <a:bodyPr/>
          <a:lstStyle/>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CONCEPTO</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Es un D° Real que consiste en la facultad de gozar de una cosa con cargo de conservar su forma y substancia y de restituirla a su dueño, si la cosa no es fungible ; o con cargo de volver igual cantidad y calidad del mismo genero, o de pagar su valor, si la cosa es fungible.</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PLAZO</a:t>
            </a: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Puede constituirse por Tpo. Determinado o por toda la vida del Usufructuario, pero nunca mas allá de la muerte de este. Cuando no se fija tiempo, se entenderá que esta constituido para toda la vida del usufructuario; pero tratándose de una Fundación, Corporación o similar no podrá pasar de treinta años. </a:t>
            </a:r>
          </a:p>
        </p:txBody>
      </p:sp>
      <p:sp>
        <p:nvSpPr>
          <p:cNvPr id="50179"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Usufructo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IX del Libro Segundo del C° C° Art. 764 sgtes</a:t>
            </a:r>
            <a:endParaRPr lang="es-ES_tradnl" sz="1800" smtClean="0">
              <a:solidFill>
                <a:srgbClr val="005FA1"/>
              </a:solidFill>
              <a:latin typeface="Verdana" pitchFamily="34" charset="0"/>
              <a:ea typeface="ヒラギノ角ゴ Pro W3"/>
              <a:cs typeface="Verdana" pitchFamily="34" charset="0"/>
            </a:endParaRPr>
          </a:p>
        </p:txBody>
      </p:sp>
      <p:sp>
        <p:nvSpPr>
          <p:cNvPr id="109572"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109573" name="Picture 5"/>
          <p:cNvPicPr>
            <a:picLocks noGrp="1" noChangeAspect="1" noChangeArrowheads="1"/>
          </p:cNvPicPr>
          <p:nvPr>
            <p:ph idx="4294967295"/>
          </p:nvPr>
        </p:nvPicPr>
        <p:blipFill>
          <a:blip r:embed="rId3"/>
          <a:srcRect/>
          <a:stretch>
            <a:fillRect/>
          </a:stretch>
        </p:blipFill>
        <p:spPr>
          <a:xfrm>
            <a:off x="3011488" y="1881188"/>
            <a:ext cx="3263900" cy="4643437"/>
          </a:xfr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Usufructo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IX del Libro Segundo del C° C° Art. 764 sgtes</a:t>
            </a:r>
            <a:endParaRPr lang="es-ES_tradnl" sz="1800" smtClean="0">
              <a:solidFill>
                <a:srgbClr val="005FA1"/>
              </a:solidFill>
              <a:latin typeface="Verdana" pitchFamily="34" charset="0"/>
              <a:ea typeface="ヒラギノ角ゴ Pro W3"/>
              <a:cs typeface="Verdana" pitchFamily="34" charset="0"/>
            </a:endParaRPr>
          </a:p>
        </p:txBody>
      </p:sp>
      <p:sp>
        <p:nvSpPr>
          <p:cNvPr id="111620"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111621" name="Picture 5"/>
          <p:cNvPicPr>
            <a:picLocks noGrp="1" noChangeAspect="1" noChangeArrowheads="1"/>
          </p:cNvPicPr>
          <p:nvPr>
            <p:ph idx="4294967295"/>
          </p:nvPr>
        </p:nvPicPr>
        <p:blipFill>
          <a:blip r:embed="rId3"/>
          <a:srcRect/>
          <a:stretch>
            <a:fillRect/>
          </a:stretch>
        </p:blipFill>
        <p:spPr>
          <a:xfrm>
            <a:off x="2989263" y="1881188"/>
            <a:ext cx="3306762" cy="4643437"/>
          </a:xfr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Usufructo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IX del Libro Segundo del C° C° Art. 764 sgtes</a:t>
            </a:r>
            <a:endParaRPr lang="es-ES_tradnl" sz="1800" smtClean="0">
              <a:solidFill>
                <a:srgbClr val="005FA1"/>
              </a:solidFill>
              <a:latin typeface="Verdana" pitchFamily="34" charset="0"/>
              <a:ea typeface="ヒラギノ角ゴ Pro W3"/>
              <a:cs typeface="Verdana" pitchFamily="34" charset="0"/>
            </a:endParaRPr>
          </a:p>
        </p:txBody>
      </p:sp>
      <p:sp>
        <p:nvSpPr>
          <p:cNvPr id="113668"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113669" name="Picture 5"/>
          <p:cNvPicPr>
            <a:picLocks noGrp="1" noChangeAspect="1" noChangeArrowheads="1"/>
          </p:cNvPicPr>
          <p:nvPr>
            <p:ph idx="4294967295"/>
          </p:nvPr>
        </p:nvPicPr>
        <p:blipFill>
          <a:blip r:embed="rId3"/>
          <a:srcRect/>
          <a:stretch>
            <a:fillRect/>
          </a:stretch>
        </p:blipFill>
        <p:spPr>
          <a:xfrm>
            <a:off x="1533525" y="1881188"/>
            <a:ext cx="6219825" cy="4643437"/>
          </a:xfr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ctrTitle"/>
          </p:nvPr>
        </p:nvSpPr>
        <p:spPr>
          <a:xfrm>
            <a:off x="685800" y="2339975"/>
            <a:ext cx="7772400" cy="1470025"/>
          </a:xfrm>
        </p:spPr>
        <p:txBody>
          <a:bodyPr/>
          <a:lstStyle/>
          <a:p>
            <a:pPr eaLnBrk="1" hangingPunct="1"/>
            <a:r>
              <a:rPr lang="en-US" sz="9200" smtClean="0">
                <a:solidFill>
                  <a:schemeClr val="bg1"/>
                </a:solidFill>
                <a:latin typeface="Verdana" pitchFamily="34" charset="0"/>
                <a:ea typeface="ヒラギノ角ゴ Pro W3"/>
                <a:cs typeface="Verdana" pitchFamily="34" charset="0"/>
              </a:rPr>
              <a:t>Gracias.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7"/>
          <p:cNvSpPr>
            <a:spLocks noGrp="1"/>
          </p:cNvSpPr>
          <p:nvPr>
            <p:ph type="title"/>
          </p:nvPr>
        </p:nvSpPr>
        <p:spPr>
          <a:xfrm>
            <a:off x="152400" y="152400"/>
            <a:ext cx="8164513" cy="973138"/>
          </a:xfrm>
        </p:spPr>
        <p:txBody>
          <a:bodyPr/>
          <a:lstStyle/>
          <a:p>
            <a:pPr eaLnBrk="1" hangingPunct="1"/>
            <a:r>
              <a:rPr lang="es-ES_tradnl" sz="2000" smtClean="0">
                <a:latin typeface="Verdana" pitchFamily="34" charset="0"/>
                <a:ea typeface="ヒラギノ角ゴ Pro W3"/>
                <a:cs typeface="Verdana" pitchFamily="34" charset="0"/>
              </a:rPr>
              <a:t>Las Servidumbres </a:t>
            </a:r>
            <a:br>
              <a:rPr lang="es-ES_tradnl" sz="2000" smtClean="0">
                <a:latin typeface="Verdana" pitchFamily="34" charset="0"/>
                <a:ea typeface="ヒラギノ角ゴ Pro W3"/>
                <a:cs typeface="Verdana" pitchFamily="34" charset="0"/>
              </a:rPr>
            </a:br>
            <a:r>
              <a:rPr lang="es-ES_tradnl" sz="2000" smtClean="0">
                <a:latin typeface="Verdana" pitchFamily="34" charset="0"/>
                <a:ea typeface="ヒラギノ角ゴ Pro W3"/>
                <a:cs typeface="Verdana" pitchFamily="34" charset="0"/>
              </a:rPr>
              <a:t>Titulo XI del Libro II Código Civil, Art. 820 y sgtes.</a:t>
            </a:r>
            <a:br>
              <a:rPr lang="es-ES_tradnl" sz="2000" smtClean="0">
                <a:latin typeface="Verdana" pitchFamily="34" charset="0"/>
                <a:ea typeface="ヒラギノ角ゴ Pro W3"/>
                <a:cs typeface="Verdana" pitchFamily="34" charset="0"/>
              </a:rPr>
            </a:br>
            <a:endParaRPr lang="es-ES_tradnl" sz="1600" smtClean="0">
              <a:solidFill>
                <a:srgbClr val="005FA1"/>
              </a:solidFill>
              <a:latin typeface="Verdana" pitchFamily="34" charset="0"/>
              <a:ea typeface="ヒラギノ角ゴ Pro W3"/>
              <a:cs typeface="Verdana" pitchFamily="34" charset="0"/>
            </a:endParaRPr>
          </a:p>
        </p:txBody>
      </p:sp>
      <p:sp>
        <p:nvSpPr>
          <p:cNvPr id="33794" name="Content Placeholder 8"/>
          <p:cNvSpPr>
            <a:spLocks noGrp="1"/>
          </p:cNvSpPr>
          <p:nvPr>
            <p:ph idx="1"/>
          </p:nvPr>
        </p:nvSpPr>
        <p:spPr>
          <a:xfrm>
            <a:off x="357188" y="1125538"/>
            <a:ext cx="8572500" cy="4946650"/>
          </a:xfrm>
        </p:spPr>
        <p:txBody>
          <a:bodyPr/>
          <a:lstStyle/>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GENERALIDADES:</a:t>
            </a: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Es un D° Real Limitado desde el punto de vista del </a:t>
            </a:r>
            <a:r>
              <a:rPr lang="es-ES_tradnl" sz="1800" u="sng" smtClean="0">
                <a:solidFill>
                  <a:srgbClr val="005FA1"/>
                </a:solidFill>
                <a:latin typeface="Verdana" pitchFamily="34" charset="0"/>
                <a:ea typeface="ヒラギノ角ゴ Pro W3"/>
                <a:cs typeface="ヒラギノ角ゴ Pro W3"/>
              </a:rPr>
              <a:t>predio dominante</a:t>
            </a:r>
            <a:r>
              <a:rPr lang="es-ES_tradnl" sz="1800" smtClean="0">
                <a:solidFill>
                  <a:srgbClr val="005FA1"/>
                </a:solidFill>
                <a:latin typeface="Verdana" pitchFamily="34" charset="0"/>
                <a:ea typeface="ヒラギノ角ゴ Pro W3"/>
                <a:cs typeface="ヒラギノ角ゴ Pro W3"/>
              </a:rPr>
              <a:t> y una limitación al dominio; desde el punto de vista del </a:t>
            </a:r>
            <a:r>
              <a:rPr lang="es-ES_tradnl" sz="1800" u="sng" smtClean="0">
                <a:solidFill>
                  <a:srgbClr val="005FA1"/>
                </a:solidFill>
                <a:latin typeface="Verdana" pitchFamily="34" charset="0"/>
                <a:ea typeface="ヒラギノ角ゴ Pro W3"/>
                <a:cs typeface="ヒラギノ角ゴ Pro W3"/>
              </a:rPr>
              <a:t>predio sirviente</a:t>
            </a:r>
            <a:r>
              <a:rPr lang="es-ES_tradnl" sz="1800" smtClean="0">
                <a:solidFill>
                  <a:srgbClr val="005FA1"/>
                </a:solidFill>
                <a:latin typeface="Verdana" pitchFamily="34" charset="0"/>
                <a:ea typeface="ヒラギノ角ゴ Pro W3"/>
                <a:cs typeface="ヒラギノ角ゴ Pro W3"/>
              </a:rPr>
              <a:t>, esta doble faceta origina la institución de las Servidumbres Activas y Pasivas.</a:t>
            </a: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Es de suma importancia las Servidumbres en materia Agrícola, ya que mediante ellas ciertos predios pueden obtener facilidades que de otro modo no la tendrían.</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CONCEPTOS:</a:t>
            </a: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Es un gravamen impuesto sobre un predio en utilidad de otro predio de distinto dueño (Art.. 820, C°C°).</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CLASIFICACION DE SERVIDUMBRES:</a:t>
            </a:r>
          </a:p>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1° Según su origen, se clasifican en legales, naturales y voluntarias.(art. 831 C°C°). Entre otras……….</a:t>
            </a:r>
          </a:p>
          <a:p>
            <a:pPr>
              <a:spcBef>
                <a:spcPct val="0"/>
              </a:spcBef>
              <a:spcAft>
                <a:spcPts val="1200"/>
              </a:spcAft>
            </a:pPr>
            <a:endParaRPr lang="es-ES_tradnl" sz="1800" smtClean="0">
              <a:solidFill>
                <a:srgbClr val="005FA1"/>
              </a:solidFill>
              <a:latin typeface="Verdana" pitchFamily="34" charset="0"/>
              <a:ea typeface="ヒラギノ角ゴ Pro W3"/>
              <a:cs typeface="ヒラギノ角ゴ Pro W3"/>
            </a:endParaRPr>
          </a:p>
          <a:p>
            <a:pPr>
              <a:spcBef>
                <a:spcPct val="0"/>
              </a:spcBef>
              <a:spcAft>
                <a:spcPts val="1200"/>
              </a:spcAft>
            </a:pPr>
            <a:endParaRPr lang="es-ES_tradnl" sz="1800" smtClean="0">
              <a:solidFill>
                <a:srgbClr val="005FA1"/>
              </a:solidFill>
              <a:latin typeface="Verdana" pitchFamily="34" charset="0"/>
              <a:ea typeface="ヒラギノ角ゴ Pro W3"/>
              <a:cs typeface="ヒラギノ角ゴ Pro W3"/>
            </a:endParaRPr>
          </a:p>
        </p:txBody>
      </p:sp>
      <p:sp>
        <p:nvSpPr>
          <p:cNvPr id="33795" name="Footer Placeholder 10"/>
          <p:cNvSpPr>
            <a:spLocks noGrp="1"/>
          </p:cNvSpPr>
          <p:nvPr>
            <p:ph type="ftr" sz="quarter" idx="10"/>
          </p:nvPr>
        </p:nvSpPr>
        <p:spPr bwMode="auto">
          <a:xfrm>
            <a:off x="19050" y="6527800"/>
            <a:ext cx="3052763" cy="246063"/>
          </a:xfrm>
          <a:noFill/>
          <a:ln>
            <a:miter lim="800000"/>
            <a:headEnd/>
            <a:tailEnd/>
          </a:ln>
        </p:spPr>
        <p:txBody>
          <a:bodyPr/>
          <a:lstStyle/>
          <a:p>
            <a:r>
              <a:rPr lang="en-US" smtClean="0">
                <a:ea typeface="ヒラギノ角ゴ Pro W3"/>
                <a:cs typeface="ヒラギノ角ゴ Pro W3"/>
              </a:rPr>
              <a:t>Gobierno de Chile | Ministerio de Obras </a:t>
            </a:r>
            <a:r>
              <a:rPr lang="es-CL" smtClean="0">
                <a:ea typeface="ヒラギノ角ゴ Pro W3"/>
                <a:cs typeface="ヒラギノ角ゴ Pro W3"/>
              </a:rPr>
              <a:t>Públicas</a:t>
            </a:r>
            <a:r>
              <a:rPr lang="en-US" smtClean="0">
                <a:ea typeface="ヒラギノ角ゴ Pro W3"/>
                <a:cs typeface="ヒラギノ角ゴ Pro W3"/>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Las Servidumbres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XI del Libro II C°C°, Art(s) 820 y sgtes.</a:t>
            </a:r>
            <a:br>
              <a:rPr lang="es-ES_tradnl" smtClean="0">
                <a:latin typeface="Verdana" pitchFamily="34" charset="0"/>
                <a:ea typeface="ヒラギノ角ゴ Pro W3"/>
                <a:cs typeface="Verdana" pitchFamily="34" charset="0"/>
              </a:rPr>
            </a:br>
            <a:endParaRPr lang="es-ES_tradnl" sz="1800" smtClean="0">
              <a:solidFill>
                <a:srgbClr val="005FA1"/>
              </a:solidFill>
              <a:latin typeface="Verdana" pitchFamily="34" charset="0"/>
              <a:ea typeface="ヒラギノ角ゴ Pro W3"/>
              <a:cs typeface="Verdana" pitchFamily="34" charset="0"/>
            </a:endParaRPr>
          </a:p>
        </p:txBody>
      </p:sp>
      <p:sp>
        <p:nvSpPr>
          <p:cNvPr id="35842" name="Content Placeholder 8"/>
          <p:cNvSpPr>
            <a:spLocks noGrp="1"/>
          </p:cNvSpPr>
          <p:nvPr>
            <p:ph idx="4294967295"/>
          </p:nvPr>
        </p:nvSpPr>
        <p:spPr>
          <a:xfrm>
            <a:off x="357188" y="1428750"/>
            <a:ext cx="8572500" cy="4643438"/>
          </a:xfrm>
        </p:spPr>
        <p:txBody>
          <a:bodyPr/>
          <a:lstStyle/>
          <a:p>
            <a:pPr>
              <a:spcBef>
                <a:spcPct val="0"/>
              </a:spcBef>
              <a:spcAft>
                <a:spcPts val="1200"/>
              </a:spcAft>
              <a:buFont typeface="Arial" charset="0"/>
              <a:buNone/>
            </a:pPr>
            <a:r>
              <a:rPr lang="es-ES_tradnl" sz="1800" smtClean="0">
                <a:solidFill>
                  <a:srgbClr val="005FA1"/>
                </a:solidFill>
                <a:latin typeface="Verdana" pitchFamily="34" charset="0"/>
                <a:ea typeface="ヒラギノ角ゴ Pro W3"/>
                <a:cs typeface="ヒラギノ角ゴ Pro W3"/>
              </a:rPr>
              <a:t>Dentro de las Servidumbres de carácter Legal, encontramos:</a:t>
            </a: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Servidumbre de transito (articulo 847 al 850 C°C°): consiste en un gravamen impuesto sobre un predio a favor de otro predio que carece totalmente de comunicación o salida a camino publico, para que el dueño de este ultimo, transite por el primero, debiendo pagar una indemnización al dueño del predio sirviente.</a:t>
            </a:r>
          </a:p>
          <a:p>
            <a:pPr>
              <a:spcBef>
                <a:spcPct val="0"/>
              </a:spcBef>
              <a:spcAft>
                <a:spcPts val="1200"/>
              </a:spcAft>
            </a:pPr>
            <a:r>
              <a:rPr lang="es-ES_tradnl" sz="1800" smtClean="0">
                <a:solidFill>
                  <a:srgbClr val="005FA1"/>
                </a:solidFill>
                <a:latin typeface="Verdana" pitchFamily="34" charset="0"/>
                <a:ea typeface="ヒラギノ角ゴ Pro W3"/>
                <a:cs typeface="ヒラギノ角ゴ Pro W3"/>
              </a:rPr>
              <a:t>Servidumbre de Acueducto: Es aquella que autoriza a conducir aguas por un predio ajeno a expensas del interesado (articulo 76, inc. 1°, Código de Aguas).la servidumbre comprende el derecho de construir obras de arte en el cauce o desagües para que las aguas se descarguen en cauces naturales. Los requisitos para establecer estas servidumbres son 3: a-Necesidad de conducir aguas, b-Existencia del derecho de disponer de las aguas que se pretende conducir, c-Pago de las indemnizaciones que correspondan al dueño del predio sirviente.</a:t>
            </a:r>
          </a:p>
          <a:p>
            <a:pPr>
              <a:spcBef>
                <a:spcPct val="0"/>
              </a:spcBef>
              <a:spcAft>
                <a:spcPts val="1200"/>
              </a:spcAft>
            </a:pPr>
            <a:endParaRPr lang="es-ES_tradnl" sz="1800" smtClean="0">
              <a:solidFill>
                <a:srgbClr val="005FA1"/>
              </a:solidFill>
              <a:latin typeface="Verdana" pitchFamily="34" charset="0"/>
              <a:ea typeface="ヒラギノ角ゴ Pro W3"/>
              <a:cs typeface="ヒラギノ角ゴ Pro W3"/>
            </a:endParaRPr>
          </a:p>
        </p:txBody>
      </p:sp>
      <p:sp>
        <p:nvSpPr>
          <p:cNvPr id="35843"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Las Servidumbres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XI del Libro II C°C°, Art(s) 820 y sgtes.</a:t>
            </a:r>
            <a:br>
              <a:rPr lang="es-ES_tradnl" smtClean="0">
                <a:latin typeface="Verdana" pitchFamily="34" charset="0"/>
                <a:ea typeface="ヒラギノ角ゴ Pro W3"/>
                <a:cs typeface="Verdana" pitchFamily="34" charset="0"/>
              </a:rPr>
            </a:br>
            <a:endParaRPr lang="es-ES_tradnl" sz="1800" smtClean="0">
              <a:solidFill>
                <a:srgbClr val="005FA1"/>
              </a:solidFill>
              <a:latin typeface="Verdana" pitchFamily="34" charset="0"/>
              <a:ea typeface="ヒラギノ角ゴ Pro W3"/>
              <a:cs typeface="Verdana" pitchFamily="34" charset="0"/>
            </a:endParaRPr>
          </a:p>
        </p:txBody>
      </p:sp>
      <p:sp>
        <p:nvSpPr>
          <p:cNvPr id="37891"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37895" name="Picture 7"/>
          <p:cNvPicPr>
            <a:picLocks noChangeAspect="1" noChangeArrowheads="1"/>
          </p:cNvPicPr>
          <p:nvPr/>
        </p:nvPicPr>
        <p:blipFill>
          <a:blip r:embed="rId3"/>
          <a:srcRect/>
          <a:stretch>
            <a:fillRect/>
          </a:stretch>
        </p:blipFill>
        <p:spPr bwMode="auto">
          <a:xfrm>
            <a:off x="2268538" y="981075"/>
            <a:ext cx="4464050" cy="55467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Las Servidumbres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XI del Libro II C°C°, Art(s) 820 y sgtes.</a:t>
            </a:r>
            <a:br>
              <a:rPr lang="es-ES_tradnl" smtClean="0">
                <a:latin typeface="Verdana" pitchFamily="34" charset="0"/>
                <a:ea typeface="ヒラギノ角ゴ Pro W3"/>
                <a:cs typeface="Verdana" pitchFamily="34" charset="0"/>
              </a:rPr>
            </a:br>
            <a:endParaRPr lang="es-ES_tradnl" sz="1800" smtClean="0">
              <a:solidFill>
                <a:srgbClr val="005FA1"/>
              </a:solidFill>
              <a:latin typeface="Verdana" pitchFamily="34" charset="0"/>
              <a:ea typeface="ヒラギノ角ゴ Pro W3"/>
              <a:cs typeface="Verdana" pitchFamily="34" charset="0"/>
            </a:endParaRPr>
          </a:p>
        </p:txBody>
      </p:sp>
      <p:sp>
        <p:nvSpPr>
          <p:cNvPr id="99331"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99334" name="Picture 6"/>
          <p:cNvPicPr>
            <a:picLocks noChangeAspect="1" noChangeArrowheads="1"/>
          </p:cNvPicPr>
          <p:nvPr/>
        </p:nvPicPr>
        <p:blipFill>
          <a:blip r:embed="rId3"/>
          <a:srcRect/>
          <a:stretch>
            <a:fillRect/>
          </a:stretch>
        </p:blipFill>
        <p:spPr bwMode="auto">
          <a:xfrm>
            <a:off x="2411413" y="908050"/>
            <a:ext cx="4392612" cy="54737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Las Servidumbres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XI del Libro II C°C°, Art(s) 820 y sgtes.</a:t>
            </a:r>
            <a:br>
              <a:rPr lang="es-ES_tradnl" smtClean="0">
                <a:latin typeface="Verdana" pitchFamily="34" charset="0"/>
                <a:ea typeface="ヒラギノ角ゴ Pro W3"/>
                <a:cs typeface="Verdana" pitchFamily="34" charset="0"/>
              </a:rPr>
            </a:br>
            <a:endParaRPr lang="es-ES_tradnl" sz="1800" smtClean="0">
              <a:solidFill>
                <a:srgbClr val="005FA1"/>
              </a:solidFill>
              <a:latin typeface="Verdana" pitchFamily="34" charset="0"/>
              <a:ea typeface="ヒラギノ角ゴ Pro W3"/>
              <a:cs typeface="Verdana" pitchFamily="34" charset="0"/>
            </a:endParaRPr>
          </a:p>
        </p:txBody>
      </p:sp>
      <p:sp>
        <p:nvSpPr>
          <p:cNvPr id="101379"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101382" name="Picture 6"/>
          <p:cNvPicPr>
            <a:picLocks noChangeAspect="1" noChangeArrowheads="1"/>
          </p:cNvPicPr>
          <p:nvPr/>
        </p:nvPicPr>
        <p:blipFill>
          <a:blip r:embed="rId3"/>
          <a:srcRect/>
          <a:stretch>
            <a:fillRect/>
          </a:stretch>
        </p:blipFill>
        <p:spPr bwMode="auto">
          <a:xfrm>
            <a:off x="1908175" y="1052513"/>
            <a:ext cx="5761038" cy="52451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Las Servidumbres </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XI del Libro II C°C°, Art(s) 820 y sgtes.</a:t>
            </a:r>
            <a:br>
              <a:rPr lang="es-ES_tradnl" smtClean="0">
                <a:latin typeface="Verdana" pitchFamily="34" charset="0"/>
                <a:ea typeface="ヒラギノ角ゴ Pro W3"/>
                <a:cs typeface="Verdana" pitchFamily="34" charset="0"/>
              </a:rPr>
            </a:br>
            <a:endParaRPr lang="es-ES_tradnl" sz="1800" smtClean="0">
              <a:solidFill>
                <a:srgbClr val="005FA1"/>
              </a:solidFill>
              <a:latin typeface="Verdana" pitchFamily="34" charset="0"/>
              <a:ea typeface="ヒラギノ角ゴ Pro W3"/>
              <a:cs typeface="Verdana" pitchFamily="34" charset="0"/>
            </a:endParaRPr>
          </a:p>
        </p:txBody>
      </p:sp>
      <p:sp>
        <p:nvSpPr>
          <p:cNvPr id="103427"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103430" name="Picture 6"/>
          <p:cNvPicPr>
            <a:picLocks noChangeAspect="1" noChangeArrowheads="1"/>
          </p:cNvPicPr>
          <p:nvPr/>
        </p:nvPicPr>
        <p:blipFill>
          <a:blip r:embed="rId3"/>
          <a:srcRect/>
          <a:stretch>
            <a:fillRect/>
          </a:stretch>
        </p:blipFill>
        <p:spPr bwMode="auto">
          <a:xfrm>
            <a:off x="1763713" y="1052513"/>
            <a:ext cx="4537075" cy="52562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Comodato</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 del Libro II C° C°, Articulos 811 y Sgtes.</a:t>
            </a:r>
          </a:p>
        </p:txBody>
      </p:sp>
      <p:sp>
        <p:nvSpPr>
          <p:cNvPr id="44034" name="Content Placeholder 8"/>
          <p:cNvSpPr>
            <a:spLocks noGrp="1"/>
          </p:cNvSpPr>
          <p:nvPr>
            <p:ph idx="4294967295"/>
          </p:nvPr>
        </p:nvSpPr>
        <p:spPr>
          <a:xfrm>
            <a:off x="19050" y="2060575"/>
            <a:ext cx="4140200" cy="2144713"/>
          </a:xfrm>
        </p:spPr>
        <p:txBody>
          <a:bodyPr/>
          <a:lstStyle/>
          <a:p>
            <a:pPr>
              <a:lnSpc>
                <a:spcPct val="150000"/>
              </a:lnSpc>
              <a:spcBef>
                <a:spcPct val="0"/>
              </a:spcBef>
              <a:spcAft>
                <a:spcPts val="1200"/>
              </a:spcAft>
            </a:pPr>
            <a:r>
              <a:rPr lang="es-ES_tradnl" sz="1800" smtClean="0">
                <a:solidFill>
                  <a:srgbClr val="005FA1"/>
                </a:solidFill>
                <a:latin typeface="Verdana" pitchFamily="34" charset="0"/>
                <a:ea typeface="ヒラギノ角ゴ Pro W3"/>
                <a:cs typeface="ヒラギノ角ゴ Pro W3"/>
              </a:rPr>
              <a:t>CONCEPTO: Es un D° Real que consiste, generalmente, en la facultad de gozar de una parte limitada de las utilidades y productos de una cosa.</a:t>
            </a:r>
          </a:p>
          <a:p>
            <a:pPr>
              <a:spcBef>
                <a:spcPct val="0"/>
              </a:spcBef>
              <a:spcAft>
                <a:spcPts val="1200"/>
              </a:spcAft>
              <a:buFont typeface="Arial" charset="0"/>
              <a:buNone/>
            </a:pPr>
            <a:endParaRPr lang="es-ES_tradnl" sz="1800" smtClean="0">
              <a:solidFill>
                <a:srgbClr val="005FA1"/>
              </a:solidFill>
              <a:latin typeface="Verdana" pitchFamily="34" charset="0"/>
              <a:ea typeface="ヒラギノ角ゴ Pro W3"/>
              <a:cs typeface="ヒラギノ角ゴ Pro W3"/>
            </a:endParaRPr>
          </a:p>
          <a:p>
            <a:pPr>
              <a:spcBef>
                <a:spcPct val="0"/>
              </a:spcBef>
              <a:spcAft>
                <a:spcPts val="1200"/>
              </a:spcAft>
              <a:buFont typeface="Arial" charset="0"/>
              <a:buNone/>
            </a:pPr>
            <a:endParaRPr lang="es-ES_tradnl" sz="2400" smtClean="0">
              <a:solidFill>
                <a:srgbClr val="005FA1"/>
              </a:solidFill>
              <a:latin typeface="Verdana" pitchFamily="34" charset="0"/>
              <a:ea typeface="ヒラギノ角ゴ Pro W3"/>
              <a:cs typeface="ヒラギノ角ゴ Pro W3"/>
            </a:endParaRPr>
          </a:p>
        </p:txBody>
      </p:sp>
      <p:sp>
        <p:nvSpPr>
          <p:cNvPr id="44035"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44037" name="Picture 5"/>
          <p:cNvPicPr>
            <a:picLocks noChangeAspect="1" noChangeArrowheads="1"/>
          </p:cNvPicPr>
          <p:nvPr/>
        </p:nvPicPr>
        <p:blipFill>
          <a:blip r:embed="rId3"/>
          <a:srcRect/>
          <a:stretch>
            <a:fillRect/>
          </a:stretch>
        </p:blipFill>
        <p:spPr bwMode="auto">
          <a:xfrm>
            <a:off x="4338638" y="981075"/>
            <a:ext cx="3978275" cy="532765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7"/>
          <p:cNvSpPr>
            <a:spLocks noGrp="1"/>
          </p:cNvSpPr>
          <p:nvPr>
            <p:ph type="title" idx="4294967295"/>
          </p:nvPr>
        </p:nvSpPr>
        <p:spPr>
          <a:xfrm>
            <a:off x="152400" y="152400"/>
            <a:ext cx="8164513" cy="1133475"/>
          </a:xfrm>
        </p:spPr>
        <p:txBody>
          <a:bodyPr/>
          <a:lstStyle/>
          <a:p>
            <a:pPr eaLnBrk="1" hangingPunct="1"/>
            <a:r>
              <a:rPr lang="es-ES_tradnl" smtClean="0">
                <a:latin typeface="Verdana" pitchFamily="34" charset="0"/>
                <a:ea typeface="ヒラギノ角ゴ Pro W3"/>
                <a:cs typeface="Verdana" pitchFamily="34" charset="0"/>
              </a:rPr>
              <a:t>El Comodato</a:t>
            </a:r>
            <a:br>
              <a:rPr lang="es-ES_tradnl" smtClean="0">
                <a:latin typeface="Verdana" pitchFamily="34" charset="0"/>
                <a:ea typeface="ヒラギノ角ゴ Pro W3"/>
                <a:cs typeface="Verdana" pitchFamily="34" charset="0"/>
              </a:rPr>
            </a:br>
            <a:r>
              <a:rPr lang="es-ES_tradnl" smtClean="0">
                <a:latin typeface="Verdana" pitchFamily="34" charset="0"/>
                <a:ea typeface="ヒラギノ角ゴ Pro W3"/>
                <a:cs typeface="Verdana" pitchFamily="34" charset="0"/>
              </a:rPr>
              <a:t>Titulo X del Libro II C° C°, Articulos 811 y Sgtes.</a:t>
            </a:r>
          </a:p>
        </p:txBody>
      </p:sp>
      <p:sp>
        <p:nvSpPr>
          <p:cNvPr id="107523" name="Content Placeholder 8"/>
          <p:cNvSpPr>
            <a:spLocks noGrp="1"/>
          </p:cNvSpPr>
          <p:nvPr>
            <p:ph idx="4294967295"/>
          </p:nvPr>
        </p:nvSpPr>
        <p:spPr>
          <a:xfrm>
            <a:off x="152400" y="1428750"/>
            <a:ext cx="4059238" cy="4521200"/>
          </a:xfrm>
        </p:spPr>
        <p:txBody>
          <a:bodyPr/>
          <a:lstStyle/>
          <a:p>
            <a:pPr>
              <a:spcBef>
                <a:spcPct val="0"/>
              </a:spcBef>
              <a:spcAft>
                <a:spcPts val="1200"/>
              </a:spcAft>
              <a:buFont typeface="Arial" charset="0"/>
              <a:buNone/>
            </a:pPr>
            <a:endParaRPr lang="es-ES_tradnl" sz="1800" smtClean="0">
              <a:solidFill>
                <a:srgbClr val="005FA1"/>
              </a:solidFill>
              <a:latin typeface="Verdana" pitchFamily="34" charset="0"/>
              <a:ea typeface="ヒラギノ角ゴ Pro W3"/>
              <a:cs typeface="ヒラギノ角ゴ Pro W3"/>
            </a:endParaRPr>
          </a:p>
          <a:p>
            <a:pPr>
              <a:spcBef>
                <a:spcPct val="0"/>
              </a:spcBef>
              <a:spcAft>
                <a:spcPts val="1200"/>
              </a:spcAft>
              <a:buFont typeface="Arial" charset="0"/>
              <a:buNone/>
            </a:pPr>
            <a:endParaRPr lang="es-ES_tradnl" sz="2400" smtClean="0">
              <a:solidFill>
                <a:srgbClr val="005FA1"/>
              </a:solidFill>
              <a:latin typeface="Verdana" pitchFamily="34" charset="0"/>
              <a:ea typeface="ヒラギノ角ゴ Pro W3"/>
              <a:cs typeface="ヒラギノ角ゴ Pro W3"/>
            </a:endParaRPr>
          </a:p>
        </p:txBody>
      </p:sp>
      <p:sp>
        <p:nvSpPr>
          <p:cNvPr id="107524" name="Footer Placeholder 10"/>
          <p:cNvSpPr txBox="1">
            <a:spLocks noGrp="1"/>
          </p:cNvSpPr>
          <p:nvPr/>
        </p:nvSpPr>
        <p:spPr bwMode="auto">
          <a:xfrm>
            <a:off x="19050" y="6527800"/>
            <a:ext cx="3052763" cy="246063"/>
          </a:xfrm>
          <a:prstGeom prst="rect">
            <a:avLst/>
          </a:prstGeom>
          <a:noFill/>
          <a:ln w="9525">
            <a:noFill/>
            <a:miter lim="800000"/>
            <a:headEnd/>
            <a:tailEnd/>
          </a:ln>
        </p:spPr>
        <p:txBody>
          <a:bodyPr/>
          <a:lstStyle/>
          <a:p>
            <a:r>
              <a:rPr lang="en-US" sz="900">
                <a:solidFill>
                  <a:srgbClr val="898989"/>
                </a:solidFill>
                <a:latin typeface="Verdana" pitchFamily="34" charset="0"/>
              </a:rPr>
              <a:t>Gobierno de Chile | Ministerio de Obras </a:t>
            </a:r>
            <a:r>
              <a:rPr lang="es-CL" sz="900">
                <a:solidFill>
                  <a:srgbClr val="898989"/>
                </a:solidFill>
                <a:latin typeface="Verdana" pitchFamily="34" charset="0"/>
              </a:rPr>
              <a:t>Públicas</a:t>
            </a:r>
            <a:r>
              <a:rPr lang="en-US" sz="900">
                <a:solidFill>
                  <a:srgbClr val="898989"/>
                </a:solidFill>
                <a:latin typeface="Verdana" pitchFamily="34" charset="0"/>
              </a:rPr>
              <a:t> </a:t>
            </a:r>
          </a:p>
        </p:txBody>
      </p:sp>
      <p:pic>
        <p:nvPicPr>
          <p:cNvPr id="107527" name="Picture 7"/>
          <p:cNvPicPr>
            <a:picLocks noChangeAspect="1" noChangeArrowheads="1"/>
          </p:cNvPicPr>
          <p:nvPr/>
        </p:nvPicPr>
        <p:blipFill>
          <a:blip r:embed="rId3"/>
          <a:srcRect/>
          <a:stretch>
            <a:fillRect/>
          </a:stretch>
        </p:blipFill>
        <p:spPr bwMode="auto">
          <a:xfrm>
            <a:off x="4356100" y="1125538"/>
            <a:ext cx="3960813" cy="5256212"/>
          </a:xfrm>
          <a:prstGeom prst="rect">
            <a:avLst/>
          </a:prstGeom>
          <a:noFill/>
        </p:spPr>
      </p:pic>
      <p:sp>
        <p:nvSpPr>
          <p:cNvPr id="107528" name="Rectangle 8"/>
          <p:cNvSpPr>
            <a:spLocks noChangeArrowheads="1"/>
          </p:cNvSpPr>
          <p:nvPr/>
        </p:nvSpPr>
        <p:spPr bwMode="auto">
          <a:xfrm>
            <a:off x="152400" y="1428750"/>
            <a:ext cx="4337050" cy="3306763"/>
          </a:xfrm>
          <a:prstGeom prst="rect">
            <a:avLst/>
          </a:prstGeom>
          <a:noFill/>
          <a:ln w="9525">
            <a:noFill/>
            <a:miter lim="800000"/>
            <a:headEnd/>
            <a:tailEnd/>
          </a:ln>
          <a:effectLst/>
        </p:spPr>
        <p:txBody>
          <a:bodyPr>
            <a:spAutoFit/>
          </a:bodyPr>
          <a:lstStyle/>
          <a:p>
            <a:pPr defTabSz="914400">
              <a:lnSpc>
                <a:spcPct val="130000"/>
              </a:lnSpc>
            </a:pPr>
            <a:r>
              <a:rPr lang="es-ES_tradnl">
                <a:solidFill>
                  <a:srgbClr val="005FA1"/>
                </a:solidFill>
              </a:rPr>
              <a:t>GENERALIDADES</a:t>
            </a:r>
          </a:p>
          <a:p>
            <a:pPr defTabSz="914400">
              <a:lnSpc>
                <a:spcPct val="130000"/>
              </a:lnSpc>
            </a:pPr>
            <a:endParaRPr lang="es-ES_tradnl">
              <a:solidFill>
                <a:srgbClr val="005FA1"/>
              </a:solidFill>
            </a:endParaRPr>
          </a:p>
          <a:p>
            <a:pPr defTabSz="914400">
              <a:lnSpc>
                <a:spcPct val="130000"/>
              </a:lnSpc>
              <a:buFontTx/>
              <a:buChar char="•"/>
            </a:pPr>
            <a:r>
              <a:rPr lang="es-ES_tradnl">
                <a:solidFill>
                  <a:srgbClr val="005FA1"/>
                </a:solidFill>
              </a:rPr>
              <a:t> Es un D° Real, ya que se tiene sobre una cosa sin respecto de determinada persona.</a:t>
            </a:r>
          </a:p>
          <a:p>
            <a:pPr defTabSz="914400">
              <a:lnSpc>
                <a:spcPct val="130000"/>
              </a:lnSpc>
              <a:buFontTx/>
              <a:buChar char="•"/>
            </a:pPr>
            <a:r>
              <a:rPr lang="es-ES_tradnl">
                <a:solidFill>
                  <a:srgbClr val="005FA1"/>
                </a:solidFill>
              </a:rPr>
              <a:t> Son D° personalísimos, por lo que son Intransferibles.</a:t>
            </a:r>
          </a:p>
          <a:p>
            <a:pPr defTabSz="914400">
              <a:lnSpc>
                <a:spcPct val="130000"/>
              </a:lnSpc>
              <a:buFontTx/>
              <a:buChar char="•"/>
            </a:pPr>
            <a:r>
              <a:rPr lang="es-ES_tradnl">
                <a:solidFill>
                  <a:srgbClr val="005FA1"/>
                </a:solidFill>
              </a:rPr>
              <a:t> Son Inembargables a diferencia del Usufructo.</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530012ABE527A478B6DD1FBB874C87B" ma:contentTypeVersion="10" ma:contentTypeDescription="Crear nuevo documento." ma:contentTypeScope="" ma:versionID="968623d4f59c18f320a59c1170779803">
  <xsd:schema xmlns:xsd="http://www.w3.org/2001/XMLSchema" xmlns:xs="http://www.w3.org/2001/XMLSchema" xmlns:p="http://schemas.microsoft.com/office/2006/metadata/properties" xmlns:ns1="http://schemas.microsoft.com/sharepoint/v3" xmlns:ns2="57b213ee-3561-48b6-b679-5fbb4555aebc" targetNamespace="http://schemas.microsoft.com/office/2006/metadata/properties" ma:root="true" ma:fieldsID="cd99f03d0dab288277c55def70a03e26" ns1:_="" ns2:_="">
    <xsd:import namespace="http://schemas.microsoft.com/sharepoint/v3"/>
    <xsd:import namespace="57b213ee-3561-48b6-b679-5fbb4555aebc"/>
    <xsd:element name="properties">
      <xsd:complexType>
        <xsd:sequence>
          <xsd:element name="documentManagement">
            <xsd:complexType>
              <xsd:all>
                <xsd:element ref="ns1:PublishingStartDate" minOccurs="0"/>
                <xsd:element ref="ns1:PublishingExpirationDate" minOccurs="0"/>
                <xsd:element ref="ns2:url_documento" minOccurs="0"/>
                <xsd:element ref="ns2:Categor_x00ed_a"/>
                <xsd:element ref="ns2:Destacar" minOccurs="0"/>
                <xsd:element ref="ns2:Descripci_x00f3_n" minOccurs="0"/>
                <xsd:element ref="ns2:Condicion" minOccurs="0"/>
                <xsd:element ref="ns2:Gener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b213ee-3561-48b6-b679-5fbb4555aebc" elementFormDefault="qualified">
    <xsd:import namespace="http://schemas.microsoft.com/office/2006/documentManagement/types"/>
    <xsd:import namespace="http://schemas.microsoft.com/office/infopath/2007/PartnerControls"/>
    <xsd:element name="url_documento" ma:index="10" nillable="true" ma:displayName="url_documento" ma:internalName="url_documento">
      <xsd:simpleType>
        <xsd:restriction base="dms:Text">
          <xsd:maxLength value="255"/>
        </xsd:restriction>
      </xsd:simpleType>
    </xsd:element>
    <xsd:element name="Categor_x00ed_a" ma:index="11" ma:displayName="Categoría" ma:format="Dropdown" ma:internalName="Categor_x00ed_a">
      <xsd:simpleType>
        <xsd:restriction base="dms:Choice">
          <xsd:enumeration value="Normativa"/>
          <xsd:enumeration value="Manuales"/>
          <xsd:enumeration value="Organización del APR"/>
          <xsd:enumeration value="Capacitaciones"/>
        </xsd:restriction>
      </xsd:simpleType>
    </xsd:element>
    <xsd:element name="Destacar" ma:index="12" nillable="true" ma:displayName="Destacar" ma:default="0" ma:internalName="Destacar">
      <xsd:simpleType>
        <xsd:restriction base="dms:Boolean"/>
      </xsd:simpleType>
    </xsd:element>
    <xsd:element name="Descripci_x00f3_n" ma:index="14" nillable="true" ma:displayName="Descripción" ma:internalName="Descripci_x00f3_n">
      <xsd:simpleType>
        <xsd:restriction base="dms:Unknown"/>
      </xsd:simpleType>
    </xsd:element>
    <xsd:element name="Condicion" ma:index="16" nillable="true" ma:displayName="Condicion" ma:default="No destacado" ma:format="Dropdown" ma:internalName="Condicion">
      <xsd:simpleType>
        <xsd:restriction base="dms:Choice">
          <xsd:enumeration value="Destacado"/>
          <xsd:enumeration value="No destacado"/>
        </xsd:restriction>
      </xsd:simpleType>
    </xsd:element>
    <xsd:element name="Genero" ma:index="17" nillable="true" ma:displayName="Genero" ma:default="0" ma:internalName="Gener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tacar xmlns="57b213ee-3561-48b6-b679-5fbb4555aebc">false</Destacar>
    <Descripci_x00f3_n xmlns="57b213ee-3561-48b6-b679-5fbb4555aebc" xsi:nil="true"/>
    <PublishingExpirationDate xmlns="http://schemas.microsoft.com/sharepoint/v3" xsi:nil="true"/>
    <url_documento xmlns="57b213ee-3561-48b6-b679-5fbb4555aebc">/APR/documentos/Documents/DERECHO_REALES_LIMITADOS_TALLERES_VIII.pptx</url_documento>
    <PublishingStartDate xmlns="http://schemas.microsoft.com/sharepoint/v3" xsi:nil="true"/>
    <Categor_x00ed_a xmlns="57b213ee-3561-48b6-b679-5fbb4555aebc">Capacitaciones</Categor_x00ed_a>
    <Condicion xmlns="57b213ee-3561-48b6-b679-5fbb4555aebc">No destacado</Condicion>
    <Genero xmlns="57b213ee-3561-48b6-b679-5fbb4555aebc">false</Genero>
  </documentManagement>
</p:properties>
</file>

<file path=customXml/itemProps1.xml><?xml version="1.0" encoding="utf-8"?>
<ds:datastoreItem xmlns:ds="http://schemas.openxmlformats.org/officeDocument/2006/customXml" ds:itemID="{E08516AF-7B02-493F-B085-7E5DE3817F24}"/>
</file>

<file path=customXml/itemProps2.xml><?xml version="1.0" encoding="utf-8"?>
<ds:datastoreItem xmlns:ds="http://schemas.openxmlformats.org/officeDocument/2006/customXml" ds:itemID="{872E9AB4-3F75-459C-BE8E-AEF761C3617B}"/>
</file>

<file path=customXml/itemProps3.xml><?xml version="1.0" encoding="utf-8"?>
<ds:datastoreItem xmlns:ds="http://schemas.openxmlformats.org/officeDocument/2006/customXml" ds:itemID="{BF28F3A4-2379-4F92-8E4B-D0ADCC7553F2}"/>
</file>

<file path=docProps/app.xml><?xml version="1.0" encoding="utf-8"?>
<Properties xmlns="http://schemas.openxmlformats.org/officeDocument/2006/extended-properties" xmlns:vt="http://schemas.openxmlformats.org/officeDocument/2006/docPropsVTypes">
  <TotalTime>19079</TotalTime>
  <Words>818</Words>
  <Application>Microsoft Office PowerPoint</Application>
  <PresentationFormat>Presentación en pantalla (4:3)</PresentationFormat>
  <Paragraphs>80</Paragraphs>
  <Slides>18</Slides>
  <Notes>18</Notes>
  <HiddenSlides>0</HiddenSlides>
  <MMClips>0</MMClips>
  <ScaleCrop>false</ScaleCrop>
  <HeadingPairs>
    <vt:vector size="4" baseType="variant">
      <vt:variant>
        <vt:lpstr>Tema</vt:lpstr>
      </vt:variant>
      <vt:variant>
        <vt:i4>3</vt:i4>
      </vt:variant>
      <vt:variant>
        <vt:lpstr>Títulos de diapositiva</vt:lpstr>
      </vt:variant>
      <vt:variant>
        <vt:i4>18</vt:i4>
      </vt:variant>
    </vt:vector>
  </HeadingPairs>
  <TitlesOfParts>
    <vt:vector size="21" baseType="lpstr">
      <vt:lpstr>Office Theme</vt:lpstr>
      <vt:lpstr>1_Office Theme</vt:lpstr>
      <vt:lpstr>2_Office Theme</vt:lpstr>
      <vt:lpstr>Derechos Reales Limitados</vt:lpstr>
      <vt:lpstr>Las Servidumbres  Titulo XI del Libro II Código Civil, Art. 820 y sgtes. </vt:lpstr>
      <vt:lpstr>Las Servidumbres  Titulo XI del Libro II C°C°, Art(s) 820 y sgtes. </vt:lpstr>
      <vt:lpstr>Las Servidumbres  Titulo XI del Libro II C°C°, Art(s) 820 y sgtes. </vt:lpstr>
      <vt:lpstr>Las Servidumbres  Titulo XI del Libro II C°C°, Art(s) 820 y sgtes. </vt:lpstr>
      <vt:lpstr>Las Servidumbres  Titulo XI del Libro II C°C°, Art(s) 820 y sgtes. </vt:lpstr>
      <vt:lpstr>Las Servidumbres  Titulo XI del Libro II C°C°, Art(s) 820 y sgtes. </vt:lpstr>
      <vt:lpstr>El Comodato Titulo X del Libro II C° C°, Articulos 811 y Sgtes.</vt:lpstr>
      <vt:lpstr>El Comodato Titulo X del Libro II C° C°, Articulos 811 y Sgtes.</vt:lpstr>
      <vt:lpstr>El Comodato Titulo X del Libro II C° C°, Articulos 811 y Sgtes.    </vt:lpstr>
      <vt:lpstr>El Comodato Titulo X del Libro II C° C°, Articulos 811 y Sgtes.</vt:lpstr>
      <vt:lpstr>El Comodato Titulo X del Libro II C° C°, Articulos 811 y Sgtes.</vt:lpstr>
      <vt:lpstr>El Comodato Titulo X del Libro II C° C°, Artículos 811 y Sgtes.</vt:lpstr>
      <vt:lpstr>El Usufructo  Titulo IX del Libro Segundo del C° C° Art. 764 sgtes</vt:lpstr>
      <vt:lpstr>El Usufructo  Titulo IX del Libro Segundo del C° C° Art. 764 sgtes</vt:lpstr>
      <vt:lpstr>El Usufructo  Titulo IX del Libro Segundo del C° C° Art. 764 sgtes</vt:lpstr>
      <vt:lpstr>El Usufructo  Titulo IX del Libro Segundo del C° C° Art. 764 sgtes</vt:lpstr>
      <vt:lpstr>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REALES LIMITADOS TALLERES VIII</dc:title>
  <dc:creator>Executive Director</dc:creator>
  <cp:lastModifiedBy>Liliana Bernales Amthor (DOH)</cp:lastModifiedBy>
  <cp:revision>234</cp:revision>
  <dcterms:created xsi:type="dcterms:W3CDTF">2010-11-27T19:44:20Z</dcterms:created>
  <dcterms:modified xsi:type="dcterms:W3CDTF">2014-07-15T14:11:49Z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0x0101007530012ABE527A478B6DD1FBB874C87B</vt:lpwstr>
  </property>
  <property fmtid="{D5CDD505-2E9C-101B-9397-08002B2CF9AE}" pid="3" name="WorkflowCreationPath">
    <vt:lpwstr>99ff7c83-73f4-4da6-9038-88d4237f8135,4;</vt:lpwstr>
  </property>
</Properties>
</file>