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0" r:id="rId3"/>
    <p:sldId id="257" r:id="rId4"/>
    <p:sldId id="280" r:id="rId5"/>
    <p:sldId id="282" r:id="rId6"/>
    <p:sldId id="283" r:id="rId7"/>
    <p:sldId id="279" r:id="rId8"/>
    <p:sldId id="261" r:id="rId9"/>
    <p:sldId id="285" r:id="rId10"/>
    <p:sldId id="286" r:id="rId11"/>
    <p:sldId id="287" r:id="rId12"/>
    <p:sldId id="288" r:id="rId13"/>
    <p:sldId id="293" r:id="rId14"/>
    <p:sldId id="270" r:id="rId15"/>
    <p:sldId id="272" r:id="rId16"/>
    <p:sldId id="273" r:id="rId17"/>
    <p:sldId id="276" r:id="rId18"/>
    <p:sldId id="267" r:id="rId19"/>
    <p:sldId id="289" r:id="rId20"/>
    <p:sldId id="290" r:id="rId21"/>
    <p:sldId id="262" r:id="rId22"/>
    <p:sldId id="263" r:id="rId23"/>
    <p:sldId id="264" r:id="rId24"/>
    <p:sldId id="265" r:id="rId25"/>
    <p:sldId id="266" r:id="rId26"/>
    <p:sldId id="291" r:id="rId27"/>
    <p:sldId id="292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6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8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723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482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14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30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90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3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40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46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174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447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AE5D-B7FC-4D23-8224-B1EA450B69E3}" type="datetimeFigureOut">
              <a:rPr lang="es-CL" smtClean="0"/>
              <a:t>15-07-2014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4724-93CF-4579-BE30-F4A3CEE4CA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89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87992"/>
            <a:ext cx="2771423" cy="20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Pentágono"/>
          <p:cNvSpPr/>
          <p:nvPr/>
        </p:nvSpPr>
        <p:spPr>
          <a:xfrm rot="5400000">
            <a:off x="4783974" y="1614514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Pentágono"/>
          <p:cNvSpPr/>
          <p:nvPr/>
        </p:nvSpPr>
        <p:spPr>
          <a:xfrm rot="5400000">
            <a:off x="569136" y="1556026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Pentágono"/>
          <p:cNvSpPr/>
          <p:nvPr/>
        </p:nvSpPr>
        <p:spPr>
          <a:xfrm rot="5400000">
            <a:off x="2322571" y="1937890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341987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159224" y="253004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¿A 	que multas se expone el sistema </a:t>
            </a:r>
            <a:r>
              <a:rPr lang="es-E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</a:t>
            </a:r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7354" y="2689794"/>
            <a:ext cx="124830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Artículos 184, incisos</a:t>
            </a:r>
          </a:p>
          <a:p>
            <a:pPr algn="ctr"/>
            <a:r>
              <a:rPr lang="es-CL" sz="1600" b="1" dirty="0"/>
              <a:t>1° y 2º, y 506 del</a:t>
            </a:r>
          </a:p>
          <a:p>
            <a:pPr algn="ctr"/>
            <a:r>
              <a:rPr lang="es-CL" sz="1600" b="1" dirty="0"/>
              <a:t>Código del Trabajo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29432" y="3124672"/>
            <a:ext cx="160662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sz="1600" b="1" dirty="0"/>
              <a:t>No mantener </a:t>
            </a:r>
            <a:r>
              <a:rPr lang="es-CL" sz="1600" b="1" dirty="0" smtClean="0"/>
              <a:t>las condiciones</a:t>
            </a:r>
            <a:endParaRPr lang="es-CL" sz="1600" b="1" dirty="0"/>
          </a:p>
          <a:p>
            <a:r>
              <a:rPr lang="es-CL" sz="1600" b="1" dirty="0"/>
              <a:t>adecuadas de higiene y salud</a:t>
            </a:r>
          </a:p>
          <a:p>
            <a:r>
              <a:rPr lang="es-CL" sz="1600" b="1" dirty="0"/>
              <a:t>en las faenas.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8215" y="2705037"/>
            <a:ext cx="2232248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/>
              <a:t>No mantener las condiciones adecuadas de higiene y salud</a:t>
            </a:r>
          </a:p>
          <a:p>
            <a:pPr algn="ctr"/>
            <a:r>
              <a:rPr lang="es-CL" sz="1400" b="1" dirty="0"/>
              <a:t>al no vigilar que los trabajadores cumplan correctamente</a:t>
            </a:r>
          </a:p>
          <a:p>
            <a:pPr algn="ctr"/>
            <a:r>
              <a:rPr lang="es-CL" sz="1400" b="1" dirty="0"/>
              <a:t>los procedimientos de trabajo, establecidos por la empresa</a:t>
            </a:r>
          </a:p>
          <a:p>
            <a:pPr algn="ctr"/>
            <a:r>
              <a:rPr lang="es-CL" sz="1400" b="1" dirty="0"/>
              <a:t>para el puesto de trabajo o proceso.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50450" y="2092097"/>
            <a:ext cx="16709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GRAVÍSIMA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7354" y="1767283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Norma legal infringida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23624" y="2157970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Enunciado de Infracción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42188" y="1738154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Hecho </a:t>
            </a:r>
            <a:r>
              <a:rPr lang="es-CL" sz="1600" b="1" dirty="0" err="1" smtClean="0">
                <a:solidFill>
                  <a:schemeClr val="bg1"/>
                </a:solidFill>
              </a:rPr>
              <a:t>infraccional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536349" y="3113285"/>
            <a:ext cx="2508281" cy="60756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7" grpId="0" animBg="1"/>
      <p:bldP spid="2" grpId="0" animBg="1"/>
      <p:bldP spid="3" grpId="0" animBg="1"/>
      <p:bldP spid="8" grpId="0" animBg="1"/>
      <p:bldP spid="10" grpId="0"/>
      <p:bldP spid="13" grpId="0"/>
      <p:bldP spid="15" grpId="0"/>
      <p:bldP spid="16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23" y="2657035"/>
            <a:ext cx="2771423" cy="20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Pentágono"/>
          <p:cNvSpPr/>
          <p:nvPr/>
        </p:nvSpPr>
        <p:spPr>
          <a:xfrm rot="5400000">
            <a:off x="4692158" y="1666205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Pentágono"/>
          <p:cNvSpPr/>
          <p:nvPr/>
        </p:nvSpPr>
        <p:spPr>
          <a:xfrm rot="5400000">
            <a:off x="602258" y="1454761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Pentágono"/>
          <p:cNvSpPr/>
          <p:nvPr/>
        </p:nvSpPr>
        <p:spPr>
          <a:xfrm rot="5400000">
            <a:off x="2469072" y="1713906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341987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159224" y="253004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¿A 	que multas se expone el sistema </a:t>
            </a:r>
            <a:r>
              <a:rPr lang="es-E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</a:t>
            </a:r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2463" y="2577843"/>
            <a:ext cx="170993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a-DK" sz="1600" b="1" dirty="0"/>
              <a:t>Art. 7 del D.S. 594</a:t>
            </a:r>
          </a:p>
          <a:p>
            <a:pPr algn="ctr"/>
            <a:r>
              <a:rPr lang="es-CL" sz="1600" b="1" dirty="0"/>
              <a:t>de 1999 del</a:t>
            </a:r>
          </a:p>
          <a:p>
            <a:pPr algn="ctr"/>
            <a:r>
              <a:rPr lang="es-CL" sz="1600" b="1" dirty="0"/>
              <a:t>Ministerio de </a:t>
            </a:r>
            <a:r>
              <a:rPr lang="es-CL" sz="1600" b="1" dirty="0" smtClean="0"/>
              <a:t>Salud, en </a:t>
            </a:r>
            <a:r>
              <a:rPr lang="es-CL" sz="1600" b="1" dirty="0"/>
              <a:t>relación con </a:t>
            </a:r>
            <a:r>
              <a:rPr lang="es-CL" sz="1600" b="1" dirty="0" smtClean="0"/>
              <a:t>los Art</a:t>
            </a:r>
            <a:r>
              <a:rPr lang="es-CL" sz="1600" b="1" dirty="0"/>
              <a:t>. 184 y 506 </a:t>
            </a:r>
            <a:r>
              <a:rPr lang="es-CL" sz="1600" b="1" dirty="0" smtClean="0"/>
              <a:t>del Código </a:t>
            </a:r>
            <a:r>
              <a:rPr lang="es-CL" sz="1600" b="1" dirty="0"/>
              <a:t>del Trabajo.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10690" y="2816946"/>
            <a:ext cx="159721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No mantener los pisos y</a:t>
            </a:r>
          </a:p>
          <a:p>
            <a:pPr algn="ctr"/>
            <a:r>
              <a:rPr lang="es-CL" sz="1600" b="1" dirty="0"/>
              <a:t>pasillos de tránsito libres</a:t>
            </a:r>
          </a:p>
          <a:p>
            <a:pPr algn="ctr"/>
            <a:r>
              <a:rPr lang="es-CL" sz="1600" b="1" dirty="0"/>
              <a:t>de obstáculos para </a:t>
            </a:r>
            <a:r>
              <a:rPr lang="es-CL" sz="1600" b="1" dirty="0" smtClean="0"/>
              <a:t>un seguro desplazamiento</a:t>
            </a:r>
            <a:endParaRPr lang="es-CL" sz="1600" b="1" dirty="0"/>
          </a:p>
        </p:txBody>
      </p:sp>
      <p:sp>
        <p:nvSpPr>
          <p:cNvPr id="8" name="7 Rectángulo"/>
          <p:cNvSpPr/>
          <p:nvPr/>
        </p:nvSpPr>
        <p:spPr>
          <a:xfrm>
            <a:off x="3927767" y="2728102"/>
            <a:ext cx="233160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No contar con (pisos) _ (pasillos de tránsito) libres </a:t>
            </a:r>
            <a:r>
              <a:rPr lang="es-CL" sz="1600" b="1" dirty="0" smtClean="0"/>
              <a:t>de todo </a:t>
            </a:r>
            <a:r>
              <a:rPr lang="es-CL" sz="1600" b="1" dirty="0"/>
              <a:t>obstáculo que permitan un fácil y seguro</a:t>
            </a:r>
          </a:p>
          <a:p>
            <a:pPr algn="ctr"/>
            <a:r>
              <a:rPr lang="es-CL" sz="1600" b="1" dirty="0"/>
              <a:t>desplazamiento de los trabajadores, tanto en las </a:t>
            </a:r>
            <a:r>
              <a:rPr lang="es-CL" sz="1600" b="1" dirty="0" smtClean="0"/>
              <a:t>tareas normales </a:t>
            </a:r>
            <a:r>
              <a:rPr lang="es-CL" sz="1600" b="1" dirty="0"/>
              <a:t>como en situaciones de emergencia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627469" y="2092097"/>
            <a:ext cx="16709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GRAVÍSIMA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3691" y="1583175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Norma legal infringida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27290" y="1854116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Enunciado de Infracción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46615" y="1870056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Hecho </a:t>
            </a:r>
            <a:r>
              <a:rPr lang="es-CL" sz="1600" b="1" dirty="0" err="1" smtClean="0">
                <a:solidFill>
                  <a:schemeClr val="bg1"/>
                </a:solidFill>
              </a:rPr>
              <a:t>infraccional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431762" y="3113285"/>
            <a:ext cx="2508281" cy="60756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Pentágono"/>
          <p:cNvSpPr/>
          <p:nvPr/>
        </p:nvSpPr>
        <p:spPr>
          <a:xfrm rot="5400000">
            <a:off x="4637416" y="1680053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>
            <a:off x="4291873" y="1883904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Hecho </a:t>
            </a:r>
            <a:r>
              <a:rPr lang="es-CL" sz="1600" b="1" dirty="0" err="1" smtClean="0">
                <a:solidFill>
                  <a:schemeClr val="bg1"/>
                </a:solidFill>
              </a:rPr>
              <a:t>infraccional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2" grpId="0" animBg="1"/>
      <p:bldP spid="3" grpId="0" animBg="1"/>
      <p:bldP spid="8" grpId="0" animBg="1"/>
      <p:bldP spid="10" grpId="0"/>
      <p:bldP spid="13" grpId="0"/>
      <p:bldP spid="15" grpId="0"/>
      <p:bldP spid="14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87992"/>
            <a:ext cx="2771423" cy="20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Pentágono"/>
          <p:cNvSpPr/>
          <p:nvPr/>
        </p:nvSpPr>
        <p:spPr>
          <a:xfrm rot="5400000">
            <a:off x="4646041" y="1614515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Pentágono"/>
          <p:cNvSpPr/>
          <p:nvPr/>
        </p:nvSpPr>
        <p:spPr>
          <a:xfrm rot="5400000">
            <a:off x="722281" y="1556024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Pentágono"/>
          <p:cNvSpPr/>
          <p:nvPr/>
        </p:nvSpPr>
        <p:spPr>
          <a:xfrm rot="5400000">
            <a:off x="2409497" y="1937890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341987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159224" y="253004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¿A 	que multas se expone el sistema </a:t>
            </a:r>
            <a:r>
              <a:rPr lang="es-E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</a:t>
            </a:r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7353" y="2689794"/>
            <a:ext cx="150912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Art. 45 inciso</a:t>
            </a:r>
          </a:p>
          <a:p>
            <a:pPr algn="ctr"/>
            <a:r>
              <a:rPr lang="es-CL" sz="1600" b="1" dirty="0"/>
              <a:t>primero del D.S. </a:t>
            </a:r>
            <a:r>
              <a:rPr lang="es-CL" sz="1600" b="1" dirty="0" smtClean="0"/>
              <a:t>594 de </a:t>
            </a:r>
            <a:r>
              <a:rPr lang="es-CL" sz="1600" b="1" dirty="0"/>
              <a:t>1999, </a:t>
            </a:r>
            <a:r>
              <a:rPr lang="es-CL" sz="1600" b="1" dirty="0" smtClean="0"/>
              <a:t>del Ministerio </a:t>
            </a:r>
            <a:r>
              <a:rPr lang="es-CL" sz="1600" b="1" dirty="0"/>
              <a:t>de Salud,</a:t>
            </a:r>
          </a:p>
          <a:p>
            <a:pPr algn="ctr"/>
            <a:r>
              <a:rPr lang="es-CL" sz="1600" b="1" dirty="0"/>
              <a:t>en relación con </a:t>
            </a:r>
            <a:r>
              <a:rPr lang="es-CL" sz="1600" b="1" dirty="0" smtClean="0"/>
              <a:t>los Art</a:t>
            </a:r>
            <a:r>
              <a:rPr lang="es-CL" sz="1600" b="1" dirty="0"/>
              <a:t>. 184 y 506 </a:t>
            </a:r>
            <a:r>
              <a:rPr lang="es-CL" sz="1600" b="1" dirty="0" smtClean="0"/>
              <a:t>del Código </a:t>
            </a:r>
            <a:r>
              <a:rPr lang="es-CL" sz="1600" b="1" dirty="0"/>
              <a:t>del Trabajo.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29432" y="3124672"/>
            <a:ext cx="160662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No contar con extintores</a:t>
            </a:r>
          </a:p>
          <a:p>
            <a:pPr algn="ctr"/>
            <a:r>
              <a:rPr lang="es-CL" sz="1600" b="1" dirty="0"/>
              <a:t>de incendio adecuados.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8215" y="2705037"/>
            <a:ext cx="223224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Tal hecho constituye incumplimiento a </a:t>
            </a:r>
            <a:r>
              <a:rPr lang="es-CL" sz="1600" b="1" dirty="0" smtClean="0"/>
              <a:t>las condiciones</a:t>
            </a:r>
            <a:r>
              <a:rPr lang="es-CL" sz="1600" b="1" dirty="0"/>
              <a:t> </a:t>
            </a:r>
            <a:r>
              <a:rPr lang="es-CL" sz="1600" b="1" dirty="0" smtClean="0"/>
              <a:t>generales </a:t>
            </a:r>
            <a:r>
              <a:rPr lang="es-CL" sz="1600" b="1" dirty="0"/>
              <a:t>de seguridad de los lugares de </a:t>
            </a:r>
            <a:r>
              <a:rPr lang="es-CL" sz="1600" b="1" dirty="0" smtClean="0"/>
              <a:t>trabajo respecto </a:t>
            </a:r>
            <a:r>
              <a:rPr lang="es-CL" sz="1600" b="1" dirty="0"/>
              <a:t>de la prevención y </a:t>
            </a:r>
            <a:r>
              <a:rPr lang="es-CL" sz="1600" b="1" dirty="0" smtClean="0"/>
              <a:t>protección contra </a:t>
            </a:r>
            <a:r>
              <a:rPr lang="es-CL" sz="1600" b="1" dirty="0"/>
              <a:t>incendios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50450" y="2092097"/>
            <a:ext cx="16709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GRAVÍSIMA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0499" y="1767283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Norma legal infringida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67713" y="2157970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Enunciado de Infracción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04259" y="1759875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Hecho </a:t>
            </a:r>
            <a:r>
              <a:rPr lang="es-CL" sz="1600" b="1" dirty="0" err="1" smtClean="0">
                <a:solidFill>
                  <a:schemeClr val="bg1"/>
                </a:solidFill>
              </a:rPr>
              <a:t>infraccional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536349" y="3113285"/>
            <a:ext cx="2508281" cy="60756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1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7" grpId="0" animBg="1"/>
      <p:bldP spid="2" grpId="0" animBg="1"/>
      <p:bldP spid="3" grpId="0" animBg="1"/>
      <p:bldP spid="8" grpId="0" animBg="1"/>
      <p:bldP spid="10" grpId="0"/>
      <p:bldP spid="13" grpId="0"/>
      <p:bldP spid="15" grpId="0"/>
      <p:bldP spid="1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008" y="260648"/>
            <a:ext cx="89289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FUENTE</a:t>
            </a:r>
          </a:p>
          <a:p>
            <a:pPr algn="ctr"/>
            <a:r>
              <a:rPr lang="es-CL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TIPIFICADOR DE HECHOS INFRACCIONALES Y PAUTA PARA APLICAR MULTAS ADMINISTRATIVAS</a:t>
            </a:r>
          </a:p>
          <a:p>
            <a:pPr algn="ctr"/>
            <a:r>
              <a:rPr lang="es-CL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(05 Mayo 2014)</a:t>
            </a:r>
            <a:endParaRPr lang="es-E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5008" y="3218505"/>
            <a:ext cx="882148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2800" b="1" dirty="0"/>
              <a:t>DEPARTAMENTO DE </a:t>
            </a:r>
            <a:r>
              <a:rPr lang="es-CL" sz="2800" b="1" dirty="0" smtClean="0"/>
              <a:t>INSPECCIÓN DIRECCIÓN </a:t>
            </a:r>
            <a:r>
              <a:rPr lang="es-CL" sz="2800" b="1" dirty="0"/>
              <a:t>DEL TRABAJO</a:t>
            </a:r>
            <a:endParaRPr lang="es-CL" sz="2800" dirty="0"/>
          </a:p>
        </p:txBody>
      </p:sp>
      <p:sp>
        <p:nvSpPr>
          <p:cNvPr id="7" name="6 Rectángulo"/>
          <p:cNvSpPr/>
          <p:nvPr/>
        </p:nvSpPr>
        <p:spPr>
          <a:xfrm>
            <a:off x="2813737" y="3922762"/>
            <a:ext cx="37315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sz="3200" dirty="0"/>
              <a:t>http://www.dt.gob.cl</a:t>
            </a:r>
          </a:p>
        </p:txBody>
      </p:sp>
    </p:spTree>
    <p:extLst>
      <p:ext uri="{BB962C8B-B14F-4D97-AF65-F5344CB8AC3E}">
        <p14:creationId xmlns:p14="http://schemas.microsoft.com/office/powerpoint/2010/main" val="42880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aniela cabrera\AppData\Local\Microsoft\Windows\Temporary Internet Files\Content.IE5\X6X65B9B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00" y="3640352"/>
            <a:ext cx="1803648" cy="1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iela cabrera\AppData\Local\Microsoft\Windows\Temporary Internet Files\Content.IE5\MQJ1I3E8\MP9004392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88" y="3568560"/>
            <a:ext cx="2408312" cy="16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51212" y="1519915"/>
            <a:ext cx="302433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/>
              <a:t>No ubicar los </a:t>
            </a:r>
            <a:r>
              <a:rPr lang="es-CL" b="1" dirty="0" smtClean="0"/>
              <a:t>extintores en </a:t>
            </a:r>
            <a:r>
              <a:rPr lang="es-CL" b="1" dirty="0"/>
              <a:t>lugares accesibles.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2598221"/>
            <a:ext cx="396044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/>
              <a:t>No proporcionar </a:t>
            </a:r>
            <a:r>
              <a:rPr lang="es-CL" b="1" dirty="0" smtClean="0"/>
              <a:t>los elementos de protección</a:t>
            </a:r>
            <a:r>
              <a:rPr lang="es-CL" b="1" dirty="0"/>
              <a:t> </a:t>
            </a:r>
            <a:r>
              <a:rPr lang="es-CL" b="1" dirty="0" smtClean="0"/>
              <a:t>personal </a:t>
            </a:r>
            <a:r>
              <a:rPr lang="es-CL" b="1" dirty="0"/>
              <a:t>libre de </a:t>
            </a:r>
            <a:r>
              <a:rPr lang="es-CL" b="1" dirty="0" smtClean="0"/>
              <a:t>costo para el </a:t>
            </a:r>
            <a:r>
              <a:rPr lang="es-CL" b="1" dirty="0"/>
              <a:t>trabajador.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75548" y="2598219"/>
            <a:ext cx="410567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/>
              <a:t>No mantener en </a:t>
            </a:r>
            <a:r>
              <a:rPr lang="es-CL" b="1" dirty="0" smtClean="0"/>
              <a:t>perfecto estado de funcionamiento los elementos de protección personal</a:t>
            </a:r>
            <a:r>
              <a:rPr lang="es-CL" b="1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51612" y="1406392"/>
            <a:ext cx="2502024" cy="947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/>
              <a:t>No disponer de </a:t>
            </a:r>
            <a:r>
              <a:rPr lang="es-CL" b="1" dirty="0" smtClean="0"/>
              <a:t>servicios higiénicos </a:t>
            </a:r>
            <a:r>
              <a:rPr lang="es-CL" b="1" dirty="0"/>
              <a:t>de fácil acceso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4331604"/>
            <a:ext cx="28083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/>
              <a:t>No señalizar ni </a:t>
            </a:r>
            <a:r>
              <a:rPr lang="es-CL" b="1" dirty="0" smtClean="0"/>
              <a:t>demarcar trabajos </a:t>
            </a:r>
            <a:r>
              <a:rPr lang="es-CL" b="1" dirty="0"/>
              <a:t>en la vía pública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705997" y="4296851"/>
            <a:ext cx="27363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/>
              <a:t>No realizar la gestión </a:t>
            </a:r>
            <a:r>
              <a:rPr lang="es-CL" b="1" dirty="0" smtClean="0"/>
              <a:t>del riesgo </a:t>
            </a:r>
            <a:r>
              <a:rPr lang="es-CL" b="1" dirty="0"/>
              <a:t>de radiación UV.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59224" y="253004"/>
            <a:ext cx="69847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Otras infracciones …..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1" name="Picture 5" descr="C:\Users\daniela cabrera\AppData\Local\Microsoft\Windows\Temporary Internet Files\Content.IE5\MQJ1I3E8\MM90036530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1644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aniela cabrera\AppData\Local\Microsoft\Windows\Temporary Internet Files\Content.IE5\X6X65B9B\MC9003835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7" y="1022445"/>
            <a:ext cx="1570861" cy="11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209303" y="895054"/>
            <a:ext cx="6336704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/>
              <a:t>¿Qué diferencias existen entre el Reglamento Interno de Orden Higiene y Seguridad y el Reglamento Interno de Higiene y </a:t>
            </a:r>
            <a:r>
              <a:rPr lang="es-CL" sz="2400" b="1" dirty="0" smtClean="0"/>
              <a:t>Seguridad?</a:t>
            </a:r>
            <a:endParaRPr lang="es-CL" sz="2400" dirty="0"/>
          </a:p>
        </p:txBody>
      </p:sp>
      <p:sp>
        <p:nvSpPr>
          <p:cNvPr id="6" name="5 Rectángulo"/>
          <p:cNvSpPr/>
          <p:nvPr/>
        </p:nvSpPr>
        <p:spPr>
          <a:xfrm rot="2122319">
            <a:off x="6397845" y="294890"/>
            <a:ext cx="34864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Preguntas frecuentes</a:t>
            </a:r>
            <a:endParaRPr lang="es-E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95144"/>
              </p:ext>
            </p:extLst>
          </p:nvPr>
        </p:nvGraphicFramePr>
        <p:xfrm>
          <a:off x="467544" y="2393557"/>
          <a:ext cx="8291266" cy="2799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626"/>
                <a:gridCol w="3724918"/>
                <a:gridCol w="3394722"/>
              </a:tblGrid>
              <a:tr h="290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800" dirty="0">
                        <a:effectLst/>
                        <a:latin typeface="Calibri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Reglamento interno de Orden, Higiene y Seguridad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Reglamento Interno de Higiene y Seguridad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44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Empresas obligadas a su confección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400" dirty="0">
                          <a:effectLst/>
                        </a:rPr>
                        <a:t>Empresas que ocupen normalmente 10 o más trabajadores.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400" dirty="0">
                          <a:effectLst/>
                        </a:rPr>
                        <a:t>Toda empresa o entidad sin importar el número de trabajadores.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37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Conocimiento y Publicidad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Se pone en conocimiento de los trabajadores 30 días antes que comience a regir. Se entrega copia a CPHS, Delegado de Personal y Sindicato.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 dirty="0">
                          <a:effectLst/>
                        </a:rPr>
                        <a:t>Se somete a consideración del Comité Paritario o de los trabajadores 15 días antes que empiece a regir.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44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Remisión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Se debe remitir copia del reglamento a la Dirección del Trabajo y al Ministerio de Salud.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400" dirty="0">
                          <a:effectLst/>
                        </a:rPr>
                        <a:t>No existe obligación de remitir copia a ningún organismo.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44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Sanciones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>
                          <a:effectLst/>
                        </a:rPr>
                        <a:t>Amonestaciones verbales o escritas. Multas de hasta el 25% de la remuneración diaria.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L" sz="1200" dirty="0" err="1">
                          <a:effectLst/>
                        </a:rPr>
                        <a:t>Idem</a:t>
                      </a:r>
                      <a:r>
                        <a:rPr lang="es-CL" sz="1200" dirty="0">
                          <a:effectLst/>
                        </a:rPr>
                        <a:t>.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88802" y="895054"/>
            <a:ext cx="7025452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¿ Como colocar en vigencia el reglamento interno de higiene y seguridad que se me entregó por parte e la unidad técnica de </a:t>
            </a:r>
            <a:r>
              <a:rPr lang="es-CL" sz="2400" b="1" dirty="0" err="1">
                <a:solidFill>
                  <a:schemeClr val="tx1"/>
                </a:solidFill>
              </a:rPr>
              <a:t>E</a:t>
            </a:r>
            <a:r>
              <a:rPr lang="es-CL" sz="2400" b="1" dirty="0" err="1" smtClean="0">
                <a:solidFill>
                  <a:schemeClr val="tx1"/>
                </a:solidFill>
              </a:rPr>
              <a:t>ssbio</a:t>
            </a:r>
            <a:r>
              <a:rPr lang="es-CL" sz="2400" b="1" dirty="0" smtClean="0">
                <a:solidFill>
                  <a:schemeClr val="tx1"/>
                </a:solidFill>
              </a:rPr>
              <a:t>?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2122319">
            <a:off x="6397845" y="294890"/>
            <a:ext cx="34864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Preguntas frecuentes</a:t>
            </a:r>
            <a:endParaRPr lang="es-E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2522156"/>
            <a:ext cx="3119438" cy="18573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63206"/>
            <a:ext cx="2605098" cy="241622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6" y="2975869"/>
            <a:ext cx="2843545" cy="213563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63034" y="4227722"/>
            <a:ext cx="18071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Entregar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54619" y="2551238"/>
            <a:ext cx="1439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Firmar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13369" y="4671105"/>
            <a:ext cx="1780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Archivar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5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a cabrera\AppData\Local\Microsoft\Windows\Temporary Internet Files\Content.IE5\6H0GLBN1\MC9004244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51406"/>
            <a:ext cx="2551231" cy="21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aniela cabrera\AppData\Local\Microsoft\Windows\Temporary Internet Files\Content.IE5\MQJ1I3E8\MC9004244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93758"/>
            <a:ext cx="2448272" cy="23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heurón"/>
          <p:cNvSpPr/>
          <p:nvPr/>
        </p:nvSpPr>
        <p:spPr>
          <a:xfrm rot="10800000">
            <a:off x="4572000" y="3632447"/>
            <a:ext cx="3569068" cy="158417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611560" y="1124744"/>
            <a:ext cx="3600400" cy="1584176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55976" y="3762816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/>
              <a:t>¿Deben los trabajadores devolver al término del contrato los elementos de protección que se les proporcionaron para realizar los trabajos convenidos?</a:t>
            </a:r>
            <a:endParaRPr lang="es-CL" sz="2000" dirty="0"/>
          </a:p>
        </p:txBody>
      </p:sp>
      <p:sp>
        <p:nvSpPr>
          <p:cNvPr id="5" name="4 Rectángulo"/>
          <p:cNvSpPr/>
          <p:nvPr/>
        </p:nvSpPr>
        <p:spPr>
          <a:xfrm rot="2122319">
            <a:off x="5965797" y="487144"/>
            <a:ext cx="34864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Preguntas frecuentes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1340768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/>
              <a:t>¿Es el empleador el responsable de entregar los EPP a sus trabajadores sin costo alguno?</a:t>
            </a:r>
            <a:endParaRPr lang="es-CL" sz="2000" dirty="0"/>
          </a:p>
        </p:txBody>
      </p:sp>
      <p:pic>
        <p:nvPicPr>
          <p:cNvPr id="13" name="Picture 2" descr="C:\Users\daniela cabrera\AppData\Local\Microsoft\Windows\Temporary Internet Files\Content.IE5\6H0GLBN1\MC9004244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41" y="3169814"/>
            <a:ext cx="2551231" cy="21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8" name="Picture 20" descr="MC90023076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050"/>
            <a:ext cx="2859559" cy="21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1440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2500313" y="1214438"/>
            <a:ext cx="4714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sz="2000"/>
              <a:t>EL EMPLEADOR DEBE </a:t>
            </a:r>
            <a:r>
              <a:rPr lang="es-CL" altLang="es-CL" sz="2000">
                <a:solidFill>
                  <a:srgbClr val="FF0000"/>
                </a:solidFill>
              </a:rPr>
              <a:t>Proteger eficazmente la vida y salud</a:t>
            </a:r>
            <a:r>
              <a:rPr lang="es-CL" altLang="es-CL" sz="2000"/>
              <a:t> de sus trabajadores manteniendo las condiciones de higiene y seguridad.</a:t>
            </a:r>
          </a:p>
        </p:txBody>
      </p:sp>
      <p:sp>
        <p:nvSpPr>
          <p:cNvPr id="17" name="16 Pentágono"/>
          <p:cNvSpPr/>
          <p:nvPr/>
        </p:nvSpPr>
        <p:spPr>
          <a:xfrm>
            <a:off x="428596" y="1357298"/>
            <a:ext cx="2500330" cy="1071570"/>
          </a:xfrm>
          <a:prstGeom prst="homePlate">
            <a:avLst>
              <a:gd name="adj" fmla="val 788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Articulo 184 del Código del Trabajo</a:t>
            </a:r>
          </a:p>
        </p:txBody>
      </p:sp>
      <p:sp>
        <p:nvSpPr>
          <p:cNvPr id="19" name="18 Pentágono"/>
          <p:cNvSpPr/>
          <p:nvPr/>
        </p:nvSpPr>
        <p:spPr>
          <a:xfrm>
            <a:off x="428596" y="3214686"/>
            <a:ext cx="2500330" cy="1071570"/>
          </a:xfrm>
          <a:prstGeom prst="homePlate">
            <a:avLst>
              <a:gd name="adj" fmla="val 8544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Articulo 160 del Código del Trabajo</a:t>
            </a: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2786063" y="3071813"/>
            <a:ext cx="3857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sz="2000"/>
              <a:t>El contrato de trabajo termina sin derecho a indemnización alguna cuando el  trabajador comete </a:t>
            </a:r>
            <a:r>
              <a:rPr lang="es-CL" altLang="es-CL" sz="2000">
                <a:solidFill>
                  <a:srgbClr val="FF0000"/>
                </a:solidFill>
              </a:rPr>
              <a:t>Actos imprudentes y/u omisiones</a:t>
            </a:r>
            <a:r>
              <a:rPr lang="es-CL" altLang="es-CL" sz="2000"/>
              <a:t> que afecten a la seguridad.</a:t>
            </a:r>
          </a:p>
        </p:txBody>
      </p:sp>
      <p:pic>
        <p:nvPicPr>
          <p:cNvPr id="32789" name="Picture 21" descr="MC900294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1663"/>
            <a:ext cx="2601491" cy="23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62791" y="0"/>
            <a:ext cx="7185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Responsabilidad civil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1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"/>
            <a:ext cx="9144000" cy="68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43" y="764704"/>
            <a:ext cx="2976736" cy="4319503"/>
          </a:xfrm>
          <a:prstGeom prst="rect">
            <a:avLst/>
          </a:prstGeom>
          <a:solidFill>
            <a:srgbClr val="92D050"/>
          </a:solidFill>
          <a:ln w="50800">
            <a:solidFill>
              <a:schemeClr val="tx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755576" y="1155326"/>
            <a:ext cx="58167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 Recordemos ?</a:t>
            </a:r>
            <a:endParaRPr lang="es-E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2420888"/>
            <a:ext cx="5022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Prevención de Riesgos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Accidente del Trabajo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Ley 16.744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2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19857385">
            <a:off x="-680879" y="2534107"/>
            <a:ext cx="100721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RESPONSABILIDADES</a:t>
            </a:r>
            <a:endParaRPr lang="es-ES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95736" y="180163"/>
            <a:ext cx="66804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Plan de contingencia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3722"/>
            <a:ext cx="3469792" cy="3672408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1331640" y="1124744"/>
            <a:ext cx="2340099" cy="106792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39552" y="1304764"/>
            <a:ext cx="29070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sz="2000" b="1" dirty="0" smtClean="0">
                <a:latin typeface="Arial Black" pitchFamily="34" charset="0"/>
              </a:rPr>
              <a:t>DAR A CONOCER EL PLAN DE CONTINGENCIA</a:t>
            </a:r>
            <a:endParaRPr lang="es-ES" altLang="es-CL" sz="2000" b="1" dirty="0">
              <a:latin typeface="Arial Black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 rot="10800000">
            <a:off x="5534653" y="2565963"/>
            <a:ext cx="2340099" cy="106792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969140" y="2148256"/>
            <a:ext cx="29070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altLang="es-CL" sz="2000" b="1" dirty="0" smtClean="0">
                <a:latin typeface="Arial Black" pitchFamily="34" charset="0"/>
              </a:rPr>
              <a:t>CONOCERLO Y APLICARLO EN CASO DE SER NECESARIO</a:t>
            </a:r>
            <a:endParaRPr lang="es-ES" altLang="es-CL" sz="2000" b="1" dirty="0">
              <a:latin typeface="Arial Black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 rot="20959494">
            <a:off x="3661436" y="4468065"/>
            <a:ext cx="2260101" cy="72511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Berlin Sans FB Demi" panose="020E0802020502020306" pitchFamily="34" charset="0"/>
              </a:rPr>
              <a:t>SERVICIO APR</a:t>
            </a:r>
            <a:endParaRPr lang="es-CL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6640" grpId="0"/>
      <p:bldP spid="8" grpId="0" animBg="1"/>
      <p:bldP spid="9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daniela cabrera\AppData\Local\Microsoft\Windows\Temporary Internet Files\Content.IE5\6H0GLBN1\MC9002902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9" y="787981"/>
            <a:ext cx="2264875" cy="25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aniela cabrera\AppData\Local\Microsoft\Windows\Temporary Internet Files\Content.IE5\6H0GLBN1\MC9004325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47" y="126876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aniela cabrera\AppData\Local\Microsoft\Windows\Temporary Internet Files\Content.IE5\X6X65B9B\MC9000787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66" y="2641829"/>
            <a:ext cx="2304256" cy="13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87129" y="5445224"/>
            <a:ext cx="42568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PLAN DE CONTINGENCIA</a:t>
            </a:r>
            <a:endParaRPr lang="es-ES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91680" y="2217"/>
            <a:ext cx="74191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 como el servicio puede quedar sin abastecimiento de agua potable?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84168" y="2800773"/>
            <a:ext cx="277945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altLang="es-CL" sz="2800" b="1" dirty="0" smtClean="0"/>
              <a:t>Problemas </a:t>
            </a:r>
            <a:r>
              <a:rPr lang="es-CL" altLang="es-CL" sz="2800" b="1" dirty="0"/>
              <a:t>de Carácter Eléctrico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32164" y="3043581"/>
            <a:ext cx="246665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altLang="es-CL" sz="2800" b="1" dirty="0" smtClean="0"/>
              <a:t>Desastres Naturales</a:t>
            </a:r>
            <a:endParaRPr lang="es-CL" altLang="es-CL" sz="2800" b="1" dirty="0"/>
          </a:p>
        </p:txBody>
      </p:sp>
      <p:sp>
        <p:nvSpPr>
          <p:cNvPr id="19" name="18 Rectángulo"/>
          <p:cNvSpPr/>
          <p:nvPr/>
        </p:nvSpPr>
        <p:spPr>
          <a:xfrm>
            <a:off x="2990869" y="4221088"/>
            <a:ext cx="277945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altLang="es-CL" sz="2800" b="1" dirty="0" smtClean="0"/>
              <a:t>Falla de fuente abastecimiento</a:t>
            </a:r>
            <a:endParaRPr lang="es-CL" alt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9099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daniela cabrera\AppData\Local\Microsoft\Windows\Temporary Internet Files\Content.IE5\X6X65B9B\MC9003889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70" y="1325656"/>
            <a:ext cx="3439897" cy="41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887129" y="5445224"/>
            <a:ext cx="42568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PLAN DE CONTINGENCIA</a:t>
            </a:r>
            <a:endParaRPr lang="es-ES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91680" y="2217"/>
            <a:ext cx="74191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 Como evitar problemas de corte de energía eléctrica?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005" y="1613842"/>
            <a:ext cx="6603731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1 - Ponerse en contacto con E distribuidora</a:t>
            </a:r>
          </a:p>
          <a:p>
            <a:pPr algn="ctr"/>
            <a:endParaRPr lang="es-E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Conectar Grupo Generador</a:t>
            </a:r>
          </a:p>
          <a:p>
            <a:endParaRPr lang="es-E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Pagar cuentas atrasadas</a:t>
            </a:r>
          </a:p>
          <a:p>
            <a:endParaRPr lang="es-E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 Solicitar asistencia técnica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7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24819" y="188640"/>
            <a:ext cx="74191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 Como evitar problemas con la instalación eléctrica interior?</a:t>
            </a:r>
            <a:endParaRPr lang="es-E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2746" y="3693702"/>
            <a:ext cx="29946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Inspección Visual Planificada</a:t>
            </a:r>
            <a:endParaRPr lang="es-E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Flecha a la derecha con bandas"/>
          <p:cNvSpPr/>
          <p:nvPr/>
        </p:nvSpPr>
        <p:spPr>
          <a:xfrm>
            <a:off x="1515666" y="1238172"/>
            <a:ext cx="3918743" cy="324036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40" name="Picture 4" descr="C:\Users\daniela cabrera\AppData\Local\Microsoft\Windows\Temporary Internet Files\Content.IE5\6H0GLBN1\MC900434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1" y="1715495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16725" y="1450562"/>
            <a:ext cx="432727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altLang="es-CL" sz="2800" b="1" dirty="0"/>
              <a:t>Componentes</a:t>
            </a:r>
            <a:r>
              <a:rPr lang="es-CL" altLang="es-CL" sz="2800" b="1" dirty="0">
                <a:solidFill>
                  <a:srgbClr val="FF0000"/>
                </a:solidFill>
              </a:rPr>
              <a:t> </a:t>
            </a:r>
            <a:r>
              <a:rPr lang="es-CL" altLang="es-CL" sz="2800" b="1" dirty="0"/>
              <a:t>de </a:t>
            </a:r>
            <a:r>
              <a:rPr lang="es-CL" altLang="es-CL" sz="2800" b="1" dirty="0" smtClean="0"/>
              <a:t>tablero</a:t>
            </a:r>
          </a:p>
          <a:p>
            <a:endParaRPr lang="es-CL" altLang="es-CL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 smtClean="0"/>
              <a:t>Superficies</a:t>
            </a:r>
          </a:p>
          <a:p>
            <a:endParaRPr lang="es-CL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 smtClean="0"/>
              <a:t>Presencia de Oxido</a:t>
            </a:r>
          </a:p>
          <a:p>
            <a:endParaRPr lang="es-CL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 smtClean="0"/>
              <a:t>Humedad </a:t>
            </a:r>
          </a:p>
          <a:p>
            <a:endParaRPr lang="es-CL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 smtClean="0"/>
              <a:t>Ruidos o vibraciones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609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1440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357158" y="1571612"/>
            <a:ext cx="2928958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L" sz="2000" b="1" dirty="0">
                <a:solidFill>
                  <a:schemeClr val="tx1"/>
                </a:solidFill>
              </a:rPr>
              <a:t>Acumulación de ramas, </a:t>
            </a:r>
          </a:p>
          <a:p>
            <a:pPr algn="ctr">
              <a:defRPr/>
            </a:pPr>
            <a:r>
              <a:rPr lang="es-CL" sz="2000" b="1" dirty="0">
                <a:solidFill>
                  <a:schemeClr val="tx1"/>
                </a:solidFill>
              </a:rPr>
              <a:t>hojas, lodo, </a:t>
            </a:r>
            <a:r>
              <a:rPr lang="es-CL" sz="2000" b="1" dirty="0" err="1">
                <a:solidFill>
                  <a:schemeClr val="tx1"/>
                </a:solidFill>
              </a:rPr>
              <a:t>etc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500034" y="3786190"/>
            <a:ext cx="2673342" cy="9286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L" sz="2000" b="1" dirty="0">
                <a:solidFill>
                  <a:schemeClr val="tx1"/>
                </a:solidFill>
              </a:rPr>
              <a:t>Limpieza de Fuente </a:t>
            </a:r>
          </a:p>
          <a:p>
            <a:pPr algn="ctr">
              <a:defRPr/>
            </a:pPr>
            <a:r>
              <a:rPr lang="es-CL" sz="2000" b="1" dirty="0">
                <a:solidFill>
                  <a:schemeClr val="tx1"/>
                </a:solidFill>
              </a:rPr>
              <a:t>de Abastecimiento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1285875" y="2714625"/>
            <a:ext cx="1168400" cy="10033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3500438" y="1571625"/>
            <a:ext cx="1508125" cy="1012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492500" y="3643313"/>
            <a:ext cx="1579563" cy="9382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286375" y="1428750"/>
            <a:ext cx="32083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s-CL" sz="2200"/>
              <a:t>Debido a condiciones climáticas extremas (Temporales) o por condiciones naturales.</a:t>
            </a:r>
            <a:endParaRPr lang="es-ES" altLang="es-CL" sz="2200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429250" y="3357563"/>
            <a:ext cx="30718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L" altLang="es-CL" sz="2200"/>
              <a:t>Debe ser realizada por el Operador, de ser necesario utilizar ayuda mecánica y EPP correspondientes.</a:t>
            </a:r>
            <a:endParaRPr lang="es-ES" altLang="es-CL" sz="2200"/>
          </a:p>
        </p:txBody>
      </p:sp>
      <p:sp>
        <p:nvSpPr>
          <p:cNvPr id="15" name="14 Rectángulo"/>
          <p:cNvSpPr/>
          <p:nvPr/>
        </p:nvSpPr>
        <p:spPr>
          <a:xfrm>
            <a:off x="1821368" y="188640"/>
            <a:ext cx="74191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 como evitar la falta de suministro de </a:t>
            </a:r>
            <a:r>
              <a:rPr lang="es-E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</a:t>
            </a:r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por falla de fuente superficial?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>
            <a:off x="21779" y="1331898"/>
            <a:ext cx="9036496" cy="3768754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L" sz="4000" b="1" dirty="0">
                <a:solidFill>
                  <a:srgbClr val="CC0000"/>
                </a:solidFill>
              </a:rPr>
              <a:t>Medida Preventiva :</a:t>
            </a:r>
          </a:p>
          <a:p>
            <a:pPr algn="ctr">
              <a:defRPr/>
            </a:pPr>
            <a:r>
              <a:rPr lang="es-CL" sz="3200" b="1" dirty="0">
                <a:solidFill>
                  <a:schemeClr val="bg1"/>
                </a:solidFill>
              </a:rPr>
              <a:t>Realizar limpiezas periódicas dependiendo de la </a:t>
            </a:r>
          </a:p>
          <a:p>
            <a:pPr algn="ctr">
              <a:defRPr/>
            </a:pPr>
            <a:r>
              <a:rPr lang="es-CL" sz="3200" b="1" dirty="0">
                <a:solidFill>
                  <a:schemeClr val="bg1"/>
                </a:solidFill>
              </a:rPr>
              <a:t>naturaleza del  Lugar donde se encuentra </a:t>
            </a:r>
          </a:p>
          <a:p>
            <a:pPr algn="ctr">
              <a:defRPr/>
            </a:pPr>
            <a:r>
              <a:rPr lang="es-CL" sz="3200" b="1" dirty="0">
                <a:solidFill>
                  <a:schemeClr val="bg1"/>
                </a:solidFill>
              </a:rPr>
              <a:t>la captación</a:t>
            </a:r>
            <a:r>
              <a:rPr lang="es-CL" sz="2400" b="1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defRPr/>
            </a:pPr>
            <a:endParaRPr lang="es-CL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CL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daniela cabrera\AppData\Local\Microsoft\Windows\Temporary Internet Files\Content.IE5\MQJ1I3E8\MC9004280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58" y="3128810"/>
            <a:ext cx="3442494" cy="20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nimBg="1"/>
      <p:bldP spid="29715" grpId="0" animBg="1"/>
      <p:bldP spid="29716" grpId="0" animBg="1"/>
      <p:bldP spid="29717" grpId="0"/>
      <p:bldP spid="29718" grpId="0"/>
      <p:bldP spid="297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1440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935708" y="835595"/>
            <a:ext cx="3636292" cy="4247927"/>
          </a:xfrm>
          <a:prstGeom prst="rightArrow">
            <a:avLst>
              <a:gd name="adj1" fmla="val 48935"/>
              <a:gd name="adj2" fmla="val 62325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1821368" y="188640"/>
            <a:ext cx="74191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 como evitar la falta de suministro de </a:t>
            </a:r>
            <a:r>
              <a:rPr lang="es-E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</a:t>
            </a:r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por falla de fuente subterránea?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1520" y="1836175"/>
            <a:ext cx="493045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 Napa se pierde o se agota</a:t>
            </a:r>
          </a:p>
          <a:p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Cribas sucias </a:t>
            </a:r>
          </a:p>
          <a:p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 Válvulas tapadas</a:t>
            </a:r>
          </a:p>
          <a:p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 Roturas de Matrices</a:t>
            </a:r>
          </a:p>
          <a:p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 Problemas de Filtro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C:\Users\daniela cabrera\AppData\Local\Microsoft\Windows\Temporary Internet Files\Content.IE5\6H0GLBN1\MC9002866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93353"/>
            <a:ext cx="1628546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aniela cabrera\AppData\Local\Microsoft\Windows\Temporary Internet Files\Content.IE5\X6X65B9B\MC9002864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67" y="1367286"/>
            <a:ext cx="1185977" cy="1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daniela cabrera\AppData\Local\Microsoft\Windows\Temporary Internet Files\Content.IE5\6H0GLBN1\MC9002864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3" y="3578848"/>
            <a:ext cx="1811426" cy="17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daniela cabrera\AppData\Local\Microsoft\Windows\Temporary Internet Files\Content.IE5\8QDME4J9\MC90028644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94" y="3303185"/>
            <a:ext cx="1491386" cy="17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529616" y="1359409"/>
            <a:ext cx="2602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epuestos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514927" y="2979200"/>
            <a:ext cx="3219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antenciones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469093" y="4375636"/>
            <a:ext cx="3125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Tomar niveles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8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 animBg="1"/>
      <p:bldP spid="15" grpId="0"/>
      <p:bldP spid="2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MC90043481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6" y="787732"/>
            <a:ext cx="2520280" cy="25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MC90031828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7553"/>
            <a:ext cx="2886755" cy="12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MP90044912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51" y="1074327"/>
            <a:ext cx="3168352" cy="23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MC90041349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9" y="3432249"/>
            <a:ext cx="2922087" cy="16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24819" y="2902"/>
            <a:ext cx="74191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 cualquiera de los casos se debe ……</a:t>
            </a:r>
            <a:endParaRPr lang="es-E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2053" y="2742981"/>
            <a:ext cx="26477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municipalidad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15616" y="4764667"/>
            <a:ext cx="2873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Camiones aljibe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43286" y="3182508"/>
            <a:ext cx="3825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Servicios </a:t>
            </a:r>
            <a:r>
              <a:rPr lang="es-E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apr</a:t>
            </a: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vecinos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040317" y="4785217"/>
            <a:ext cx="1930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bomberos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9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niela cabrera\AppData\Local\Microsoft\Windows\Temporary Internet Files\Content.IE5\X6X65B9B\MC9004282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139107" cy="23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1340768"/>
            <a:ext cx="867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Daniela cabrera aguilera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60695" y="2264098"/>
            <a:ext cx="64626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Ing. </a:t>
            </a:r>
            <a:r>
              <a:rPr lang="es-E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 Prevención de Riesgos</a:t>
            </a:r>
          </a:p>
          <a:p>
            <a:pPr algn="ctr"/>
            <a:r>
              <a:rPr lang="es-ES" sz="32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Servicios APR Región del </a:t>
            </a:r>
            <a:r>
              <a:rPr lang="es-ES" sz="32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Bío</a:t>
            </a:r>
            <a:r>
              <a:rPr lang="es-ES" sz="32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3200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Bío</a:t>
            </a:r>
            <a:endParaRPr lang="es-ES" sz="320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s-E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Unidad Técnica</a:t>
            </a:r>
          </a:p>
          <a:p>
            <a:pPr algn="ctr"/>
            <a:r>
              <a:rPr lang="es-ES" sz="32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ESSBIO S.A.</a:t>
            </a:r>
          </a:p>
          <a:p>
            <a:pPr algn="ctr"/>
            <a:endParaRPr lang="es-ES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s-E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Daniela.cabrera@essbio.cl</a:t>
            </a:r>
            <a:endParaRPr lang="es-ES" sz="32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4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 redondeado"/>
          <p:cNvSpPr/>
          <p:nvPr/>
        </p:nvSpPr>
        <p:spPr>
          <a:xfrm>
            <a:off x="3206700" y="2285996"/>
            <a:ext cx="3230661" cy="12858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4000" b="1" dirty="0"/>
              <a:t>Ley N° 16.744</a:t>
            </a:r>
            <a:endParaRPr lang="es-CL" sz="3200" dirty="0"/>
          </a:p>
        </p:txBody>
      </p:sp>
      <p:sp>
        <p:nvSpPr>
          <p:cNvPr id="24" name="23 Elipse"/>
          <p:cNvSpPr/>
          <p:nvPr/>
        </p:nvSpPr>
        <p:spPr>
          <a:xfrm>
            <a:off x="857224" y="1214422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N°594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25" name="24 Elipse"/>
          <p:cNvSpPr/>
          <p:nvPr/>
        </p:nvSpPr>
        <p:spPr>
          <a:xfrm>
            <a:off x="925415" y="2474076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N°68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26" name="25 Elipse"/>
          <p:cNvSpPr/>
          <p:nvPr/>
        </p:nvSpPr>
        <p:spPr>
          <a:xfrm>
            <a:off x="2928926" y="1142984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N°101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27" name="26 Elipse"/>
          <p:cNvSpPr/>
          <p:nvPr/>
        </p:nvSpPr>
        <p:spPr>
          <a:xfrm>
            <a:off x="5072066" y="1142984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N°109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28" name="27 Elipse"/>
          <p:cNvSpPr/>
          <p:nvPr/>
        </p:nvSpPr>
        <p:spPr>
          <a:xfrm>
            <a:off x="7072330" y="1214422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N°110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29" name="28 Elipse"/>
          <p:cNvSpPr/>
          <p:nvPr/>
        </p:nvSpPr>
        <p:spPr>
          <a:xfrm>
            <a:off x="6929454" y="2428868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N°54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30" name="29 Elipse"/>
          <p:cNvSpPr/>
          <p:nvPr/>
        </p:nvSpPr>
        <p:spPr>
          <a:xfrm>
            <a:off x="5072066" y="3730961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N°285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31" name="30 Elipse"/>
          <p:cNvSpPr/>
          <p:nvPr/>
        </p:nvSpPr>
        <p:spPr>
          <a:xfrm>
            <a:off x="7223643" y="3573016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N°40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32" name="31 Elipse"/>
          <p:cNvSpPr/>
          <p:nvPr/>
        </p:nvSpPr>
        <p:spPr>
          <a:xfrm>
            <a:off x="3107519" y="3714752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N°67</a:t>
            </a:r>
          </a:p>
          <a:p>
            <a:pPr algn="ctr">
              <a:defRPr/>
            </a:pPr>
            <a:endParaRPr lang="es-CL" dirty="0"/>
          </a:p>
        </p:txBody>
      </p:sp>
      <p:sp>
        <p:nvSpPr>
          <p:cNvPr id="33" name="32 Elipse"/>
          <p:cNvSpPr/>
          <p:nvPr/>
        </p:nvSpPr>
        <p:spPr>
          <a:xfrm>
            <a:off x="928662" y="3643314"/>
            <a:ext cx="1714512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  <a:p>
            <a:pPr algn="ctr">
              <a:defRPr/>
            </a:pPr>
            <a:r>
              <a:rPr lang="es-CL" b="1" dirty="0"/>
              <a:t>Decreto Supremo N°313</a:t>
            </a:r>
          </a:p>
          <a:p>
            <a:pPr algn="ctr">
              <a:defRPr/>
            </a:pPr>
            <a:endParaRPr lang="es-CL" dirty="0"/>
          </a:p>
        </p:txBody>
      </p:sp>
      <p:pic>
        <p:nvPicPr>
          <p:cNvPr id="2050" name="Picture 2" descr="C:\Users\daniela cabrera\AppData\Local\Microsoft\Windows\Temporary Internet Files\Content.IE5\8QDME4J9\MC9002153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0605">
            <a:off x="90709" y="1223994"/>
            <a:ext cx="1163355" cy="15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a cabrera\AppData\Local\Microsoft\Windows\Temporary Internet Files\Content.IE5\6H0GLBN1\MC9004398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935874"/>
            <a:ext cx="1481019" cy="14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20435629">
            <a:off x="7059035" y="4286656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chemeClr val="bg1"/>
                </a:solidFill>
              </a:rPr>
              <a:t>Reglamento H Y S</a:t>
            </a:r>
            <a:endParaRPr lang="es-CL" sz="11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72710" y="33077"/>
            <a:ext cx="69712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Reglamentos Complementarios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45380"/>
            <a:ext cx="2736304" cy="274524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108520" y="620688"/>
            <a:ext cx="92525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 … y si no cumplo con la legislación vigente…?</a:t>
            </a:r>
            <a:endParaRPr lang="es-E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93007"/>
            <a:ext cx="1800200" cy="24673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49680"/>
            <a:ext cx="2484896" cy="18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87824" y="116632"/>
            <a:ext cx="29457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d.S</a:t>
            </a:r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N°40</a:t>
            </a:r>
            <a:endParaRPr lang="es-E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daniela cabrera\AppData\Local\Microsoft\Windows\Temporary Internet Files\Content.IE5\X6X65B9B\MC90043799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295"/>
            <a:ext cx="3415316" cy="32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443523" y="2194695"/>
            <a:ext cx="1584176" cy="163302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4688327" y="1561633"/>
            <a:ext cx="4192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“Toda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empresa o entidad estará </a:t>
            </a:r>
            <a:r>
              <a:rPr lang="es-ES" sz="3200" b="1" i="1" u="sng" dirty="0">
                <a:solidFill>
                  <a:schemeClr val="tx2">
                    <a:lumMod val="75000"/>
                  </a:schemeClr>
                </a:solidFill>
              </a:rPr>
              <a:t>obligada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s-ES" sz="3200" b="1" i="1" u="sng" dirty="0">
                <a:solidFill>
                  <a:schemeClr val="tx2">
                    <a:lumMod val="75000"/>
                  </a:schemeClr>
                </a:solidFill>
              </a:rPr>
              <a:t>establecer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3200" b="1" i="1" u="sng" dirty="0">
                <a:solidFill>
                  <a:schemeClr val="tx2">
                    <a:lumMod val="75000"/>
                  </a:schemeClr>
                </a:solidFill>
              </a:rPr>
              <a:t>mantener al día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un reglamento interno de seguridad e higiene en el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trabajo”</a:t>
            </a:r>
            <a:endParaRPr lang="es-C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5352" y="3011205"/>
            <a:ext cx="304461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Reglamento </a:t>
            </a:r>
          </a:p>
          <a:p>
            <a:pPr algn="ctr"/>
            <a:r>
              <a:rPr lang="es-ES" sz="28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 H Y S</a:t>
            </a:r>
            <a:endParaRPr lang="es-ES" sz="28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6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916832"/>
            <a:ext cx="3119438" cy="185737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259632" y="476672"/>
            <a:ext cx="72237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</a:t>
            </a: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Como implemento el reglamento de h y s ?</a:t>
            </a:r>
            <a:endParaRPr lang="es-E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605098" cy="241622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6" y="2845519"/>
            <a:ext cx="2843545" cy="213563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63034" y="3451041"/>
            <a:ext cx="18071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Entregar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54619" y="2420888"/>
            <a:ext cx="1439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Firmar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13369" y="4540755"/>
            <a:ext cx="1780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Archivar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3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a cabrera\AppData\Local\Microsoft\Windows\Temporary Internet Files\Content.IE5\6H0GLBN1\MP9004224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04738"/>
            <a:ext cx="3240360" cy="4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54154" y="260648"/>
            <a:ext cx="76490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¿Qué otros documentos debo tener?</a:t>
            </a:r>
            <a:endParaRPr lang="es-E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2420888"/>
            <a:ext cx="45961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Derecho a saber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Entrega de EPP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Charla de Seguridad</a:t>
            </a:r>
            <a:endParaRPr lang="es-E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0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Pentágono"/>
          <p:cNvSpPr/>
          <p:nvPr/>
        </p:nvSpPr>
        <p:spPr>
          <a:xfrm rot="5400000">
            <a:off x="4697758" y="1441567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Pentágono"/>
          <p:cNvSpPr/>
          <p:nvPr/>
        </p:nvSpPr>
        <p:spPr>
          <a:xfrm rot="5400000">
            <a:off x="701315" y="1424153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Pentágono"/>
          <p:cNvSpPr/>
          <p:nvPr/>
        </p:nvSpPr>
        <p:spPr>
          <a:xfrm rot="5400000">
            <a:off x="2600940" y="1944739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2259157" y="2145961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Enunciado de Infracción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1987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086839" y="38234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¿A 	que multas se expone el sistema </a:t>
            </a:r>
            <a:r>
              <a:rPr lang="es-E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</a:t>
            </a:r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2553762"/>
            <a:ext cx="170993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Art. 14 del D.S. 40 </a:t>
            </a:r>
            <a:r>
              <a:rPr lang="da-DK" sz="1600" b="1" dirty="0" smtClean="0">
                <a:solidFill>
                  <a:schemeClr val="bg1"/>
                </a:solidFill>
              </a:rPr>
              <a:t>de </a:t>
            </a:r>
            <a:r>
              <a:rPr lang="es-CL" sz="1600" b="1" dirty="0" smtClean="0">
                <a:solidFill>
                  <a:schemeClr val="bg1"/>
                </a:solidFill>
              </a:rPr>
              <a:t>1969 </a:t>
            </a:r>
            <a:r>
              <a:rPr lang="es-CL" sz="1600" b="1" dirty="0">
                <a:solidFill>
                  <a:schemeClr val="bg1"/>
                </a:solidFill>
              </a:rPr>
              <a:t>del Ministerio </a:t>
            </a:r>
            <a:r>
              <a:rPr lang="es-CL" sz="1600" b="1" dirty="0" smtClean="0">
                <a:solidFill>
                  <a:schemeClr val="bg1"/>
                </a:solidFill>
              </a:rPr>
              <a:t>del Trabajo </a:t>
            </a:r>
            <a:r>
              <a:rPr lang="es-CL" sz="1600" b="1" dirty="0">
                <a:solidFill>
                  <a:schemeClr val="bg1"/>
                </a:solidFill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</a:rPr>
              <a:t>Previsión Social </a:t>
            </a:r>
            <a:r>
              <a:rPr lang="es-CL" sz="1600" b="1" dirty="0">
                <a:solidFill>
                  <a:schemeClr val="bg1"/>
                </a:solidFill>
              </a:rPr>
              <a:t>en relación </a:t>
            </a:r>
            <a:r>
              <a:rPr lang="es-CL" sz="1600" b="1" dirty="0" smtClean="0">
                <a:solidFill>
                  <a:schemeClr val="bg1"/>
                </a:solidFill>
              </a:rPr>
              <a:t>con los </a:t>
            </a:r>
            <a:r>
              <a:rPr lang="es-CL" sz="1600" b="1" dirty="0">
                <a:solidFill>
                  <a:schemeClr val="bg1"/>
                </a:solidFill>
              </a:rPr>
              <a:t>Art. 184 y 506 del</a:t>
            </a:r>
          </a:p>
          <a:p>
            <a:pPr algn="ctr"/>
            <a:r>
              <a:rPr lang="es-CL" sz="1600" b="1" dirty="0">
                <a:solidFill>
                  <a:schemeClr val="bg1"/>
                </a:solidFill>
              </a:rPr>
              <a:t>Código del Trabajo.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40842" y="3046204"/>
            <a:ext cx="14939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No </a:t>
            </a:r>
            <a:r>
              <a:rPr lang="es-CL" sz="1600" b="1" dirty="0" smtClean="0"/>
              <a:t>confeccionar reglamento </a:t>
            </a:r>
            <a:r>
              <a:rPr lang="es-CL" sz="1600" b="1" dirty="0"/>
              <a:t>interno </a:t>
            </a:r>
            <a:r>
              <a:rPr lang="es-CL" sz="1600" b="1" dirty="0" smtClean="0"/>
              <a:t>de higiene </a:t>
            </a:r>
            <a:r>
              <a:rPr lang="es-CL" sz="1600" b="1" dirty="0"/>
              <a:t>y seguridad.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104719" y="2486714"/>
            <a:ext cx="199642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I</a:t>
            </a:r>
            <a:r>
              <a:rPr lang="es-CL" sz="1600" b="1" dirty="0" smtClean="0"/>
              <a:t>ncumplimiento </a:t>
            </a:r>
            <a:r>
              <a:rPr lang="es-CL" sz="1600" b="1" dirty="0"/>
              <a:t>a las </a:t>
            </a:r>
            <a:r>
              <a:rPr lang="es-CL" sz="1600" b="1" dirty="0" smtClean="0"/>
              <a:t>obligaciones legales </a:t>
            </a:r>
            <a:r>
              <a:rPr lang="es-CL" sz="1600" b="1" dirty="0"/>
              <a:t>de disponer medidas que protejan eficazmente</a:t>
            </a:r>
          </a:p>
          <a:p>
            <a:pPr algn="ctr"/>
            <a:r>
              <a:rPr lang="es-CL" sz="1600" b="1" dirty="0"/>
              <a:t>la vida, salud y la higiene de los trabajadores </a:t>
            </a:r>
            <a:r>
              <a:rPr lang="es-CL" sz="1600" b="1" dirty="0" smtClean="0"/>
              <a:t>al interior de </a:t>
            </a:r>
            <a:r>
              <a:rPr lang="es-CL" sz="1600" b="1" dirty="0"/>
              <a:t>la empresa.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627469" y="2092097"/>
            <a:ext cx="16709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GRAVÍSIMA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87992"/>
            <a:ext cx="2771423" cy="20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80499" y="1614644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Norma legal infringida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55976" y="1645418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Hecho </a:t>
            </a:r>
            <a:r>
              <a:rPr lang="es-CL" sz="1600" b="1" dirty="0" err="1" smtClean="0">
                <a:solidFill>
                  <a:schemeClr val="bg1"/>
                </a:solidFill>
              </a:rPr>
              <a:t>infraccional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431762" y="3113285"/>
            <a:ext cx="2508281" cy="60756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1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5" grpId="0"/>
      <p:bldP spid="2" grpId="0" animBg="1"/>
      <p:bldP spid="3" grpId="0" animBg="1"/>
      <p:bldP spid="8" grpId="0" animBg="1"/>
      <p:bldP spid="10" grpId="0"/>
      <p:bldP spid="13" grpId="0"/>
      <p:bldP spid="16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Pentágono"/>
          <p:cNvSpPr/>
          <p:nvPr/>
        </p:nvSpPr>
        <p:spPr>
          <a:xfrm rot="5400000">
            <a:off x="2601332" y="1914189"/>
            <a:ext cx="810344" cy="121804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Pentágono"/>
          <p:cNvSpPr/>
          <p:nvPr/>
        </p:nvSpPr>
        <p:spPr>
          <a:xfrm rot="5400000">
            <a:off x="4688397" y="1681045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Pentágono"/>
          <p:cNvSpPr/>
          <p:nvPr/>
        </p:nvSpPr>
        <p:spPr>
          <a:xfrm rot="5400000">
            <a:off x="762524" y="1509017"/>
            <a:ext cx="810344" cy="12180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76" y="2666034"/>
            <a:ext cx="2584767" cy="188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1987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159224" y="253004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¿A 	que multas se expone el sistema </a:t>
            </a:r>
            <a:r>
              <a:rPr lang="es-E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</a:t>
            </a:r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  <a:endParaRPr lang="es-E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2486" y="2676872"/>
            <a:ext cx="170993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a-DK" sz="1600" b="1" dirty="0"/>
              <a:t>Art. 14 del D.S. 40</a:t>
            </a:r>
          </a:p>
          <a:p>
            <a:pPr algn="ctr"/>
            <a:r>
              <a:rPr lang="es-CL" sz="1600" b="1" dirty="0"/>
              <a:t>de 1969 del</a:t>
            </a:r>
          </a:p>
          <a:p>
            <a:pPr algn="ctr"/>
            <a:r>
              <a:rPr lang="es-CL" sz="1600" b="1" dirty="0"/>
              <a:t>Ministerio del</a:t>
            </a:r>
          </a:p>
          <a:p>
            <a:pPr algn="ctr"/>
            <a:r>
              <a:rPr lang="es-CL" sz="1600" b="1" dirty="0"/>
              <a:t>Trabajo </a:t>
            </a:r>
            <a:r>
              <a:rPr lang="es-CL" sz="1600" b="1" dirty="0" smtClean="0"/>
              <a:t>y Previsión Social </a:t>
            </a:r>
            <a:r>
              <a:rPr lang="es-CL" sz="1600" b="1" dirty="0"/>
              <a:t>en relación</a:t>
            </a:r>
          </a:p>
          <a:p>
            <a:pPr algn="ctr"/>
            <a:r>
              <a:rPr lang="es-CL" sz="1600" b="1" dirty="0"/>
              <a:t>con los Art. 184 y</a:t>
            </a:r>
          </a:p>
          <a:p>
            <a:pPr algn="ctr"/>
            <a:r>
              <a:rPr lang="es-CL" sz="1600" b="1" dirty="0"/>
              <a:t>506 del Código del</a:t>
            </a:r>
          </a:p>
          <a:p>
            <a:pPr algn="ctr"/>
            <a:r>
              <a:rPr lang="es-CL" sz="1600" b="1" dirty="0"/>
              <a:t>Trabajo.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40842" y="3046204"/>
            <a:ext cx="14939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No entregar ejemplar</a:t>
            </a:r>
          </a:p>
          <a:p>
            <a:pPr algn="ctr"/>
            <a:r>
              <a:rPr lang="es-CL" sz="1600" b="1" dirty="0"/>
              <a:t>escrito del reglamento</a:t>
            </a:r>
          </a:p>
          <a:p>
            <a:pPr algn="ctr"/>
            <a:r>
              <a:rPr lang="es-CL" sz="1600" b="1" dirty="0"/>
              <a:t>interno de higiene y</a:t>
            </a:r>
          </a:p>
          <a:p>
            <a:pPr algn="ctr"/>
            <a:r>
              <a:rPr lang="es-CL" sz="1600" b="1" dirty="0"/>
              <a:t>seguridad.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93632" y="2816946"/>
            <a:ext cx="154689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1600" b="1" dirty="0"/>
              <a:t>Tal hecho vulnera el derecho a saber </a:t>
            </a:r>
            <a:r>
              <a:rPr lang="es-CL" sz="1600" b="1" dirty="0" smtClean="0"/>
              <a:t>e implica</a:t>
            </a:r>
            <a:r>
              <a:rPr lang="es-CL" sz="1600" b="1" dirty="0"/>
              <a:t> </a:t>
            </a:r>
            <a:r>
              <a:rPr lang="es-CL" sz="1600" b="1" dirty="0" smtClean="0"/>
              <a:t>desproteger </a:t>
            </a:r>
            <a:r>
              <a:rPr lang="es-CL" sz="1600" b="1" dirty="0"/>
              <a:t>la </a:t>
            </a:r>
            <a:r>
              <a:rPr lang="es-CL" sz="1600" b="1" dirty="0" smtClean="0"/>
              <a:t>vida, salud </a:t>
            </a:r>
            <a:r>
              <a:rPr lang="es-CL" sz="1600" b="1" dirty="0"/>
              <a:t>e higiene de los trabajadores.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627469" y="2092097"/>
            <a:ext cx="16709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GRAVÍSIMA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1624" y="1649166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Norma legal infringida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59548" y="2159573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Enunciado de Infracción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46615" y="1870056"/>
            <a:ext cx="14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Hecho </a:t>
            </a:r>
            <a:r>
              <a:rPr lang="es-CL" sz="1600" b="1" dirty="0" err="1" smtClean="0">
                <a:solidFill>
                  <a:schemeClr val="bg1"/>
                </a:solidFill>
              </a:rPr>
              <a:t>infraccional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431762" y="3113285"/>
            <a:ext cx="2508281" cy="60756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06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5" grpId="0" animBg="1"/>
      <p:bldP spid="2" grpId="0" animBg="1"/>
      <p:bldP spid="3" grpId="0" animBg="1"/>
      <p:bldP spid="8" grpId="0" animBg="1"/>
      <p:bldP spid="10" grpId="0"/>
      <p:bldP spid="13" grpId="0"/>
      <p:bldP spid="15" grpId="0"/>
      <p:bldP spid="16" grpId="0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tacar xmlns="57b213ee-3561-48b6-b679-5fbb4555aebc">false</Destacar>
    <Descripci_x00f3_n xmlns="57b213ee-3561-48b6-b679-5fbb4555aebc" xsi:nil="true"/>
    <PublishingExpirationDate xmlns="http://schemas.microsoft.com/sharepoint/v3" xsi:nil="true"/>
    <url_documento xmlns="57b213ee-3561-48b6-b679-5fbb4555aebc">/APR/documentos/Documents/REGLAMENTO_Y_PLAN_CONTINGENCIA.pptx</url_documento>
    <PublishingStartDate xmlns="http://schemas.microsoft.com/sharepoint/v3" xsi:nil="true"/>
    <Categor_x00ed_a xmlns="57b213ee-3561-48b6-b679-5fbb4555aebc">Capacitaciones</Categor_x00ed_a>
    <Condicion xmlns="57b213ee-3561-48b6-b679-5fbb4555aebc">No destacado</Condicion>
    <Genero xmlns="57b213ee-3561-48b6-b679-5fbb4555aebc">false</Gener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30012ABE527A478B6DD1FBB874C87B" ma:contentTypeVersion="10" ma:contentTypeDescription="Crear nuevo documento." ma:contentTypeScope="" ma:versionID="968623d4f59c18f320a59c1170779803">
  <xsd:schema xmlns:xsd="http://www.w3.org/2001/XMLSchema" xmlns:xs="http://www.w3.org/2001/XMLSchema" xmlns:p="http://schemas.microsoft.com/office/2006/metadata/properties" xmlns:ns1="http://schemas.microsoft.com/sharepoint/v3" xmlns:ns2="57b213ee-3561-48b6-b679-5fbb4555aebc" targetNamespace="http://schemas.microsoft.com/office/2006/metadata/properties" ma:root="true" ma:fieldsID="cd99f03d0dab288277c55def70a03e26" ns1:_="" ns2:_="">
    <xsd:import namespace="http://schemas.microsoft.com/sharepoint/v3"/>
    <xsd:import namespace="57b213ee-3561-48b6-b679-5fbb4555a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rl_documento" minOccurs="0"/>
                <xsd:element ref="ns2:Categor_x00ed_a"/>
                <xsd:element ref="ns2:Destacar" minOccurs="0"/>
                <xsd:element ref="ns2:Descripci_x00f3_n" minOccurs="0"/>
                <xsd:element ref="ns2:Condicion" minOccurs="0"/>
                <xsd:element ref="ns2:Gener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213ee-3561-48b6-b679-5fbb4555aebc" elementFormDefault="qualified">
    <xsd:import namespace="http://schemas.microsoft.com/office/2006/documentManagement/types"/>
    <xsd:import namespace="http://schemas.microsoft.com/office/infopath/2007/PartnerControls"/>
    <xsd:element name="url_documento" ma:index="10" nillable="true" ma:displayName="url_documento" ma:internalName="url_documento">
      <xsd:simpleType>
        <xsd:restriction base="dms:Text">
          <xsd:maxLength value="255"/>
        </xsd:restriction>
      </xsd:simpleType>
    </xsd:element>
    <xsd:element name="Categor_x00ed_a" ma:index="11" ma:displayName="Categoría" ma:format="Dropdown" ma:internalName="Categor_x00ed_a">
      <xsd:simpleType>
        <xsd:restriction base="dms:Choice">
          <xsd:enumeration value="Normativa"/>
          <xsd:enumeration value="Manuales"/>
          <xsd:enumeration value="Organización del APR"/>
          <xsd:enumeration value="Capacitaciones"/>
        </xsd:restriction>
      </xsd:simpleType>
    </xsd:element>
    <xsd:element name="Destacar" ma:index="12" nillable="true" ma:displayName="Destacar" ma:default="0" ma:internalName="Destacar">
      <xsd:simpleType>
        <xsd:restriction base="dms:Boolean"/>
      </xsd:simpleType>
    </xsd:element>
    <xsd:element name="Descripci_x00f3_n" ma:index="14" nillable="true" ma:displayName="Descripción" ma:internalName="Descripci_x00f3_n">
      <xsd:simpleType>
        <xsd:restriction base="dms:Unknown"/>
      </xsd:simpleType>
    </xsd:element>
    <xsd:element name="Condicion" ma:index="16" nillable="true" ma:displayName="Condicion" ma:default="No destacado" ma:format="Dropdown" ma:internalName="Condicion">
      <xsd:simpleType>
        <xsd:restriction base="dms:Choice">
          <xsd:enumeration value="Destacado"/>
          <xsd:enumeration value="No destacado"/>
        </xsd:restriction>
      </xsd:simpleType>
    </xsd:element>
    <xsd:element name="Genero" ma:index="17" nillable="true" ma:displayName="Genero" ma:default="0" ma:internalName="Gener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BCD33-A35B-40EC-A35C-F2CACF28618A}"/>
</file>

<file path=customXml/itemProps2.xml><?xml version="1.0" encoding="utf-8"?>
<ds:datastoreItem xmlns:ds="http://schemas.openxmlformats.org/officeDocument/2006/customXml" ds:itemID="{DC013AC4-B24A-42FB-95A6-D4D7F1B7945B}"/>
</file>

<file path=customXml/itemProps3.xml><?xml version="1.0" encoding="utf-8"?>
<ds:datastoreItem xmlns:ds="http://schemas.openxmlformats.org/officeDocument/2006/customXml" ds:itemID="{0005975F-5A3F-450E-886E-066FD0C576F6}"/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1146</Words>
  <Application>Microsoft Office PowerPoint</Application>
  <PresentationFormat>Presentación en pantalla (4:3)</PresentationFormat>
  <Paragraphs>211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Y PLAN CONTINGENCIA</dc:title>
  <dc:creator>Cabrera Aguilera, Daniela A.</dc:creator>
  <cp:lastModifiedBy>Liliana Bernales Amthor (DOH)</cp:lastModifiedBy>
  <cp:revision>59</cp:revision>
  <dcterms:created xsi:type="dcterms:W3CDTF">2014-05-15T22:06:07Z</dcterms:created>
  <dcterms:modified xsi:type="dcterms:W3CDTF">2014-07-15T14:08:30Z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0x0101007530012ABE527A478B6DD1FBB874C87B</vt:lpwstr>
  </property>
  <property fmtid="{D5CDD505-2E9C-101B-9397-08002B2CF9AE}" pid="3" name="WorkflowCreationPath">
    <vt:lpwstr>99ff7c83-73f4-4da6-9038-88d4237f8135,4;</vt:lpwstr>
  </property>
</Properties>
</file>