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1218" r:id="rId2"/>
    <p:sldId id="1228" r:id="rId3"/>
    <p:sldId id="1219" r:id="rId4"/>
    <p:sldId id="1220" r:id="rId5"/>
    <p:sldId id="1221" r:id="rId6"/>
    <p:sldId id="1222" r:id="rId7"/>
    <p:sldId id="1223" r:id="rId8"/>
    <p:sldId id="1224" r:id="rId9"/>
    <p:sldId id="1225" r:id="rId10"/>
    <p:sldId id="1226" r:id="rId11"/>
    <p:sldId id="1227" r:id="rId12"/>
  </p:sldIdLst>
  <p:sldSz cx="10287000" cy="6858000" type="35mm"/>
  <p:notesSz cx="68580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bg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00"/>
    <a:srgbClr val="B50069"/>
    <a:srgbClr val="FE9B03"/>
    <a:srgbClr val="FC0128"/>
    <a:srgbClr val="000041"/>
    <a:srgbClr val="FFFF00"/>
    <a:srgbClr val="F7FFC9"/>
    <a:srgbClr val="021C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12" y="-102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76" y="-78"/>
      </p:cViewPr>
      <p:guideLst>
        <p:guide orient="horz" pos="29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016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8013"/>
            <a:ext cx="5029200" cy="391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592" tIns="44992" rIns="91592" bIns="449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notes styles</a:t>
            </a:r>
          </a:p>
          <a:p>
            <a:pPr lvl="0"/>
            <a:r>
              <a:rPr lang="es-ES_tradnl" noProof="0" smtClean="0"/>
              <a:t>Second Level</a:t>
            </a:r>
          </a:p>
          <a:p>
            <a:pPr lvl="0"/>
            <a:r>
              <a:rPr lang="es-ES_tradnl" noProof="0" smtClean="0"/>
              <a:t>Third Level</a:t>
            </a:r>
          </a:p>
          <a:p>
            <a:pPr lvl="0"/>
            <a:r>
              <a:rPr lang="es-ES_tradnl" noProof="0" smtClean="0"/>
              <a:t>Fourth Level</a:t>
            </a:r>
          </a:p>
          <a:p>
            <a:pPr lvl="0"/>
            <a:r>
              <a:rPr lang="es-ES_tradnl" noProof="0" smtClean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811213"/>
            <a:ext cx="4886325" cy="3257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055935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85875" y="22860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10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86200"/>
            <a:ext cx="72009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85875" y="6248400"/>
            <a:ext cx="21431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2249A18F-6759-4123-97EA-F706216E94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D17F6-A267-4EE6-9FE7-AB5931229C7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24788" y="228600"/>
            <a:ext cx="2205037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09675" y="228600"/>
            <a:ext cx="6462713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9514-74DD-4163-9D20-E76BA4772F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47192-8F6B-4B05-823B-A7BD135968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3A53-00D6-4B47-9FA3-134FADC3D5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85875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34050" y="19812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23B6C-BBEE-4AF6-922C-A57737D9A74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745B6-80CE-4193-836F-0EB2F11DCE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7BBF9-57B0-4DE0-B9E7-864F3D37303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21844-B4CB-4B24-88A3-3C8B958E90B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E8496-A0F4-4DCB-B03C-315A93B492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E385B-9EDE-4519-90E8-C94F5A4F37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D8"/>
            </a:gs>
            <a:gs pos="100000">
              <a:srgbClr val="00008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9812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09675" y="228600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00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553200"/>
            <a:ext cx="2381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04D92C4-7250-4849-8EA9-CCBA2785C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FF0E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5000"/>
        <a:buFont typeface="Monotype Sorts" pitchFamily="2" charset="2"/>
        <a:buChar char="n"/>
        <a:defRPr sz="3200">
          <a:solidFill>
            <a:srgbClr val="FFED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rgbClr val="FFED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F"/>
        <a:defRPr sz="2400">
          <a:solidFill>
            <a:srgbClr val="FFED00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FFED00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ED00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ED0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ED0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ED0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ED00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 dirty="0" smtClean="0">
                <a:solidFill>
                  <a:schemeClr val="tx1"/>
                </a:solidFill>
                <a:effectLst/>
              </a:rPr>
              <a:t> </a:t>
            </a:r>
            <a:endParaRPr lang="es-ES" sz="200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 dirty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endParaRPr lang="es-ES_tradnl" sz="20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>
          <a:xfrm>
            <a:off x="1285875" y="2286000"/>
            <a:ext cx="8743950" cy="2151112"/>
          </a:xfrm>
        </p:spPr>
        <p:txBody>
          <a:bodyPr/>
          <a:lstStyle/>
          <a:p>
            <a:pPr algn="ctr"/>
            <a:r>
              <a:rPr lang="es-ES_tradnl" dirty="0" smtClean="0"/>
              <a:t>SUBCONTRATACIÓN.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dirty="0" smtClean="0"/>
              <a:t>Robert Concha Tapia.</a:t>
            </a:r>
            <a:br>
              <a:rPr lang="es-ES_tradnl" sz="3600" dirty="0" smtClean="0"/>
            </a:br>
            <a:r>
              <a:rPr lang="es-ES_tradnl" sz="3600" dirty="0" smtClean="0"/>
              <a:t>Abogado.</a:t>
            </a:r>
            <a:endParaRPr lang="es-CL" sz="36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2.- </a:t>
            </a:r>
            <a:r>
              <a:rPr lang="es-ES" sz="2000" u="sng">
                <a:solidFill>
                  <a:schemeClr val="tx1"/>
                </a:solidFill>
                <a:effectLst/>
              </a:rPr>
              <a:t>Solidaria</a:t>
            </a:r>
            <a:r>
              <a:rPr lang="es-ES" sz="2000">
                <a:solidFill>
                  <a:schemeClr val="tx1"/>
                </a:solidFill>
                <a:effectLst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a) No se ejerce el Derecho de Información.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b) No se ejerce el Derecho Legal de Retención.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c) Se ejerce el Derecho Legal de Retención, pero no se hace pago al trabajador o a la institución previsional acreedora.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d) Cuando habiendo tomado conocimiento por parte de la Dirección del Trabajo de infracciones a la legislación laboral y previsional por parte de las contratistas o subcontratistas, no hace efectivo el Derecho Legal de Retención. </a:t>
            </a:r>
          </a:p>
          <a:p>
            <a:pPr algn="just" eaLnBrk="1" hangingPunct="1">
              <a:spcBef>
                <a:spcPct val="50000"/>
              </a:spcBef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 eaLnBrk="1" hangingPunct="1">
              <a:spcBef>
                <a:spcPct val="50000"/>
              </a:spcBef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La responsabilidad estará limitada al tiempo o periodo durante el cual el </a:t>
            </a:r>
            <a:r>
              <a:rPr lang="es-CL" sz="2000">
                <a:solidFill>
                  <a:schemeClr val="tx1"/>
                </a:solidFill>
                <a:effectLst/>
              </a:rPr>
              <a:t>o </a:t>
            </a:r>
            <a:r>
              <a:rPr lang="es-ES" sz="2000">
                <a:solidFill>
                  <a:schemeClr val="tx1"/>
                </a:solidFill>
                <a:effectLst/>
              </a:rPr>
              <a:t>los trabajadores prestaron servicios en régimen de subcontratación para la empresa principal.</a:t>
            </a:r>
            <a:r>
              <a:rPr lang="es-ES">
                <a:effectLst/>
              </a:rPr>
              <a:t>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000" b="1">
                <a:solidFill>
                  <a:srgbClr val="FFFF00"/>
                </a:solidFill>
                <a:effectLst/>
              </a:rPr>
              <a:t>SUBCONTRATACIÓN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3.- </a:t>
            </a:r>
            <a:r>
              <a:rPr lang="es-ES" sz="2000" u="sng">
                <a:solidFill>
                  <a:schemeClr val="tx1"/>
                </a:solidFill>
                <a:effectLst/>
              </a:rPr>
              <a:t>Subsidiaria</a:t>
            </a:r>
            <a:r>
              <a:rPr lang="es-ES" sz="2000">
                <a:solidFill>
                  <a:schemeClr val="tx1"/>
                </a:solidFill>
                <a:effectLst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a) Cuando en la ejecución de la obra o la prestación de servicios se ha dado cumplimiento a los requisitos del trabajo en régimen de subcontratación.</a:t>
            </a:r>
          </a:p>
          <a:p>
            <a:pPr algn="l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b) Cuando ejerce el Derecho de Información.</a:t>
            </a:r>
          </a:p>
          <a:p>
            <a:pPr algn="l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c) Cuando ejerce el Derecho Legal de Retención. 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d) Cuando ejerciendo el Derecho Legal de Retención, hace efectivo el pago.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e) Cuando ejerce el Derecho Legal de Retención, en virtud del conocimiento que ha tomado de infracciones por parte de la Dirección del Trabajo.</a:t>
            </a:r>
          </a:p>
          <a:p>
            <a:pPr algn="just" eaLnBrk="1" hangingPunct="1">
              <a:spcBef>
                <a:spcPct val="50000"/>
              </a:spcBef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s-ES" sz="2000"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000" b="1">
                <a:solidFill>
                  <a:srgbClr val="FFFF00"/>
                </a:solidFill>
                <a:effectLst/>
              </a:rPr>
              <a:t>SUBCONTRATACIÓN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sz="2400" b="1" dirty="0" smtClean="0">
                <a:solidFill>
                  <a:srgbClr val="FFFF00"/>
                </a:solidFill>
              </a:rPr>
              <a:t>SUBCONTRATACIÓN.</a:t>
            </a:r>
            <a:r>
              <a:rPr lang="es-ES_tradnl" b="1" dirty="0" smtClean="0">
                <a:solidFill>
                  <a:srgbClr val="FFFF00"/>
                </a:solidFill>
              </a:rPr>
              <a:t/>
            </a:r>
            <a:br>
              <a:rPr lang="es-ES_tradnl" b="1" dirty="0" smtClean="0">
                <a:solidFill>
                  <a:srgbClr val="FFFF00"/>
                </a:solidFill>
              </a:rPr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75" y="764704"/>
            <a:ext cx="8743950" cy="5331296"/>
          </a:xfrm>
        </p:spPr>
        <p:txBody>
          <a:bodyPr/>
          <a:lstStyle/>
          <a:p>
            <a:pPr algn="just">
              <a:lnSpc>
                <a:spcPct val="130000"/>
              </a:lnSpc>
            </a:pPr>
            <a:r>
              <a:rPr lang="es-ES" sz="1800" b="1" dirty="0" smtClean="0">
                <a:solidFill>
                  <a:schemeClr val="tx1"/>
                </a:solidFill>
              </a:rPr>
              <a:t>CONCEPTO: </a:t>
            </a:r>
            <a:r>
              <a:rPr lang="es-ES" sz="1800" dirty="0" smtClean="0">
                <a:solidFill>
                  <a:schemeClr val="tx1"/>
                </a:solidFill>
              </a:rPr>
              <a:t>Art. 183-A, inc. 1.</a:t>
            </a:r>
          </a:p>
          <a:p>
            <a:pPr algn="just">
              <a:lnSpc>
                <a:spcPct val="130000"/>
              </a:lnSpc>
            </a:pPr>
            <a:endParaRPr lang="es-ES" sz="1800" dirty="0" smtClean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s-ES" sz="1800" b="1" dirty="0" smtClean="0">
                <a:solidFill>
                  <a:schemeClr val="tx1"/>
                </a:solidFill>
              </a:rPr>
              <a:t>OBJETIVO: </a:t>
            </a:r>
            <a:r>
              <a:rPr lang="es-ES" sz="1800" dirty="0" smtClean="0">
                <a:solidFill>
                  <a:schemeClr val="tx1"/>
                </a:solidFill>
              </a:rPr>
              <a:t>Este sistema tiene por fin que la empresa principal vigile tanto el  cumplimiento por parte de los contratistas y subcontratistas de la normativa laboral y previsional, así como también de higiene y seguridad que afecte a sus trabajadores, como también para que vele por el cumplimiento respecto de todos los trabajadores afectados (sean o no trabajadores de la empresa principal) cuando en su conjunto superen los 50 trabajadores.</a:t>
            </a:r>
            <a:r>
              <a:rPr lang="es-ES" sz="1800" b="1" dirty="0" smtClean="0">
                <a:solidFill>
                  <a:schemeClr val="tx1"/>
                </a:solidFill>
              </a:rPr>
              <a:t> Art. 66 bis. Ley 16.744.</a:t>
            </a:r>
          </a:p>
          <a:p>
            <a:pPr algn="just">
              <a:lnSpc>
                <a:spcPct val="130000"/>
              </a:lnSpc>
            </a:pPr>
            <a:endParaRPr lang="es-ES" sz="18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30000"/>
              </a:lnSpc>
            </a:pPr>
            <a:r>
              <a:rPr lang="es-ES" sz="1800" dirty="0" smtClean="0">
                <a:solidFill>
                  <a:schemeClr val="tx1"/>
                </a:solidFill>
              </a:rPr>
              <a:t>No obstante el cumplimiento de todos y cada uno de los requisitos signados, no quedarán sujetos al trabajo en régimen de subcontratación la ejecución de las obras o la prestación de los servicios que la contratista (o subcontratista) presta a la empresa principal en forma discontinua o esporádica. </a:t>
            </a:r>
          </a:p>
          <a:p>
            <a:endParaRPr lang="es-C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AutoShape 2"/>
          <p:cNvSpPr>
            <a:spLocks noChangeArrowheads="1"/>
          </p:cNvSpPr>
          <p:nvPr/>
        </p:nvSpPr>
        <p:spPr bwMode="auto">
          <a:xfrm>
            <a:off x="3086100" y="1752600"/>
            <a:ext cx="3943350" cy="3048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s-CL"/>
          </a:p>
        </p:txBody>
      </p:sp>
      <p:sp>
        <p:nvSpPr>
          <p:cNvPr id="2219011" name="Text Box 3"/>
          <p:cNvSpPr txBox="1">
            <a:spLocks noChangeArrowheads="1"/>
          </p:cNvSpPr>
          <p:nvPr/>
        </p:nvSpPr>
        <p:spPr bwMode="auto">
          <a:xfrm>
            <a:off x="4029075" y="1066800"/>
            <a:ext cx="394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" sz="1800">
                <a:effectLst/>
                <a:latin typeface="Verdana" pitchFamily="34" charset="0"/>
              </a:rPr>
              <a:t>Empresa Principal</a:t>
            </a:r>
          </a:p>
        </p:txBody>
      </p:sp>
      <p:sp>
        <p:nvSpPr>
          <p:cNvPr id="2219012" name="Text Box 4"/>
          <p:cNvSpPr txBox="1">
            <a:spLocks noChangeArrowheads="1"/>
          </p:cNvSpPr>
          <p:nvPr/>
        </p:nvSpPr>
        <p:spPr bwMode="auto">
          <a:xfrm>
            <a:off x="7286625" y="5257800"/>
            <a:ext cx="2828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" sz="1800">
                <a:effectLst/>
                <a:latin typeface="Verdana" pitchFamily="34" charset="0"/>
              </a:rPr>
              <a:t>Contratista [subcontratista]</a:t>
            </a:r>
          </a:p>
        </p:txBody>
      </p:sp>
      <p:sp>
        <p:nvSpPr>
          <p:cNvPr id="2219013" name="Text Box 5"/>
          <p:cNvSpPr txBox="1">
            <a:spLocks noChangeArrowheads="1"/>
          </p:cNvSpPr>
          <p:nvPr/>
        </p:nvSpPr>
        <p:spPr bwMode="auto">
          <a:xfrm>
            <a:off x="1371600" y="5029200"/>
            <a:ext cx="1628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" sz="1800">
                <a:effectLst/>
                <a:latin typeface="Verdana" pitchFamily="34" charset="0"/>
              </a:rPr>
              <a:t>Trabajador</a:t>
            </a:r>
          </a:p>
        </p:txBody>
      </p:sp>
      <p:sp>
        <p:nvSpPr>
          <p:cNvPr id="2219014" name="Line 6"/>
          <p:cNvSpPr>
            <a:spLocks noChangeShapeType="1"/>
          </p:cNvSpPr>
          <p:nvPr/>
        </p:nvSpPr>
        <p:spPr bwMode="auto">
          <a:xfrm>
            <a:off x="3429000" y="5105400"/>
            <a:ext cx="342900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2219015" name="Text Box 7"/>
          <p:cNvSpPr txBox="1">
            <a:spLocks noChangeArrowheads="1"/>
          </p:cNvSpPr>
          <p:nvPr/>
        </p:nvSpPr>
        <p:spPr bwMode="auto">
          <a:xfrm>
            <a:off x="3771900" y="5410200"/>
            <a:ext cx="2828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ES" sz="1800">
                <a:effectLst/>
                <a:latin typeface="Verdana" pitchFamily="34" charset="0"/>
              </a:rPr>
              <a:t>Contrato de Trabajo</a:t>
            </a:r>
          </a:p>
        </p:txBody>
      </p:sp>
      <p:sp>
        <p:nvSpPr>
          <p:cNvPr id="2219016" name="Line 8"/>
          <p:cNvSpPr>
            <a:spLocks noChangeShapeType="1"/>
          </p:cNvSpPr>
          <p:nvPr/>
        </p:nvSpPr>
        <p:spPr bwMode="auto">
          <a:xfrm>
            <a:off x="5575300" y="1557338"/>
            <a:ext cx="1800225" cy="28956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s-CL"/>
          </a:p>
        </p:txBody>
      </p:sp>
      <p:sp>
        <p:nvSpPr>
          <p:cNvPr id="2219017" name="Text Box 9"/>
          <p:cNvSpPr txBox="1">
            <a:spLocks noChangeArrowheads="1"/>
          </p:cNvSpPr>
          <p:nvPr/>
        </p:nvSpPr>
        <p:spPr bwMode="auto">
          <a:xfrm>
            <a:off x="7115175" y="2819400"/>
            <a:ext cx="300037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ES" sz="1800">
                <a:effectLst/>
                <a:latin typeface="Verdana" pitchFamily="34" charset="0"/>
              </a:rPr>
              <a:t>Acuerdo</a:t>
            </a:r>
          </a:p>
          <a:p>
            <a:pPr algn="l" eaLnBrk="1" hangingPunct="1">
              <a:lnSpc>
                <a:spcPct val="70000"/>
              </a:lnSpc>
              <a:spcBef>
                <a:spcPct val="50000"/>
              </a:spcBef>
            </a:pPr>
            <a:r>
              <a:rPr lang="es-ES" sz="1800">
                <a:effectLst/>
                <a:latin typeface="Verdana" pitchFamily="34" charset="0"/>
              </a:rPr>
              <a:t>contractual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9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19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19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19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19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19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19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1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1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19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19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19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19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19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19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9010" grpId="0" animBg="1"/>
      <p:bldP spid="2219011" grpId="0" autoUpdateAnimBg="0"/>
      <p:bldP spid="2219012" grpId="0" autoUpdateAnimBg="0"/>
      <p:bldP spid="2219013" grpId="0" autoUpdateAnimBg="0"/>
      <p:bldP spid="2219015" grpId="0" autoUpdateAnimBg="0"/>
      <p:bldP spid="221901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470150" y="1628775"/>
            <a:ext cx="5657850" cy="685800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/>
            <a:r>
              <a:rPr lang="es-CL" sz="3600" smtClean="0">
                <a:solidFill>
                  <a:srgbClr val="FF3300"/>
                </a:solidFill>
              </a:rPr>
              <a:t>  SUBCONTRATACION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55713" y="3213100"/>
            <a:ext cx="4106862" cy="720725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s-CL" smtClean="0"/>
              <a:t>  </a:t>
            </a:r>
            <a:r>
              <a:rPr lang="es-CL" sz="1800" b="1" smtClean="0">
                <a:solidFill>
                  <a:srgbClr val="009999"/>
                </a:solidFill>
              </a:rPr>
              <a:t>SUBCONTRATACION DE      OBRAS Y SERVICIOS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27663" y="3176588"/>
            <a:ext cx="3686175" cy="720725"/>
          </a:xfrm>
          <a:ln>
            <a:solidFill>
              <a:schemeClr val="tx2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s-CL" sz="700" smtClean="0"/>
              <a:t>     </a:t>
            </a:r>
          </a:p>
          <a:p>
            <a:pPr eaLnBrk="1" hangingPunct="1">
              <a:lnSpc>
                <a:spcPct val="80000"/>
              </a:lnSpc>
              <a:buFont typeface="Monotype Sorts" pitchFamily="2" charset="2"/>
              <a:buNone/>
            </a:pPr>
            <a:r>
              <a:rPr lang="es-CL" sz="1800" b="1" smtClean="0">
                <a:solidFill>
                  <a:srgbClr val="009999"/>
                </a:solidFill>
              </a:rPr>
              <a:t>SUBCONTRATACION DE TRABAJADORES</a:t>
            </a:r>
          </a:p>
        </p:txBody>
      </p:sp>
      <p:sp>
        <p:nvSpPr>
          <p:cNvPr id="2220037" name="Line 5"/>
          <p:cNvSpPr>
            <a:spLocks noChangeShapeType="1"/>
          </p:cNvSpPr>
          <p:nvPr/>
        </p:nvSpPr>
        <p:spPr bwMode="auto">
          <a:xfrm flipH="1">
            <a:off x="3767138" y="2492375"/>
            <a:ext cx="1028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2220038" name="Line 6"/>
          <p:cNvSpPr>
            <a:spLocks noChangeShapeType="1"/>
          </p:cNvSpPr>
          <p:nvPr/>
        </p:nvSpPr>
        <p:spPr bwMode="auto">
          <a:xfrm>
            <a:off x="5954713" y="2492375"/>
            <a:ext cx="9429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s-CL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336675" y="4868863"/>
            <a:ext cx="3403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CL" sz="2000">
                <a:solidFill>
                  <a:schemeClr val="tx1"/>
                </a:solidFill>
                <a:effectLst/>
                <a:latin typeface="Tahoma" pitchFamily="34" charset="0"/>
              </a:rPr>
              <a:t>REGIMEN DE SUBCONTRATACION</a:t>
            </a:r>
            <a:endParaRPr lang="es-ES" sz="200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386388" y="4868863"/>
            <a:ext cx="36449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s-CL" sz="2000">
                <a:solidFill>
                  <a:schemeClr val="tx1"/>
                </a:solidFill>
                <a:effectLst/>
                <a:latin typeface="Tahoma" pitchFamily="34" charset="0"/>
              </a:rPr>
              <a:t>REGIMEN DE TRABAJO EN EMPRESAS DE SERVICIOS TRANSITORIO</a:t>
            </a:r>
            <a:endParaRPr lang="es-ES" sz="2000"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20041" name="Line 9"/>
          <p:cNvSpPr>
            <a:spLocks noChangeShapeType="1"/>
          </p:cNvSpPr>
          <p:nvPr/>
        </p:nvSpPr>
        <p:spPr bwMode="auto">
          <a:xfrm>
            <a:off x="3117850" y="41497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CL"/>
          </a:p>
        </p:txBody>
      </p:sp>
      <p:sp>
        <p:nvSpPr>
          <p:cNvPr id="2220042" name="Line 10"/>
          <p:cNvSpPr>
            <a:spLocks noChangeShapeType="1"/>
          </p:cNvSpPr>
          <p:nvPr/>
        </p:nvSpPr>
        <p:spPr bwMode="auto">
          <a:xfrm>
            <a:off x="7248525" y="41497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pPr>
              <a:defRPr/>
            </a:pPr>
            <a:endParaRPr lang="es-CL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308225" y="476250"/>
            <a:ext cx="55895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l" eaLnBrk="1" hangingPunct="1">
              <a:buFont typeface="Wingdings" pitchFamily="2" charset="2"/>
              <a:buNone/>
            </a:pPr>
            <a:r>
              <a:rPr lang="es-ES_tradnl" sz="2800">
                <a:solidFill>
                  <a:srgbClr val="FFFF0E"/>
                </a:solidFill>
                <a:effectLst/>
                <a:latin typeface="Times New Roman" pitchFamily="18" charset="0"/>
              </a:rPr>
              <a:t>La ley regula dos materias:</a:t>
            </a:r>
            <a:endParaRPr lang="es-ES" sz="2800" b="1">
              <a:solidFill>
                <a:srgbClr val="FFFF0E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371600" y="533400"/>
            <a:ext cx="8315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" sz="2000" b="1">
                <a:solidFill>
                  <a:srgbClr val="FFFF00"/>
                </a:solidFill>
                <a:effectLst/>
              </a:rPr>
              <a:t>REQUISITOS</a:t>
            </a:r>
          </a:p>
        </p:txBody>
      </p:sp>
      <p:sp>
        <p:nvSpPr>
          <p:cNvPr id="2221059" name="Text Box 3"/>
          <p:cNvSpPr txBox="1">
            <a:spLocks noChangeArrowheads="1"/>
          </p:cNvSpPr>
          <p:nvPr/>
        </p:nvSpPr>
        <p:spPr bwMode="auto">
          <a:xfrm>
            <a:off x="1285875" y="1447800"/>
            <a:ext cx="8315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s-ES" sz="1800" b="1" dirty="0">
                <a:solidFill>
                  <a:schemeClr val="tx1"/>
                </a:solidFill>
                <a:effectLst/>
                <a:latin typeface="Verdana" pitchFamily="34" charset="0"/>
              </a:rPr>
              <a:t>1.-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Existencia de un </a:t>
            </a: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acuerdo contractual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entre una </a:t>
            </a: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empresa principal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y un contratista (o subcontratista).</a:t>
            </a:r>
          </a:p>
        </p:txBody>
      </p:sp>
      <p:sp>
        <p:nvSpPr>
          <p:cNvPr id="2221060" name="Text Box 4"/>
          <p:cNvSpPr txBox="1">
            <a:spLocks noChangeArrowheads="1"/>
          </p:cNvSpPr>
          <p:nvPr/>
        </p:nvSpPr>
        <p:spPr bwMode="auto">
          <a:xfrm>
            <a:off x="1285875" y="2209800"/>
            <a:ext cx="83153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s-ES" sz="1800" b="1" dirty="0">
                <a:solidFill>
                  <a:schemeClr val="tx1"/>
                </a:solidFill>
                <a:effectLst/>
                <a:latin typeface="Verdana" pitchFamily="34" charset="0"/>
              </a:rPr>
              <a:t>2.-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Que en razón del acuerdo contractual, la contratista (o subcontratista) </a:t>
            </a: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se encargue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se ejecutar obras o prestar servicios a la empresa principal. </a:t>
            </a:r>
          </a:p>
        </p:txBody>
      </p:sp>
      <p:sp>
        <p:nvSpPr>
          <p:cNvPr id="2221061" name="Text Box 5"/>
          <p:cNvSpPr txBox="1">
            <a:spLocks noChangeArrowheads="1"/>
          </p:cNvSpPr>
          <p:nvPr/>
        </p:nvSpPr>
        <p:spPr bwMode="auto">
          <a:xfrm>
            <a:off x="1285875" y="3352800"/>
            <a:ext cx="840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s-ES" sz="1800" b="1" dirty="0">
                <a:solidFill>
                  <a:schemeClr val="tx1"/>
                </a:solidFill>
                <a:effectLst/>
                <a:latin typeface="Verdana" pitchFamily="34" charset="0"/>
              </a:rPr>
              <a:t>3.-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Que la ejecución de las obras o la prestación de los servicios se haga por </a:t>
            </a: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cuenta y riesgo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de la contratista (o subcontratista).</a:t>
            </a:r>
          </a:p>
        </p:txBody>
      </p:sp>
      <p:sp>
        <p:nvSpPr>
          <p:cNvPr id="2221062" name="Text Box 6"/>
          <p:cNvSpPr txBox="1">
            <a:spLocks noChangeArrowheads="1"/>
          </p:cNvSpPr>
          <p:nvPr/>
        </p:nvSpPr>
        <p:spPr bwMode="auto">
          <a:xfrm>
            <a:off x="1285875" y="4343400"/>
            <a:ext cx="8315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s-ES" sz="1800" b="1" dirty="0">
                <a:solidFill>
                  <a:schemeClr val="tx1"/>
                </a:solidFill>
                <a:effectLst/>
                <a:latin typeface="Verdana" pitchFamily="34" charset="0"/>
              </a:rPr>
              <a:t>4.-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Que en la ejecución de las obras o la prestación de los servicios la contratista (o subcontratista) utilice </a:t>
            </a: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trabajadores bajo su dependencia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.</a:t>
            </a:r>
          </a:p>
        </p:txBody>
      </p:sp>
      <p:sp>
        <p:nvSpPr>
          <p:cNvPr id="2221063" name="Text Box 7"/>
          <p:cNvSpPr txBox="1">
            <a:spLocks noChangeArrowheads="1"/>
          </p:cNvSpPr>
          <p:nvPr/>
        </p:nvSpPr>
        <p:spPr bwMode="auto">
          <a:xfrm>
            <a:off x="1285875" y="5410200"/>
            <a:ext cx="84867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es-ES" sz="1800" b="1" dirty="0">
                <a:solidFill>
                  <a:schemeClr val="tx1"/>
                </a:solidFill>
                <a:effectLst/>
                <a:latin typeface="Verdana" pitchFamily="34" charset="0"/>
              </a:rPr>
              <a:t>5.-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</a:t>
            </a:r>
            <a:r>
              <a:rPr lang="es-ES" sz="18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Que en la obra, empresa o faena de la empresa principal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 se ejecuten las obras o se presten los servicios por parte de la contratista (</a:t>
            </a:r>
            <a:r>
              <a:rPr lang="es-ES" sz="1800" i="1" dirty="0">
                <a:solidFill>
                  <a:schemeClr val="tx1"/>
                </a:solidFill>
                <a:effectLst/>
                <a:latin typeface="Verdana" pitchFamily="34" charset="0"/>
              </a:rPr>
              <a:t>o subcontratista</a:t>
            </a:r>
            <a:r>
              <a:rPr lang="es-ES" sz="1800" dirty="0">
                <a:solidFill>
                  <a:schemeClr val="tx1"/>
                </a:solidFill>
                <a:effectLst/>
                <a:latin typeface="Verdana" pitchFamily="34" charset="0"/>
              </a:rPr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1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1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1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1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2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21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21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2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2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1059" grpId="0" autoUpdateAnimBg="0"/>
      <p:bldP spid="2221060" grpId="0" autoUpdateAnimBg="0"/>
      <p:bldP spid="2221061" grpId="0" autoUpdateAnimBg="0"/>
      <p:bldP spid="2221062" grpId="0" autoUpdateAnimBg="0"/>
      <p:bldP spid="222106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 b="1">
                <a:solidFill>
                  <a:schemeClr val="tx1"/>
                </a:solidFill>
                <a:effectLst/>
              </a:rPr>
              <a:t>DERECHO DE LA EMPRESA PRINCIPAL: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1º.- </a:t>
            </a:r>
            <a:r>
              <a:rPr lang="es-ES" sz="2000" u="sng">
                <a:solidFill>
                  <a:schemeClr val="tx1"/>
                </a:solidFill>
                <a:effectLst/>
              </a:rPr>
              <a:t>Derecho de información</a:t>
            </a:r>
            <a:r>
              <a:rPr lang="es-ES" sz="2000">
                <a:solidFill>
                  <a:schemeClr val="tx1"/>
                </a:solidFill>
                <a:effectLst/>
              </a:rPr>
              <a:t>: La empresa principal podrá exigir a los contratistas y a los subcontratistas le informen sobre el monto y estado de cumplimiento de las obligaciones laborales y previsionales que les correspondan respecto de sus trabajadores.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2º.- </a:t>
            </a:r>
            <a:r>
              <a:rPr lang="es-ES" sz="2000" u="sng">
                <a:solidFill>
                  <a:schemeClr val="tx1"/>
                </a:solidFill>
                <a:effectLst/>
              </a:rPr>
              <a:t>Derecho legal de retención</a:t>
            </a:r>
            <a:r>
              <a:rPr lang="es-ES" sz="2000">
                <a:solidFill>
                  <a:schemeClr val="tx1"/>
                </a:solidFill>
                <a:effectLst/>
              </a:rPr>
              <a:t>: La empresa principal podrá retener, de las obligaciones que tenga con la contratista o subcontratista, el monto de que es responsable respecto de obligaciones que contratista o subcontratista tenga con sus trabajadores.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000" b="1">
                <a:solidFill>
                  <a:srgbClr val="FFFF00"/>
                </a:solidFill>
                <a:effectLst/>
              </a:rPr>
              <a:t>SUBCONTRATACIÓN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Se puede retener en los siguientes casos: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a) Cuando habiendo ejercido el derecho de información, la contratista o subcontratista no le acredite el cumplimiento o no lo ha hecho en forma oportuna. 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b) Cuando ha tomado conocimiento por parte de la Dirección del Trabajo de infracciones a la legislación laboral y previsional por parte de las contratistas o subcontratistas.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En caso que la empresa principal (o bien la contratista, según el caso), ejerza el derecho legal de retención, estará obligada a pagar el monto retenido al trabajador o a la institución previsional correspondiente.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000" b="1">
                <a:solidFill>
                  <a:srgbClr val="FFFF00"/>
                </a:solidFill>
                <a:effectLst/>
              </a:rPr>
              <a:t>SUBCONTRATACIÓN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3º.- </a:t>
            </a:r>
            <a:r>
              <a:rPr lang="es-ES" sz="2000" u="sng">
                <a:solidFill>
                  <a:schemeClr val="tx1"/>
                </a:solidFill>
                <a:effectLst/>
              </a:rPr>
              <a:t>Derecho al pago por subrogación</a:t>
            </a:r>
            <a:r>
              <a:rPr lang="es-ES" sz="2000">
                <a:solidFill>
                  <a:schemeClr val="tx1"/>
                </a:solidFill>
                <a:effectLst/>
              </a:rPr>
              <a:t>: La empresa principal podrá subrogar al contratista o subcontratista, y pagar al trabajador o a la institución previsional acreedora,  el monto correspondiente a las obligaciones laborales y previsionales.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r>
              <a:rPr lang="es-ES" sz="2000" b="1">
                <a:solidFill>
                  <a:schemeClr val="tx1"/>
                </a:solidFill>
                <a:effectLst/>
              </a:rPr>
              <a:t>RESPONSABILIDAD DE LA EMPRESA PRINCIPAL: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1.- </a:t>
            </a:r>
            <a:r>
              <a:rPr lang="es-ES" sz="2000" u="sng">
                <a:solidFill>
                  <a:schemeClr val="tx1"/>
                </a:solidFill>
                <a:effectLst/>
              </a:rPr>
              <a:t>Directa</a:t>
            </a:r>
            <a:r>
              <a:rPr lang="es-ES" sz="2000">
                <a:solidFill>
                  <a:schemeClr val="tx1"/>
                </a:solidFill>
                <a:effectLst/>
              </a:rPr>
              <a:t>: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a) Inexistencia de acuerdo contractual entre empresa principal y contratista o subcontratista.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b) Que quien se encarga de ejecutar las obras o prestar los servicios sea la empresa principal y no la contratista o subcontratista, como correspondía hacerlo.  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c) Que quien asuma el riesgo de la ejecución de la obra o la prestación de los servicios sea la empresa principal y no la contratista o subcontratista, como correspondía hacerlo.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000" b="1">
                <a:solidFill>
                  <a:srgbClr val="FFFF00"/>
                </a:solidFill>
                <a:effectLst/>
              </a:rPr>
              <a:t>SUBCONTRATACIÓN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47650" y="1125538"/>
            <a:ext cx="9791700" cy="5472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d) Que en la ejecución de la obra o la prestación de servicios la contratista utilice trabajadores que no son de su dependencia, sino de la empresa principal. </a:t>
            </a:r>
          </a:p>
          <a:p>
            <a:pPr algn="just">
              <a:lnSpc>
                <a:spcPct val="130000"/>
              </a:lnSpc>
            </a:pPr>
            <a:r>
              <a:rPr lang="es-ES" sz="2000">
                <a:solidFill>
                  <a:schemeClr val="tx1"/>
                </a:solidFill>
                <a:effectLst/>
              </a:rPr>
              <a:t>f) Que la ejecución de la obra o la prestación de los servicios sólo se limiten a la intermediación de trabajadores. </a:t>
            </a: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30000"/>
              </a:lnSpc>
            </a:pPr>
            <a:endParaRPr lang="es-ES" sz="2000">
              <a:solidFill>
                <a:schemeClr val="tx1"/>
              </a:solidFill>
              <a:effectLst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047875" y="0"/>
            <a:ext cx="6629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/>
            <a:r>
              <a:rPr lang="es-ES_tradnl" sz="2000" b="1">
                <a:solidFill>
                  <a:srgbClr val="FFFF00"/>
                </a:solidFill>
                <a:effectLst/>
              </a:rPr>
              <a:t>SUBCONTRATACIÓN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rectorio040101">
  <a:themeElements>
    <a:clrScheme name="Directorio040101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Directorio04010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r"/>
        </a:scene3d>
        <a:sp3d extrusionH="430200" prstMaterial="legacyMatte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r"/>
        </a:scene3d>
        <a:sp3d extrusionH="430200" prstMaterial="legacyMatte">
          <a:bevelT w="13500" h="13500" prst="angle"/>
          <a:bevelB w="13500" h="13500" prst="angle"/>
          <a:extrusionClr>
            <a:schemeClr val="accent1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000" b="0" i="0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Directorio040101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rectorio040101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rectorio040101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530012ABE527A478B6DD1FBB874C87B" ma:contentTypeVersion="10" ma:contentTypeDescription="Crear nuevo documento." ma:contentTypeScope="" ma:versionID="968623d4f59c18f320a59c1170779803">
  <xsd:schema xmlns:xsd="http://www.w3.org/2001/XMLSchema" xmlns:xs="http://www.w3.org/2001/XMLSchema" xmlns:p="http://schemas.microsoft.com/office/2006/metadata/properties" xmlns:ns1="http://schemas.microsoft.com/sharepoint/v3" xmlns:ns2="57b213ee-3561-48b6-b679-5fbb4555aebc" targetNamespace="http://schemas.microsoft.com/office/2006/metadata/properties" ma:root="true" ma:fieldsID="cd99f03d0dab288277c55def70a03e26" ns1:_="" ns2:_="">
    <xsd:import namespace="http://schemas.microsoft.com/sharepoint/v3"/>
    <xsd:import namespace="57b213ee-3561-48b6-b679-5fbb4555aeb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url_documento" minOccurs="0"/>
                <xsd:element ref="ns2:Categor_x00ed_a"/>
                <xsd:element ref="ns2:Destacar" minOccurs="0"/>
                <xsd:element ref="ns2:Descripci_x00f3_n" minOccurs="0"/>
                <xsd:element ref="ns2:Condicion" minOccurs="0"/>
                <xsd:element ref="ns2:Gener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b213ee-3561-48b6-b679-5fbb4555aebc" elementFormDefault="qualified">
    <xsd:import namespace="http://schemas.microsoft.com/office/2006/documentManagement/types"/>
    <xsd:import namespace="http://schemas.microsoft.com/office/infopath/2007/PartnerControls"/>
    <xsd:element name="url_documento" ma:index="10" nillable="true" ma:displayName="url_documento" ma:internalName="url_documento">
      <xsd:simpleType>
        <xsd:restriction base="dms:Text">
          <xsd:maxLength value="255"/>
        </xsd:restriction>
      </xsd:simpleType>
    </xsd:element>
    <xsd:element name="Categor_x00ed_a" ma:index="11" ma:displayName="Categoría" ma:format="Dropdown" ma:internalName="Categor_x00ed_a">
      <xsd:simpleType>
        <xsd:restriction base="dms:Choice">
          <xsd:enumeration value="Normativa"/>
          <xsd:enumeration value="Manuales"/>
          <xsd:enumeration value="Organización del APR"/>
          <xsd:enumeration value="Capacitaciones"/>
        </xsd:restriction>
      </xsd:simpleType>
    </xsd:element>
    <xsd:element name="Destacar" ma:index="12" nillable="true" ma:displayName="Destacar" ma:default="0" ma:internalName="Destacar">
      <xsd:simpleType>
        <xsd:restriction base="dms:Boolean"/>
      </xsd:simpleType>
    </xsd:element>
    <xsd:element name="Descripci_x00f3_n" ma:index="14" nillable="true" ma:displayName="Descripción" ma:internalName="Descripci_x00f3_n">
      <xsd:simpleType>
        <xsd:restriction base="dms:Unknown"/>
      </xsd:simpleType>
    </xsd:element>
    <xsd:element name="Condicion" ma:index="16" nillable="true" ma:displayName="Condicion" ma:default="No destacado" ma:format="Dropdown" ma:internalName="Condicion">
      <xsd:simpleType>
        <xsd:restriction base="dms:Choice">
          <xsd:enumeration value="Destacado"/>
          <xsd:enumeration value="No destacado"/>
        </xsd:restriction>
      </xsd:simpleType>
    </xsd:element>
    <xsd:element name="Genero" ma:index="17" nillable="true" ma:displayName="Genero" ma:default="0" ma:internalName="Genero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estacar xmlns="57b213ee-3561-48b6-b679-5fbb4555aebc">false</Destacar>
    <Descripci_x00f3_n xmlns="57b213ee-3561-48b6-b679-5fbb4555aebc" xsi:nil="true"/>
    <PublishingExpirationDate xmlns="http://schemas.microsoft.com/sharepoint/v3" xsi:nil="true"/>
    <url_documento xmlns="57b213ee-3561-48b6-b679-5fbb4555aebc">/APR/documentos/Documents/SUBCONTRATACION.pptx</url_documento>
    <PublishingStartDate xmlns="http://schemas.microsoft.com/sharepoint/v3" xsi:nil="true"/>
    <Categor_x00ed_a xmlns="57b213ee-3561-48b6-b679-5fbb4555aebc">Capacitaciones</Categor_x00ed_a>
    <Condicion xmlns="57b213ee-3561-48b6-b679-5fbb4555aebc">No destacado</Condicion>
    <Genero xmlns="57b213ee-3561-48b6-b679-5fbb4555aebc">false</Genero>
  </documentManagement>
</p:properties>
</file>

<file path=customXml/itemProps1.xml><?xml version="1.0" encoding="utf-8"?>
<ds:datastoreItem xmlns:ds="http://schemas.openxmlformats.org/officeDocument/2006/customXml" ds:itemID="{9992B7AC-87D6-4058-A6EF-57D658A2F9DA}"/>
</file>

<file path=customXml/itemProps2.xml><?xml version="1.0" encoding="utf-8"?>
<ds:datastoreItem xmlns:ds="http://schemas.openxmlformats.org/officeDocument/2006/customXml" ds:itemID="{297FCFB9-55D9-4721-B4BC-F2ED37D6ECCF}"/>
</file>

<file path=customXml/itemProps3.xml><?xml version="1.0" encoding="utf-8"?>
<ds:datastoreItem xmlns:ds="http://schemas.openxmlformats.org/officeDocument/2006/customXml" ds:itemID="{5736918C-E720-414E-8E23-4A2B62C37928}"/>
</file>

<file path=docProps/app.xml><?xml version="1.0" encoding="utf-8"?>
<Properties xmlns="http://schemas.openxmlformats.org/officeDocument/2006/extended-properties" xmlns:vt="http://schemas.openxmlformats.org/officeDocument/2006/docPropsVTypes">
  <Template>Q:\Gestion\2000\Directorio\Informe Isapre\Directorio040101.ppt</Template>
  <TotalTime>88</TotalTime>
  <Pages>62</Pages>
  <Words>910</Words>
  <Application>Microsoft Office PowerPoint</Application>
  <PresentationFormat>Diapositivas de 35 mm</PresentationFormat>
  <Paragraphs>69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Directorio040101</vt:lpstr>
      <vt:lpstr>SUBCONTRATACIÓN.  Robert Concha Tapia. Abogado.</vt:lpstr>
      <vt:lpstr>SUBCONTRATACIÓN. </vt:lpstr>
      <vt:lpstr>Presentación de PowerPoint</vt:lpstr>
      <vt:lpstr>  SUBCONTRATACION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SUBCONTRATACIÓN</dc:title>
  <dc:creator>pc08</dc:creator>
  <cp:lastModifiedBy>Liliana Bernales Amthor (DOH)</cp:lastModifiedBy>
  <cp:revision>3077</cp:revision>
  <cp:lastPrinted>2007-06-26T15:56:26Z</cp:lastPrinted>
  <dcterms:created xsi:type="dcterms:W3CDTF">1998-03-16T17:32:20Z</dcterms:created>
  <dcterms:modified xsi:type="dcterms:W3CDTF">2014-07-15T14:10:38Z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0x0101007530012ABE527A478B6DD1FBB874C87B</vt:lpwstr>
  </property>
  <property fmtid="{D5CDD505-2E9C-101B-9397-08002B2CF9AE}" pid="3" name="WorkflowCreationPath">
    <vt:lpwstr>99ff7c83-73f4-4da6-9038-88d4237f8135,4;99ff7c83-73f4-4da6-9038-88d4237f8135,6;</vt:lpwstr>
  </property>
</Properties>
</file>