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4" r:id="rId3"/>
    <p:sldId id="265" r:id="rId4"/>
    <p:sldId id="272" r:id="rId5"/>
    <p:sldId id="295" r:id="rId6"/>
    <p:sldId id="296" r:id="rId7"/>
    <p:sldId id="297" r:id="rId8"/>
    <p:sldId id="298" r:id="rId9"/>
    <p:sldId id="299" r:id="rId10"/>
    <p:sldId id="300" r:id="rId11"/>
    <p:sldId id="303" r:id="rId12"/>
    <p:sldId id="304" r:id="rId13"/>
    <p:sldId id="305" r:id="rId14"/>
    <p:sldId id="310" r:id="rId15"/>
    <p:sldId id="311" r:id="rId16"/>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38A6788F-FBCD-442D-8482-2D0F91BF73A4}" type="datetimeFigureOut">
              <a:rPr lang="es-CL" smtClean="0"/>
              <a:pPr/>
              <a:t>15-07-2014</a:t>
            </a:fld>
            <a:endParaRPr lang="es-CL"/>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CL"/>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50A05C1-1486-4CA4-A9B1-0A8839577DB6}"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8A6788F-FBCD-442D-8482-2D0F91BF73A4}" type="datetimeFigureOut">
              <a:rPr lang="es-CL" smtClean="0"/>
              <a:pPr/>
              <a:t>15-07-2014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050A05C1-1486-4CA4-A9B1-0A8839577DB6}"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8A6788F-FBCD-442D-8482-2D0F91BF73A4}" type="datetimeFigureOut">
              <a:rPr lang="es-CL" smtClean="0"/>
              <a:pPr/>
              <a:t>15-07-2014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050A05C1-1486-4CA4-A9B1-0A8839577DB6}"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38A6788F-FBCD-442D-8482-2D0F91BF73A4}" type="datetimeFigureOut">
              <a:rPr lang="es-CL" smtClean="0"/>
              <a:pPr/>
              <a:t>15-07-2014</a:t>
            </a:fld>
            <a:endParaRPr lang="es-CL"/>
          </a:p>
        </p:txBody>
      </p:sp>
      <p:sp>
        <p:nvSpPr>
          <p:cNvPr id="5" name="4 Marcador de pie de página"/>
          <p:cNvSpPr>
            <a:spLocks noGrp="1"/>
          </p:cNvSpPr>
          <p:nvPr>
            <p:ph type="ftr" sz="quarter" idx="11"/>
          </p:nvPr>
        </p:nvSpPr>
        <p:spPr>
          <a:xfrm>
            <a:off x="457200" y="6480969"/>
            <a:ext cx="4260056" cy="300831"/>
          </a:xfrm>
        </p:spPr>
        <p:txBody>
          <a:bodyPr/>
          <a:lstStyle/>
          <a:p>
            <a:endParaRPr lang="es-CL"/>
          </a:p>
        </p:txBody>
      </p:sp>
      <p:sp>
        <p:nvSpPr>
          <p:cNvPr id="6" name="5 Marcador de número de diapositiva"/>
          <p:cNvSpPr>
            <a:spLocks noGrp="1"/>
          </p:cNvSpPr>
          <p:nvPr>
            <p:ph type="sldNum" sz="quarter" idx="12"/>
          </p:nvPr>
        </p:nvSpPr>
        <p:spPr/>
        <p:txBody>
          <a:bodyPr/>
          <a:lstStyle/>
          <a:p>
            <a:fld id="{050A05C1-1486-4CA4-A9B1-0A8839577DB6}"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38A6788F-FBCD-442D-8482-2D0F91BF73A4}" type="datetimeFigureOut">
              <a:rPr lang="es-CL" smtClean="0"/>
              <a:pPr/>
              <a:t>15-07-2014</a:t>
            </a:fld>
            <a:endParaRPr lang="es-CL"/>
          </a:p>
        </p:txBody>
      </p:sp>
      <p:sp>
        <p:nvSpPr>
          <p:cNvPr id="5" name="4 Marcador de pie de página"/>
          <p:cNvSpPr>
            <a:spLocks noGrp="1"/>
          </p:cNvSpPr>
          <p:nvPr>
            <p:ph type="ftr" sz="quarter" idx="11"/>
          </p:nvPr>
        </p:nvSpPr>
        <p:spPr>
          <a:xfrm>
            <a:off x="2619376" y="6480969"/>
            <a:ext cx="4260056" cy="300831"/>
          </a:xfrm>
        </p:spPr>
        <p:txBody>
          <a:bodyPr/>
          <a:lstStyle/>
          <a:p>
            <a:endParaRPr lang="es-CL"/>
          </a:p>
        </p:txBody>
      </p:sp>
      <p:sp>
        <p:nvSpPr>
          <p:cNvPr id="6" name="5 Marcador de número de diapositiva"/>
          <p:cNvSpPr>
            <a:spLocks noGrp="1"/>
          </p:cNvSpPr>
          <p:nvPr>
            <p:ph type="sldNum" sz="quarter" idx="12"/>
          </p:nvPr>
        </p:nvSpPr>
        <p:spPr>
          <a:xfrm>
            <a:off x="8451056" y="809624"/>
            <a:ext cx="502920" cy="300831"/>
          </a:xfrm>
        </p:spPr>
        <p:txBody>
          <a:bodyPr/>
          <a:lstStyle/>
          <a:p>
            <a:fld id="{050A05C1-1486-4CA4-A9B1-0A8839577DB6}" type="slidenum">
              <a:rPr lang="es-CL" smtClean="0"/>
              <a:pPr/>
              <a:t>‹Nº›</a:t>
            </a:fld>
            <a:endParaRPr lang="es-CL"/>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38A6788F-FBCD-442D-8482-2D0F91BF73A4}" type="datetimeFigureOut">
              <a:rPr lang="es-CL" smtClean="0"/>
              <a:pPr/>
              <a:t>15-07-2014</a:t>
            </a:fld>
            <a:endParaRPr lang="es-CL"/>
          </a:p>
        </p:txBody>
      </p:sp>
      <p:sp>
        <p:nvSpPr>
          <p:cNvPr id="6" name="5 Marcador de pie de página"/>
          <p:cNvSpPr>
            <a:spLocks noGrp="1"/>
          </p:cNvSpPr>
          <p:nvPr>
            <p:ph type="ftr" sz="quarter" idx="11"/>
          </p:nvPr>
        </p:nvSpPr>
        <p:spPr>
          <a:xfrm>
            <a:off x="457200" y="6480969"/>
            <a:ext cx="4260056" cy="301752"/>
          </a:xfrm>
        </p:spPr>
        <p:txBody>
          <a:bodyPr/>
          <a:lstStyle/>
          <a:p>
            <a:endParaRPr lang="es-CL"/>
          </a:p>
        </p:txBody>
      </p:sp>
      <p:sp>
        <p:nvSpPr>
          <p:cNvPr id="7" name="6 Marcador de número de diapositiva"/>
          <p:cNvSpPr>
            <a:spLocks noGrp="1"/>
          </p:cNvSpPr>
          <p:nvPr>
            <p:ph type="sldNum" sz="quarter" idx="12"/>
          </p:nvPr>
        </p:nvSpPr>
        <p:spPr>
          <a:xfrm>
            <a:off x="7589520" y="6480969"/>
            <a:ext cx="502920" cy="301752"/>
          </a:xfrm>
        </p:spPr>
        <p:txBody>
          <a:bodyPr/>
          <a:lstStyle/>
          <a:p>
            <a:fld id="{050A05C1-1486-4CA4-A9B1-0A8839577DB6}"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38A6788F-FBCD-442D-8482-2D0F91BF73A4}" type="datetimeFigureOut">
              <a:rPr lang="es-CL" smtClean="0"/>
              <a:pPr/>
              <a:t>15-07-2014</a:t>
            </a:fld>
            <a:endParaRPr lang="es-CL"/>
          </a:p>
        </p:txBody>
      </p:sp>
      <p:sp>
        <p:nvSpPr>
          <p:cNvPr id="8" name="7 Marcador de pie de página"/>
          <p:cNvSpPr>
            <a:spLocks noGrp="1"/>
          </p:cNvSpPr>
          <p:nvPr>
            <p:ph type="ftr" sz="quarter" idx="11"/>
          </p:nvPr>
        </p:nvSpPr>
        <p:spPr>
          <a:xfrm>
            <a:off x="457200" y="6480969"/>
            <a:ext cx="4261104" cy="301752"/>
          </a:xfrm>
        </p:spPr>
        <p:txBody>
          <a:bodyPr/>
          <a:lstStyle/>
          <a:p>
            <a:endParaRPr lang="es-CL"/>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050A05C1-1486-4CA4-A9B1-0A8839577DB6}"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8A6788F-FBCD-442D-8482-2D0F91BF73A4}" type="datetimeFigureOut">
              <a:rPr lang="es-CL" smtClean="0"/>
              <a:pPr/>
              <a:t>15-07-2014</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050A05C1-1486-4CA4-A9B1-0A8839577DB6}"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38A6788F-FBCD-442D-8482-2D0F91BF73A4}" type="datetimeFigureOut">
              <a:rPr lang="es-CL" smtClean="0"/>
              <a:pPr/>
              <a:t>15-07-2014</a:t>
            </a:fld>
            <a:endParaRPr lang="es-CL"/>
          </a:p>
        </p:txBody>
      </p:sp>
      <p:sp>
        <p:nvSpPr>
          <p:cNvPr id="3" name="2 Marcador de pie de página"/>
          <p:cNvSpPr>
            <a:spLocks noGrp="1"/>
          </p:cNvSpPr>
          <p:nvPr>
            <p:ph type="ftr" sz="quarter" idx="11"/>
          </p:nvPr>
        </p:nvSpPr>
        <p:spPr>
          <a:xfrm>
            <a:off x="457200" y="6481890"/>
            <a:ext cx="4260056" cy="300831"/>
          </a:xfrm>
        </p:spPr>
        <p:txBody>
          <a:bodyPr/>
          <a:lstStyle/>
          <a:p>
            <a:endParaRPr lang="es-CL"/>
          </a:p>
        </p:txBody>
      </p:sp>
      <p:sp>
        <p:nvSpPr>
          <p:cNvPr id="4" name="3 Marcador de número de diapositiva"/>
          <p:cNvSpPr>
            <a:spLocks noGrp="1"/>
          </p:cNvSpPr>
          <p:nvPr>
            <p:ph type="sldNum" sz="quarter" idx="12"/>
          </p:nvPr>
        </p:nvSpPr>
        <p:spPr>
          <a:xfrm>
            <a:off x="7589520" y="6480969"/>
            <a:ext cx="502920" cy="301752"/>
          </a:xfrm>
        </p:spPr>
        <p:txBody>
          <a:bodyPr/>
          <a:lstStyle/>
          <a:p>
            <a:fld id="{050A05C1-1486-4CA4-A9B1-0A8839577DB6}"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38A6788F-FBCD-442D-8482-2D0F91BF73A4}" type="datetimeFigureOut">
              <a:rPr lang="es-CL" smtClean="0"/>
              <a:pPr/>
              <a:t>15-07-2014</a:t>
            </a:fld>
            <a:endParaRPr lang="es-CL"/>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CL"/>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050A05C1-1486-4CA4-A9B1-0A8839577DB6}"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38A6788F-FBCD-442D-8482-2D0F91BF73A4}" type="datetimeFigureOut">
              <a:rPr lang="es-CL" smtClean="0"/>
              <a:pPr/>
              <a:t>15-07-2014</a:t>
            </a:fld>
            <a:endParaRPr lang="es-CL"/>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CL"/>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050A05C1-1486-4CA4-A9B1-0A8839577DB6}"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8A6788F-FBCD-442D-8482-2D0F91BF73A4}" type="datetimeFigureOut">
              <a:rPr lang="es-CL" smtClean="0"/>
              <a:pPr/>
              <a:t>15-07-2014</a:t>
            </a:fld>
            <a:endParaRPr lang="es-CL"/>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CL"/>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50A05C1-1486-4CA4-A9B1-0A8839577DB6}"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80528" y="764704"/>
            <a:ext cx="9144000" cy="3024336"/>
          </a:xfrm>
        </p:spPr>
        <p:txBody>
          <a:bodyPr>
            <a:noAutofit/>
          </a:bodyPr>
          <a:lstStyle/>
          <a:p>
            <a:pPr algn="ctr"/>
            <a:r>
              <a:rPr lang="es-ES" sz="3600" b="1" u="sng" dirty="0" smtClean="0">
                <a:latin typeface="Arial Black" pitchFamily="34" charset="0"/>
              </a:rPr>
              <a:t/>
            </a:r>
            <a:br>
              <a:rPr lang="es-ES" sz="3600" b="1" u="sng" dirty="0" smtClean="0">
                <a:latin typeface="Arial Black" pitchFamily="34" charset="0"/>
              </a:rPr>
            </a:br>
            <a:r>
              <a:rPr lang="es-ES" sz="3600" b="1" u="sng" dirty="0" smtClean="0">
                <a:latin typeface="Arial Black" pitchFamily="34" charset="0"/>
              </a:rPr>
              <a:t/>
            </a:r>
            <a:br>
              <a:rPr lang="es-ES" sz="3600" b="1" u="sng" dirty="0" smtClean="0">
                <a:latin typeface="Arial Black" pitchFamily="34" charset="0"/>
              </a:rPr>
            </a:br>
            <a:r>
              <a:rPr lang="es-ES" sz="3600" b="1" u="sng" dirty="0" smtClean="0">
                <a:latin typeface="Arial Black" pitchFamily="34" charset="0"/>
              </a:rPr>
              <a:t/>
            </a:r>
            <a:br>
              <a:rPr lang="es-ES" sz="3600" b="1" u="sng" dirty="0" smtClean="0">
                <a:latin typeface="Arial Black" pitchFamily="34" charset="0"/>
              </a:rPr>
            </a:br>
            <a:r>
              <a:rPr lang="es-ES" sz="3600" b="1" u="sng" dirty="0" smtClean="0">
                <a:latin typeface="Arial Black" pitchFamily="34" charset="0"/>
              </a:rPr>
              <a:t>TERMINACIÓN DEL CONTRATO DE TRABAJO.</a:t>
            </a:r>
            <a:br>
              <a:rPr lang="es-ES" sz="3600" b="1" u="sng" dirty="0" smtClean="0">
                <a:latin typeface="Arial Black" pitchFamily="34" charset="0"/>
              </a:rPr>
            </a:br>
            <a:r>
              <a:rPr lang="es-ES" sz="3600" b="1" u="sng" dirty="0" smtClean="0">
                <a:latin typeface="Arial Black" pitchFamily="34" charset="0"/>
              </a:rPr>
              <a:t/>
            </a:r>
            <a:br>
              <a:rPr lang="es-ES" sz="3600" b="1" u="sng" dirty="0" smtClean="0">
                <a:latin typeface="Arial Black" pitchFamily="34" charset="0"/>
              </a:rPr>
            </a:br>
            <a:r>
              <a:rPr lang="es-ES" sz="2800" b="1" dirty="0" smtClean="0">
                <a:latin typeface="Arial Black" pitchFamily="34" charset="0"/>
              </a:rPr>
              <a:t>Robert Concha Tapia.</a:t>
            </a:r>
            <a:br>
              <a:rPr lang="es-ES" sz="2800" b="1" dirty="0" smtClean="0">
                <a:latin typeface="Arial Black" pitchFamily="34" charset="0"/>
              </a:rPr>
            </a:br>
            <a:r>
              <a:rPr lang="es-ES" sz="2800" b="1" dirty="0" smtClean="0">
                <a:latin typeface="Arial Black" pitchFamily="34" charset="0"/>
              </a:rPr>
              <a:t>Abogado.</a:t>
            </a:r>
            <a:endParaRPr lang="es-CL" sz="2800" dirty="0">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8229600" cy="5472608"/>
          </a:xfrm>
        </p:spPr>
        <p:txBody>
          <a:bodyPr>
            <a:normAutofit/>
          </a:bodyPr>
          <a:lstStyle/>
          <a:p>
            <a:pPr algn="just">
              <a:buNone/>
            </a:pPr>
            <a:r>
              <a:rPr lang="es-ES" sz="2600" b="1" dirty="0" smtClean="0">
                <a:solidFill>
                  <a:srgbClr val="0070C0"/>
                </a:solidFill>
                <a:latin typeface="Arial" pitchFamily="34" charset="0"/>
                <a:cs typeface="Arial" pitchFamily="34" charset="0"/>
              </a:rPr>
              <a:t>	</a:t>
            </a:r>
            <a:r>
              <a:rPr lang="es-ES" sz="2600" b="1" dirty="0" smtClean="0">
                <a:solidFill>
                  <a:schemeClr val="accent2">
                    <a:lumMod val="75000"/>
                  </a:schemeClr>
                </a:solidFill>
                <a:latin typeface="Arial" pitchFamily="34" charset="0"/>
                <a:cs typeface="Arial" pitchFamily="34" charset="0"/>
              </a:rPr>
              <a:t>b) Indemnización sustitutiva a todo evento. </a:t>
            </a:r>
            <a:endParaRPr lang="es-CL" sz="2600" b="1" dirty="0" smtClean="0">
              <a:solidFill>
                <a:schemeClr val="accent2">
                  <a:lumMod val="75000"/>
                </a:schemeClr>
              </a:solidFill>
              <a:latin typeface="Arial" pitchFamily="34" charset="0"/>
              <a:cs typeface="Arial" pitchFamily="34" charset="0"/>
            </a:endParaRPr>
          </a:p>
          <a:p>
            <a:pPr algn="just">
              <a:buNone/>
            </a:pPr>
            <a:endParaRPr lang="es-ES" sz="2600" dirty="0" smtClean="0">
              <a:solidFill>
                <a:srgbClr val="0070C0"/>
              </a:solidFill>
              <a:latin typeface="Arial" pitchFamily="34" charset="0"/>
              <a:cs typeface="Arial" pitchFamily="34" charset="0"/>
            </a:endParaRPr>
          </a:p>
          <a:p>
            <a:pPr algn="just">
              <a:buNone/>
            </a:pPr>
            <a:r>
              <a:rPr lang="es-ES" sz="2600" dirty="0" smtClean="0">
                <a:solidFill>
                  <a:srgbClr val="0070C0"/>
                </a:solidFill>
                <a:latin typeface="Arial" pitchFamily="34" charset="0"/>
                <a:cs typeface="Arial" pitchFamily="34" charset="0"/>
              </a:rPr>
              <a:t>	Esta indemnización también tiene como fuente el acuerdo de las partes y encuentra su reglamentación legal en los arts. 164 y 165 Código del Trabajo. </a:t>
            </a:r>
            <a:endParaRPr lang="es-CL" sz="2600" dirty="0" smtClean="0">
              <a:solidFill>
                <a:srgbClr val="0070C0"/>
              </a:solidFill>
              <a:latin typeface="Arial" pitchFamily="34" charset="0"/>
              <a:cs typeface="Arial" pitchFamily="34" charset="0"/>
            </a:endParaRPr>
          </a:p>
          <a:p>
            <a:pPr algn="just">
              <a:buNone/>
            </a:pPr>
            <a:endParaRPr lang="es-ES" sz="2600" dirty="0" smtClean="0">
              <a:solidFill>
                <a:srgbClr val="0070C0"/>
              </a:solidFill>
              <a:latin typeface="Arial" pitchFamily="34" charset="0"/>
              <a:cs typeface="Arial" pitchFamily="34" charset="0"/>
            </a:endParaRPr>
          </a:p>
          <a:p>
            <a:pPr algn="just">
              <a:buNone/>
            </a:pPr>
            <a:r>
              <a:rPr lang="es-ES" sz="2600" dirty="0" smtClean="0">
                <a:solidFill>
                  <a:srgbClr val="0070C0"/>
                </a:solidFill>
                <a:latin typeface="Arial" pitchFamily="34" charset="0"/>
                <a:cs typeface="Arial" pitchFamily="34" charset="0"/>
              </a:rPr>
              <a:t>	Se trata de pactar una indemnización a todo evento. Esto significa que el trabajador tendrá derecho a ella, cualquiera sea la causa de terminación de su contrato de trabajo. </a:t>
            </a:r>
            <a:endParaRPr lang="es-CL" sz="2600"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a:t>
            </a:r>
            <a:endParaRPr lang="es-CL" dirty="0" smtClean="0">
              <a:solidFill>
                <a:srgbClr val="0070C0"/>
              </a:solidFill>
              <a:latin typeface="Arial" pitchFamily="34" charset="0"/>
              <a:cs typeface="Arial" pitchFamily="34" charset="0"/>
            </a:endParaRPr>
          </a:p>
          <a:p>
            <a:endParaRPr lang="es-C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548680"/>
            <a:ext cx="8229600" cy="5400600"/>
          </a:xfrm>
        </p:spPr>
        <p:txBody>
          <a:bodyPr>
            <a:normAutofit fontScale="77500" lnSpcReduction="20000"/>
          </a:bodyPr>
          <a:lstStyle/>
          <a:p>
            <a:pPr algn="just">
              <a:buNone/>
            </a:pPr>
            <a:endParaRPr lang="es-ES" sz="1800"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a:t>
            </a:r>
            <a:r>
              <a:rPr lang="es-ES" b="1" dirty="0" smtClean="0">
                <a:solidFill>
                  <a:schemeClr val="accent2">
                    <a:lumMod val="75000"/>
                  </a:schemeClr>
                </a:solidFill>
                <a:latin typeface="Arial" pitchFamily="34" charset="0"/>
                <a:cs typeface="Arial" pitchFamily="34" charset="0"/>
              </a:rPr>
              <a:t>c) Indemnización por años de servicio legal. </a:t>
            </a:r>
            <a:endParaRPr lang="es-CL" b="1" dirty="0" smtClean="0">
              <a:solidFill>
                <a:schemeClr val="accent2">
                  <a:lumMod val="75000"/>
                </a:schemeClr>
              </a:solidFill>
              <a:latin typeface="Arial" pitchFamily="34" charset="0"/>
              <a:cs typeface="Arial" pitchFamily="34" charset="0"/>
            </a:endParaRPr>
          </a:p>
          <a:p>
            <a:pPr algn="just">
              <a:buNone/>
            </a:pPr>
            <a:endParaRPr lang="es-ES" sz="1000"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En aquellos casos en que las partes no hayan pactado una indemnización de origen convencional, el trabajador tendrá derecho a su indemnización legal, reglamentada en el art.163. </a:t>
            </a:r>
            <a:endParaRPr lang="es-CL" dirty="0" smtClean="0">
              <a:solidFill>
                <a:srgbClr val="0070C0"/>
              </a:solidFill>
              <a:latin typeface="Arial" pitchFamily="34" charset="0"/>
              <a:cs typeface="Arial" pitchFamily="34" charset="0"/>
            </a:endParaRPr>
          </a:p>
          <a:p>
            <a:pPr algn="just">
              <a:buNone/>
            </a:pPr>
            <a:endParaRPr lang="es-ES" b="1" u="sng" dirty="0" smtClean="0">
              <a:solidFill>
                <a:srgbClr val="0070C0"/>
              </a:solidFill>
              <a:latin typeface="Arial" pitchFamily="34" charset="0"/>
              <a:cs typeface="Arial" pitchFamily="34" charset="0"/>
            </a:endParaRPr>
          </a:p>
          <a:p>
            <a:pPr algn="just">
              <a:buNone/>
            </a:pPr>
            <a:r>
              <a:rPr lang="es-ES" b="1" dirty="0" smtClean="0">
                <a:solidFill>
                  <a:srgbClr val="0070C0"/>
                </a:solidFill>
                <a:latin typeface="Arial" pitchFamily="34" charset="0"/>
                <a:cs typeface="Arial" pitchFamily="34" charset="0"/>
              </a:rPr>
              <a:t>	</a:t>
            </a:r>
            <a:r>
              <a:rPr lang="es-ES" b="1" u="sng" dirty="0" smtClean="0">
                <a:solidFill>
                  <a:srgbClr val="0070C0"/>
                </a:solidFill>
                <a:latin typeface="Arial" pitchFamily="34" charset="0"/>
                <a:cs typeface="Arial" pitchFamily="34" charset="0"/>
              </a:rPr>
              <a:t>Requisitos para tener derecho a esta indemnización. </a:t>
            </a:r>
            <a:endParaRPr lang="es-CL" dirty="0" smtClean="0">
              <a:solidFill>
                <a:srgbClr val="0070C0"/>
              </a:solidFill>
              <a:latin typeface="Arial" pitchFamily="34" charset="0"/>
              <a:cs typeface="Arial" pitchFamily="34" charset="0"/>
            </a:endParaRPr>
          </a:p>
          <a:p>
            <a:pPr algn="just">
              <a:buNone/>
            </a:pPr>
            <a:endParaRPr lang="es-ES"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a) El trabajador tenga contrato vigente un año o más. </a:t>
            </a:r>
            <a:endParaRPr lang="es-CL" dirty="0" smtClean="0">
              <a:solidFill>
                <a:srgbClr val="0070C0"/>
              </a:solidFill>
              <a:latin typeface="Arial" pitchFamily="34" charset="0"/>
              <a:cs typeface="Arial" pitchFamily="34" charset="0"/>
            </a:endParaRPr>
          </a:p>
          <a:p>
            <a:pPr algn="just">
              <a:buNone/>
            </a:pPr>
            <a:endParaRPr lang="es-ES" sz="1100"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b) Que su contrato no haya terminado por algunas de las causales contempladas en el Art.160 Código del Trabajo. </a:t>
            </a:r>
            <a:endParaRPr lang="es-CL" dirty="0" smtClean="0">
              <a:solidFill>
                <a:srgbClr val="0070C0"/>
              </a:solidFill>
              <a:latin typeface="Arial" pitchFamily="34" charset="0"/>
              <a:cs typeface="Arial" pitchFamily="34" charset="0"/>
            </a:endParaRPr>
          </a:p>
          <a:p>
            <a:pPr algn="just">
              <a:buNone/>
            </a:pPr>
            <a:endParaRPr lang="es-CL" dirty="0">
              <a:solidFill>
                <a:srgbClr val="0070C0"/>
              </a:solidFill>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229600" cy="5472608"/>
          </a:xfrm>
        </p:spPr>
        <p:txBody>
          <a:bodyPr>
            <a:normAutofit fontScale="62500" lnSpcReduction="20000"/>
          </a:bodyPr>
          <a:lstStyle/>
          <a:p>
            <a:pPr algn="just">
              <a:buNone/>
            </a:pPr>
            <a:r>
              <a:rPr lang="es-ES" b="1" dirty="0" smtClean="0">
                <a:solidFill>
                  <a:srgbClr val="0070C0"/>
                </a:solidFill>
                <a:latin typeface="Arial" pitchFamily="34" charset="0"/>
                <a:cs typeface="Arial" pitchFamily="34" charset="0"/>
              </a:rPr>
              <a:t>	</a:t>
            </a:r>
            <a:r>
              <a:rPr lang="es-ES" sz="3200" b="1" u="sng" dirty="0" smtClean="0">
                <a:solidFill>
                  <a:srgbClr val="0070C0"/>
                </a:solidFill>
                <a:latin typeface="Arial" pitchFamily="34" charset="0"/>
                <a:cs typeface="Arial" pitchFamily="34" charset="0"/>
              </a:rPr>
              <a:t>Monto de la indemnización legal. </a:t>
            </a:r>
            <a:endParaRPr lang="es-CL" sz="3200" dirty="0" smtClean="0">
              <a:solidFill>
                <a:srgbClr val="0070C0"/>
              </a:solidFill>
              <a:latin typeface="Arial" pitchFamily="34" charset="0"/>
              <a:cs typeface="Arial" pitchFamily="34" charset="0"/>
            </a:endParaRPr>
          </a:p>
          <a:p>
            <a:pPr algn="just">
              <a:buNone/>
            </a:pPr>
            <a:endParaRPr lang="es-ES" sz="3200" dirty="0" smtClean="0">
              <a:solidFill>
                <a:srgbClr val="0070C0"/>
              </a:solidFill>
              <a:latin typeface="Arial" pitchFamily="34" charset="0"/>
              <a:cs typeface="Arial" pitchFamily="34" charset="0"/>
            </a:endParaRPr>
          </a:p>
          <a:p>
            <a:pPr algn="just">
              <a:buNone/>
            </a:pPr>
            <a:r>
              <a:rPr lang="es-ES" sz="3200" dirty="0" smtClean="0">
                <a:solidFill>
                  <a:srgbClr val="0070C0"/>
                </a:solidFill>
                <a:latin typeface="Arial" pitchFamily="34" charset="0"/>
                <a:cs typeface="Arial" pitchFamily="34" charset="0"/>
              </a:rPr>
              <a:t>	El trabajador tendrá derecho a que se le pague una indemnización equivalente a treinta días de la última remuneración mensual, con tope de 90 UF, por cada año de servicios prestados y fracción superior a seis meses con un tope de 330 días de remuneración. </a:t>
            </a:r>
            <a:endParaRPr lang="es-CL" sz="3200" dirty="0" smtClean="0">
              <a:solidFill>
                <a:srgbClr val="0070C0"/>
              </a:solidFill>
              <a:latin typeface="Arial" pitchFamily="34" charset="0"/>
              <a:cs typeface="Arial" pitchFamily="34" charset="0"/>
            </a:endParaRPr>
          </a:p>
          <a:p>
            <a:pPr algn="just">
              <a:buNone/>
            </a:pPr>
            <a:endParaRPr lang="es-ES" sz="2200" dirty="0" smtClean="0">
              <a:solidFill>
                <a:srgbClr val="0070C0"/>
              </a:solidFill>
              <a:latin typeface="Arial" pitchFamily="34" charset="0"/>
              <a:cs typeface="Arial" pitchFamily="34" charset="0"/>
            </a:endParaRPr>
          </a:p>
          <a:p>
            <a:pPr algn="just">
              <a:buNone/>
            </a:pPr>
            <a:r>
              <a:rPr lang="es-ES" sz="3200" dirty="0" smtClean="0">
                <a:solidFill>
                  <a:srgbClr val="0070C0"/>
                </a:solidFill>
                <a:latin typeface="Arial" pitchFamily="34" charset="0"/>
                <a:cs typeface="Arial" pitchFamily="34" charset="0"/>
              </a:rPr>
              <a:t>	Con respecto a esto es necesario hacer ciertas precisiones. La ley ha establecido este tope de 11 años, pero no para todos los trabajadores, puesto que respecto de los contratados antes del 14 de Agosto de 1981 dicho tope no se aplica. Por tanto, dichos trabajadores tendrán derecho a que se les indemnicen íntegramente todos los años de servicios prestados. </a:t>
            </a:r>
            <a:endParaRPr lang="es-CL" sz="3200" dirty="0" smtClean="0">
              <a:solidFill>
                <a:srgbClr val="0070C0"/>
              </a:solidFill>
              <a:latin typeface="Arial" pitchFamily="34" charset="0"/>
              <a:cs typeface="Arial" pitchFamily="34" charset="0"/>
            </a:endParaRPr>
          </a:p>
          <a:p>
            <a:pPr algn="just">
              <a:buNone/>
            </a:pPr>
            <a:endParaRPr lang="es-ES" sz="2200" dirty="0" smtClean="0">
              <a:solidFill>
                <a:srgbClr val="0070C0"/>
              </a:solidFill>
              <a:latin typeface="Arial" pitchFamily="34" charset="0"/>
              <a:cs typeface="Arial" pitchFamily="34" charset="0"/>
            </a:endParaRPr>
          </a:p>
          <a:p>
            <a:pPr algn="just">
              <a:buNone/>
            </a:pPr>
            <a:r>
              <a:rPr lang="es-ES" sz="3200" dirty="0" smtClean="0">
                <a:solidFill>
                  <a:srgbClr val="0070C0"/>
                </a:solidFill>
                <a:latin typeface="Arial" pitchFamily="34" charset="0"/>
                <a:cs typeface="Arial" pitchFamily="34" charset="0"/>
              </a:rPr>
              <a:t>	Esta indemnización legal es compatible con la sustitutiva del pre aviso. </a:t>
            </a:r>
            <a:endParaRPr lang="es-CL" sz="3200" dirty="0" smtClean="0">
              <a:solidFill>
                <a:srgbClr val="0070C0"/>
              </a:solidFill>
              <a:latin typeface="Arial" pitchFamily="34" charset="0"/>
              <a:cs typeface="Arial" pitchFamily="34" charset="0"/>
            </a:endParaRPr>
          </a:p>
          <a:p>
            <a:pPr algn="just">
              <a:buNone/>
            </a:pPr>
            <a:endParaRPr lang="es-ES" sz="2200" dirty="0" smtClean="0">
              <a:solidFill>
                <a:srgbClr val="0070C0"/>
              </a:solidFill>
              <a:latin typeface="Arial" pitchFamily="34" charset="0"/>
              <a:cs typeface="Arial" pitchFamily="34" charset="0"/>
            </a:endParaRPr>
          </a:p>
          <a:p>
            <a:pPr algn="just">
              <a:buNone/>
            </a:pPr>
            <a:r>
              <a:rPr lang="es-ES" sz="3200" dirty="0" smtClean="0">
                <a:solidFill>
                  <a:srgbClr val="0070C0"/>
                </a:solidFill>
                <a:latin typeface="Arial" pitchFamily="34" charset="0"/>
                <a:cs typeface="Arial" pitchFamily="34" charset="0"/>
              </a:rPr>
              <a:t>	Sin embargo no lo</a:t>
            </a:r>
            <a:r>
              <a:rPr lang="es-ES" sz="3200" i="1" dirty="0" smtClean="0">
                <a:solidFill>
                  <a:srgbClr val="0070C0"/>
                </a:solidFill>
                <a:latin typeface="Arial" pitchFamily="34" charset="0"/>
                <a:cs typeface="Arial" pitchFamily="34" charset="0"/>
              </a:rPr>
              <a:t> </a:t>
            </a:r>
            <a:r>
              <a:rPr lang="es-ES" sz="3200" dirty="0" smtClean="0">
                <a:solidFill>
                  <a:srgbClr val="0070C0"/>
                </a:solidFill>
                <a:latin typeface="Arial" pitchFamily="34" charset="0"/>
                <a:cs typeface="Arial" pitchFamily="34" charset="0"/>
              </a:rPr>
              <a:t>será con toda otra indemnización que corresponda pagar por esta misma causa, debiendo el trabajador optar entre la legal y la convencional que se haya pactado. Art.176.</a:t>
            </a:r>
            <a:endParaRPr lang="es-CL" sz="3200" dirty="0" smtClean="0">
              <a:solidFill>
                <a:srgbClr val="0070C0"/>
              </a:solidFill>
              <a:latin typeface="Arial" pitchFamily="34" charset="0"/>
              <a:cs typeface="Arial" pitchFamily="34" charset="0"/>
            </a:endParaRPr>
          </a:p>
          <a:p>
            <a:endParaRPr lang="es-CL"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4248472"/>
          </a:xfrm>
        </p:spPr>
        <p:txBody>
          <a:bodyPr>
            <a:normAutofit/>
          </a:bodyPr>
          <a:lstStyle/>
          <a:p>
            <a:pPr algn="just">
              <a:buNone/>
            </a:pPr>
            <a:r>
              <a:rPr lang="es-ES" sz="2000" dirty="0" smtClean="0">
                <a:solidFill>
                  <a:srgbClr val="0070C0"/>
                </a:solidFill>
                <a:latin typeface="Arial" pitchFamily="34" charset="0"/>
                <a:cs typeface="Arial" pitchFamily="34" charset="0"/>
              </a:rPr>
              <a:t>	El art.175 establece que si se hubiese convenido por las partes la indemnización convencional sustitutiva, las indemnizaciones legales contempladas en el código se limitarán a la parte que corresponda al período que no fue objeto de estipulación. </a:t>
            </a:r>
          </a:p>
          <a:p>
            <a:pPr algn="just">
              <a:buNone/>
            </a:pPr>
            <a:endParaRPr lang="es-CL" sz="2000" dirty="0" smtClean="0">
              <a:solidFill>
                <a:srgbClr val="0070C0"/>
              </a:solidFill>
              <a:latin typeface="Arial" pitchFamily="34" charset="0"/>
              <a:cs typeface="Arial" pitchFamily="34" charset="0"/>
            </a:endParaRPr>
          </a:p>
          <a:p>
            <a:pPr algn="just">
              <a:buNone/>
            </a:pPr>
            <a:r>
              <a:rPr lang="es-ES" sz="2000" dirty="0" smtClean="0">
                <a:solidFill>
                  <a:srgbClr val="0070C0"/>
                </a:solidFill>
                <a:latin typeface="Arial" pitchFamily="34" charset="0"/>
                <a:cs typeface="Arial" pitchFamily="34" charset="0"/>
              </a:rPr>
              <a:t>	Finalmente debemos considerar que las indemnizaciones por término de relación laboral se pagarán reajustadas conforme a la variación del IPC comprendido en el período desde el mes anterior a aquel del término del contrato y aquel que antecede al pago. Terminado el contrato devengará además el máximo interés permitido para operaciones reajustables.</a:t>
            </a:r>
            <a:endParaRPr lang="es-CL" sz="2000" dirty="0" smtClean="0">
              <a:solidFill>
                <a:srgbClr val="0070C0"/>
              </a:solidFill>
              <a:latin typeface="Arial" pitchFamily="34" charset="0"/>
              <a:cs typeface="Arial" pitchFamily="34" charset="0"/>
            </a:endParaRPr>
          </a:p>
          <a:p>
            <a:endParaRPr lang="es-CL"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8229600" cy="5688632"/>
          </a:xfrm>
        </p:spPr>
        <p:txBody>
          <a:bodyPr>
            <a:normAutofit fontScale="70000" lnSpcReduction="20000"/>
          </a:bodyPr>
          <a:lstStyle/>
          <a:p>
            <a:pPr algn="just">
              <a:buNone/>
            </a:pPr>
            <a:r>
              <a:rPr lang="es-ES" b="1" dirty="0" smtClean="0">
                <a:solidFill>
                  <a:srgbClr val="0070C0"/>
                </a:solidFill>
                <a:latin typeface="Arial" pitchFamily="34" charset="0"/>
                <a:cs typeface="Arial" pitchFamily="34" charset="0"/>
              </a:rPr>
              <a:t>	</a:t>
            </a:r>
            <a:r>
              <a:rPr lang="es-ES" sz="2900" b="1" u="sng" dirty="0" smtClean="0">
                <a:solidFill>
                  <a:srgbClr val="0070C0"/>
                </a:solidFill>
                <a:latin typeface="Arial" pitchFamily="34" charset="0"/>
                <a:cs typeface="Arial" pitchFamily="34" charset="0"/>
              </a:rPr>
              <a:t>Pago de la indemnización si el contrato termina por aplicación del Art. 161 C. Trabajo. </a:t>
            </a:r>
            <a:endParaRPr lang="es-CL" sz="2900" dirty="0" smtClean="0">
              <a:solidFill>
                <a:srgbClr val="0070C0"/>
              </a:solidFill>
              <a:latin typeface="Arial" pitchFamily="34" charset="0"/>
              <a:cs typeface="Arial" pitchFamily="34" charset="0"/>
            </a:endParaRPr>
          </a:p>
          <a:p>
            <a:pPr algn="just">
              <a:buNone/>
            </a:pPr>
            <a:endParaRPr lang="es-ES" sz="2000" dirty="0" smtClean="0">
              <a:solidFill>
                <a:srgbClr val="0070C0"/>
              </a:solidFill>
              <a:latin typeface="Arial" pitchFamily="34" charset="0"/>
              <a:cs typeface="Arial" pitchFamily="34" charset="0"/>
            </a:endParaRPr>
          </a:p>
          <a:p>
            <a:pPr algn="just">
              <a:buNone/>
            </a:pPr>
            <a:r>
              <a:rPr lang="es-ES" sz="2900" dirty="0" smtClean="0">
                <a:solidFill>
                  <a:srgbClr val="0070C0"/>
                </a:solidFill>
                <a:latin typeface="Arial" pitchFamily="34" charset="0"/>
                <a:cs typeface="Arial" pitchFamily="34" charset="0"/>
              </a:rPr>
              <a:t>	La comunicación que el empleador envíe la trabajador de acuerdo al inciso 4° del art. 162 del C. Trabajo, supondrá una oferta irrevocable de pago de la indemnización por años de servicio y de aviso previo, en caso de que éste no se haya dado.</a:t>
            </a:r>
            <a:endParaRPr lang="es-CL" sz="2900" dirty="0" smtClean="0">
              <a:solidFill>
                <a:srgbClr val="0070C0"/>
              </a:solidFill>
              <a:latin typeface="Arial" pitchFamily="34" charset="0"/>
              <a:cs typeface="Arial" pitchFamily="34" charset="0"/>
            </a:endParaRPr>
          </a:p>
          <a:p>
            <a:pPr algn="just">
              <a:buNone/>
            </a:pPr>
            <a:endParaRPr lang="es-ES" sz="2000" dirty="0" smtClean="0">
              <a:solidFill>
                <a:srgbClr val="0070C0"/>
              </a:solidFill>
              <a:latin typeface="Arial" pitchFamily="34" charset="0"/>
              <a:cs typeface="Arial" pitchFamily="34" charset="0"/>
            </a:endParaRPr>
          </a:p>
          <a:p>
            <a:pPr algn="just">
              <a:buNone/>
            </a:pPr>
            <a:r>
              <a:rPr lang="es-ES" sz="2900" dirty="0" smtClean="0">
                <a:solidFill>
                  <a:srgbClr val="0070C0"/>
                </a:solidFill>
                <a:latin typeface="Arial" pitchFamily="34" charset="0"/>
                <a:cs typeface="Arial" pitchFamily="34" charset="0"/>
              </a:rPr>
              <a:t>	El empleador deberá pagar la indemnización que corresponda en un solo acto, sin perjuicio que las partes puedan convenir el fraccionamiento del pago en cuotas que deberán consignar los intereses y reajustes del período. Este pacto deberá ser ratificado ante la Inspección del Trabajo. </a:t>
            </a:r>
            <a:endParaRPr lang="es-CL" sz="2900" dirty="0" smtClean="0">
              <a:solidFill>
                <a:srgbClr val="0070C0"/>
              </a:solidFill>
              <a:latin typeface="Arial" pitchFamily="34" charset="0"/>
              <a:cs typeface="Arial" pitchFamily="34" charset="0"/>
            </a:endParaRPr>
          </a:p>
          <a:p>
            <a:pPr algn="just">
              <a:buNone/>
            </a:pPr>
            <a:endParaRPr lang="es-ES" sz="2000" dirty="0" smtClean="0">
              <a:solidFill>
                <a:srgbClr val="0070C0"/>
              </a:solidFill>
              <a:latin typeface="Arial" pitchFamily="34" charset="0"/>
              <a:cs typeface="Arial" pitchFamily="34" charset="0"/>
            </a:endParaRPr>
          </a:p>
          <a:p>
            <a:pPr algn="just">
              <a:buNone/>
            </a:pPr>
            <a:r>
              <a:rPr lang="es-ES" sz="2900" dirty="0" smtClean="0">
                <a:solidFill>
                  <a:srgbClr val="0070C0"/>
                </a:solidFill>
                <a:latin typeface="Arial" pitchFamily="34" charset="0"/>
                <a:cs typeface="Arial" pitchFamily="34" charset="0"/>
              </a:rPr>
              <a:t>	El incumplimiento en el pago de una cuota hará inmediatamente exigible el total de la deuda y será sancionado con multa. Asimismo, si la indemnización no se paga, el trabajador podrá recurrir al tribunal que corresponda en el plazo de 60 días contados desde el incumplimiento para que éste, en procedimiento ejecutivo, ordene pagarla pudiendo en este caso recargarse su monto hasta un 150%. </a:t>
            </a:r>
            <a:endParaRPr lang="es-CL" sz="2900" dirty="0" smtClean="0">
              <a:solidFill>
                <a:srgbClr val="0070C0"/>
              </a:solidFill>
              <a:latin typeface="Arial" pitchFamily="34" charset="0"/>
              <a:cs typeface="Arial" pitchFamily="34" charset="0"/>
            </a:endParaRPr>
          </a:p>
          <a:p>
            <a:pPr algn="just"/>
            <a:endParaRPr lang="es-CL" dirty="0">
              <a:solidFill>
                <a:srgbClr val="0070C0"/>
              </a:solidFill>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92696"/>
            <a:ext cx="8229600" cy="5400600"/>
          </a:xfrm>
        </p:spPr>
        <p:txBody>
          <a:bodyPr>
            <a:normAutofit fontScale="70000" lnSpcReduction="20000"/>
          </a:bodyPr>
          <a:lstStyle/>
          <a:p>
            <a:pPr algn="just">
              <a:buNone/>
            </a:pPr>
            <a:r>
              <a:rPr lang="es-ES" dirty="0" smtClean="0">
                <a:solidFill>
                  <a:srgbClr val="0070C0"/>
                </a:solidFill>
                <a:latin typeface="Arial" pitchFamily="34" charset="0"/>
                <a:cs typeface="Arial" pitchFamily="34" charset="0"/>
              </a:rPr>
              <a:t>	</a:t>
            </a:r>
            <a:r>
              <a:rPr lang="es-ES" sz="2900" dirty="0" smtClean="0">
                <a:solidFill>
                  <a:srgbClr val="0070C0"/>
                </a:solidFill>
                <a:latin typeface="Arial" pitchFamily="34" charset="0"/>
                <a:cs typeface="Arial" pitchFamily="34" charset="0"/>
              </a:rPr>
              <a:t>Es necesario hacer presente que, respecto del reclamo por despido improcedente, el trabajador no busca discutir la procedencia o no del pago de la indemnización por término de contrato, puesto que, como ya se dijo, esta causal da lugar a ella de pleno derecho. De esta manera, lo que el trabajador discute es la procedencia de la necesidad de la empresa invocada, esto es, si los hechos aducidos por el empleador son verdaderos, por lo que de no resultar procedente el despido, el trabajador solicita que el juez ordene pagar la indemnización con el recargo legal correspondiente. </a:t>
            </a:r>
            <a:endParaRPr lang="es-CL" sz="2900" dirty="0" smtClean="0">
              <a:solidFill>
                <a:srgbClr val="0070C0"/>
              </a:solidFill>
              <a:latin typeface="Arial" pitchFamily="34" charset="0"/>
              <a:cs typeface="Arial" pitchFamily="34" charset="0"/>
            </a:endParaRPr>
          </a:p>
          <a:p>
            <a:pPr algn="just"/>
            <a:endParaRPr lang="es-ES" sz="2900" dirty="0" smtClean="0">
              <a:solidFill>
                <a:srgbClr val="0070C0"/>
              </a:solidFill>
              <a:latin typeface="Arial" pitchFamily="34" charset="0"/>
              <a:cs typeface="Arial" pitchFamily="34" charset="0"/>
            </a:endParaRPr>
          </a:p>
          <a:p>
            <a:pPr algn="just">
              <a:buNone/>
            </a:pPr>
            <a:r>
              <a:rPr lang="es-ES" sz="2900" dirty="0" smtClean="0">
                <a:solidFill>
                  <a:srgbClr val="0070C0"/>
                </a:solidFill>
                <a:latin typeface="Arial" pitchFamily="34" charset="0"/>
                <a:cs typeface="Arial" pitchFamily="34" charset="0"/>
              </a:rPr>
              <a:t>	Por otra parte, respecto de los trabajadores afectos a desahucio (Art. 161 inc. 2°), que tengan derecho a indemnización (Art. 163 inc. 1° o 2°), de acuerdo a lo previsto en el art.170, podrán demandar su pago y el del preaviso si fuere el caso, en el plazo establecido en el art.168, para el caso de que la o las indemnizaciones a que tuvieren derecho no se les hubieren pagado al momento de extenderse el finiquito.</a:t>
            </a:r>
            <a:endParaRPr lang="es-CL" sz="2900" dirty="0" smtClean="0">
              <a:solidFill>
                <a:srgbClr val="0070C0"/>
              </a:solidFill>
              <a:latin typeface="Arial" pitchFamily="34" charset="0"/>
              <a:cs typeface="Arial" pitchFamily="34" charset="0"/>
            </a:endParaRPr>
          </a:p>
          <a:p>
            <a:pPr>
              <a:buNone/>
            </a:pPr>
            <a:endParaRPr lang="es-CL" sz="2900" dirty="0" smtClean="0"/>
          </a:p>
          <a:p>
            <a:endParaRPr lang="es-C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92696"/>
            <a:ext cx="8229600" cy="4572000"/>
          </a:xfrm>
        </p:spPr>
        <p:txBody>
          <a:bodyPr>
            <a:normAutofit fontScale="92500" lnSpcReduction="10000"/>
          </a:bodyPr>
          <a:lstStyle/>
          <a:p>
            <a:pPr algn="just">
              <a:buNone/>
            </a:pPr>
            <a:endParaRPr lang="es-ES" b="1" u="sng" dirty="0" smtClean="0">
              <a:solidFill>
                <a:srgbClr val="0070C0"/>
              </a:solidFill>
              <a:latin typeface="Arial" pitchFamily="34" charset="0"/>
              <a:cs typeface="Arial" pitchFamily="34" charset="0"/>
            </a:endParaRPr>
          </a:p>
          <a:p>
            <a:pPr algn="just">
              <a:buNone/>
            </a:pPr>
            <a:r>
              <a:rPr lang="es-ES" b="1" dirty="0" smtClean="0">
                <a:solidFill>
                  <a:srgbClr val="0070C0"/>
                </a:solidFill>
                <a:latin typeface="Arial" pitchFamily="34" charset="0"/>
                <a:cs typeface="Arial" pitchFamily="34" charset="0"/>
              </a:rPr>
              <a:t>	</a:t>
            </a:r>
            <a:r>
              <a:rPr lang="es-ES" sz="2600" b="1" u="sng" dirty="0" smtClean="0">
                <a:solidFill>
                  <a:srgbClr val="0070C0"/>
                </a:solidFill>
                <a:latin typeface="Arial" pitchFamily="34" charset="0"/>
                <a:cs typeface="Arial" pitchFamily="34" charset="0"/>
              </a:rPr>
              <a:t>Concepto. </a:t>
            </a:r>
          </a:p>
          <a:p>
            <a:pPr algn="just">
              <a:buNone/>
            </a:pPr>
            <a:endParaRPr lang="es-CL" sz="2600" dirty="0" smtClean="0">
              <a:solidFill>
                <a:srgbClr val="0070C0"/>
              </a:solidFill>
              <a:latin typeface="Arial" pitchFamily="34" charset="0"/>
              <a:cs typeface="Arial" pitchFamily="34" charset="0"/>
            </a:endParaRPr>
          </a:p>
          <a:p>
            <a:pPr algn="just"/>
            <a:r>
              <a:rPr lang="es-ES" sz="2600" dirty="0" smtClean="0">
                <a:solidFill>
                  <a:srgbClr val="0070C0"/>
                </a:solidFill>
                <a:latin typeface="Arial" pitchFamily="34" charset="0"/>
                <a:cs typeface="Arial" pitchFamily="34" charset="0"/>
              </a:rPr>
              <a:t>La terminación de contrato de trabajo constituye el fenómeno jurídico mediante el cual se extingue el contrato de trabajo, disolviéndose por tanto la relación laboral, quedando sin efecto entre las partes las obligaciones patrimoniales, personales y éticas jurídicas que las vinculaban.</a:t>
            </a:r>
          </a:p>
          <a:p>
            <a:pPr algn="just">
              <a:buNone/>
            </a:pPr>
            <a:endParaRPr lang="es-CL" sz="2600" dirty="0" smtClean="0">
              <a:solidFill>
                <a:srgbClr val="0070C0"/>
              </a:solidFill>
              <a:latin typeface="Arial" pitchFamily="34" charset="0"/>
              <a:cs typeface="Arial" pitchFamily="34" charset="0"/>
            </a:endParaRPr>
          </a:p>
          <a:p>
            <a:pPr algn="just"/>
            <a:r>
              <a:rPr lang="es-ES" sz="2600" dirty="0" smtClean="0">
                <a:solidFill>
                  <a:srgbClr val="0070C0"/>
                </a:solidFill>
                <a:latin typeface="Arial" pitchFamily="34" charset="0"/>
                <a:cs typeface="Arial" pitchFamily="34" charset="0"/>
              </a:rPr>
              <a:t>Esta materia se encuentra regulada en el Título V del Código del Trabajo arts. 159 y siguientes. </a:t>
            </a:r>
            <a:endParaRPr lang="es-CL" sz="2600" dirty="0" smtClean="0">
              <a:solidFill>
                <a:srgbClr val="0070C0"/>
              </a:solidFill>
              <a:latin typeface="Arial" pitchFamily="34" charset="0"/>
              <a:cs typeface="Arial" pitchFamily="34" charset="0"/>
            </a:endParaRPr>
          </a:p>
          <a:p>
            <a:endParaRPr lang="es-C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5184576"/>
          </a:xfrm>
        </p:spPr>
        <p:txBody>
          <a:bodyPr>
            <a:normAutofit fontScale="70000" lnSpcReduction="20000"/>
          </a:bodyPr>
          <a:lstStyle/>
          <a:p>
            <a:pPr algn="just"/>
            <a:r>
              <a:rPr lang="es-ES" b="1" u="sng" dirty="0" smtClean="0">
                <a:solidFill>
                  <a:srgbClr val="0070C0"/>
                </a:solidFill>
                <a:latin typeface="Arial" pitchFamily="34" charset="0"/>
                <a:cs typeface="Arial" pitchFamily="34" charset="0"/>
              </a:rPr>
              <a:t>Clasificación. </a:t>
            </a:r>
          </a:p>
          <a:p>
            <a:pPr algn="just">
              <a:buNone/>
            </a:pPr>
            <a:endParaRPr lang="es-CL" sz="1500" dirty="0" smtClean="0">
              <a:solidFill>
                <a:srgbClr val="0070C0"/>
              </a:solidFill>
              <a:latin typeface="Arial" pitchFamily="34" charset="0"/>
              <a:cs typeface="Arial" pitchFamily="34" charset="0"/>
            </a:endParaRPr>
          </a:p>
          <a:p>
            <a:pPr marL="447675" indent="0" algn="just">
              <a:buFont typeface="Wingdings" pitchFamily="2" charset="2"/>
              <a:buChar char="Ø"/>
            </a:pPr>
            <a:r>
              <a:rPr lang="es-ES" dirty="0" smtClean="0">
                <a:solidFill>
                  <a:srgbClr val="0070C0"/>
                </a:solidFill>
                <a:latin typeface="Arial" pitchFamily="34" charset="0"/>
                <a:cs typeface="Arial" pitchFamily="34" charset="0"/>
              </a:rPr>
              <a:t>	Las causales que pueden dar lugar al término de una relación laboral se dividen en seis categorías. </a:t>
            </a:r>
          </a:p>
          <a:p>
            <a:pPr marL="447675" indent="0" algn="just">
              <a:buNone/>
            </a:pPr>
            <a:endParaRPr lang="es-ES" dirty="0" smtClean="0">
              <a:solidFill>
                <a:srgbClr val="0070C0"/>
              </a:solidFill>
              <a:latin typeface="Arial" pitchFamily="34" charset="0"/>
              <a:cs typeface="Arial" pitchFamily="34" charset="0"/>
            </a:endParaRPr>
          </a:p>
          <a:p>
            <a:pPr marL="447675" indent="0" algn="just">
              <a:buNone/>
            </a:pPr>
            <a:r>
              <a:rPr lang="es-ES" dirty="0" smtClean="0">
                <a:solidFill>
                  <a:srgbClr val="0070C0"/>
                </a:solidFill>
                <a:latin typeface="Arial" pitchFamily="34" charset="0"/>
                <a:cs typeface="Arial" pitchFamily="34" charset="0"/>
              </a:rPr>
              <a:t>1.- Mutuo acuerdo, Art.159 N°1 C. Trabajo.</a:t>
            </a:r>
            <a:endParaRPr lang="es-CL" dirty="0" smtClean="0">
              <a:solidFill>
                <a:srgbClr val="0070C0"/>
              </a:solidFill>
              <a:latin typeface="Arial" pitchFamily="34" charset="0"/>
              <a:cs typeface="Arial" pitchFamily="34" charset="0"/>
            </a:endParaRPr>
          </a:p>
          <a:p>
            <a:pPr algn="just">
              <a:buNone/>
            </a:pPr>
            <a:endParaRPr lang="es-ES" sz="1800"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2.- Causales objetivas de terminación del contrato de trabajo. Art. 159 Nº4, 5 y 6 C. Trabajo. </a:t>
            </a:r>
            <a:endParaRPr lang="es-CL" dirty="0" smtClean="0">
              <a:solidFill>
                <a:srgbClr val="0070C0"/>
              </a:solidFill>
              <a:latin typeface="Arial" pitchFamily="34" charset="0"/>
              <a:cs typeface="Arial" pitchFamily="34" charset="0"/>
            </a:endParaRPr>
          </a:p>
          <a:p>
            <a:pPr algn="just">
              <a:buNone/>
            </a:pPr>
            <a:endParaRPr lang="es-ES" sz="1600"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3.- Causales subjetivas de terminación del contrato de trabajo: </a:t>
            </a:r>
            <a:endParaRPr lang="es-CL"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Estas causales a su vez pueden </a:t>
            </a:r>
            <a:r>
              <a:rPr lang="es-ES" dirty="0" err="1" smtClean="0">
                <a:solidFill>
                  <a:srgbClr val="0070C0"/>
                </a:solidFill>
                <a:latin typeface="Arial" pitchFamily="34" charset="0"/>
                <a:cs typeface="Arial" pitchFamily="34" charset="0"/>
              </a:rPr>
              <a:t>subclasificarse</a:t>
            </a:r>
            <a:r>
              <a:rPr lang="es-ES" dirty="0" smtClean="0">
                <a:solidFill>
                  <a:srgbClr val="0070C0"/>
                </a:solidFill>
                <a:latin typeface="Arial" pitchFamily="34" charset="0"/>
                <a:cs typeface="Arial" pitchFamily="34" charset="0"/>
              </a:rPr>
              <a:t> en involuntarias Art. 159 Nº3 y voluntarias Art.160 C. Trabajo. </a:t>
            </a:r>
            <a:endParaRPr lang="es-CL" dirty="0" smtClean="0">
              <a:solidFill>
                <a:srgbClr val="0070C0"/>
              </a:solidFill>
              <a:latin typeface="Arial" pitchFamily="34" charset="0"/>
              <a:cs typeface="Arial" pitchFamily="34" charset="0"/>
            </a:endParaRPr>
          </a:p>
          <a:p>
            <a:pPr algn="just">
              <a:buNone/>
            </a:pPr>
            <a:endParaRPr lang="es-ES" sz="1600"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4.- Despido causado. Art. 161 C. Trabajo.</a:t>
            </a:r>
            <a:endParaRPr lang="es-CL" dirty="0" smtClean="0">
              <a:solidFill>
                <a:srgbClr val="0070C0"/>
              </a:solidFill>
              <a:latin typeface="Arial" pitchFamily="34" charset="0"/>
              <a:cs typeface="Arial" pitchFamily="34" charset="0"/>
            </a:endParaRPr>
          </a:p>
          <a:p>
            <a:pPr algn="just">
              <a:buNone/>
            </a:pPr>
            <a:endParaRPr lang="es-ES" sz="1600"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5.- Desahucio. Art. 161 inc. 2º C. Trabajo.</a:t>
            </a:r>
            <a:endParaRPr lang="es-CL" dirty="0" smtClean="0">
              <a:solidFill>
                <a:srgbClr val="0070C0"/>
              </a:solidFill>
              <a:latin typeface="Arial" pitchFamily="34" charset="0"/>
              <a:cs typeface="Arial" pitchFamily="34" charset="0"/>
            </a:endParaRPr>
          </a:p>
          <a:p>
            <a:pPr algn="just">
              <a:buNone/>
            </a:pPr>
            <a:endParaRPr lang="es-ES" sz="1600"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6.- Renuncia del trabajador. Art. 159 Nº2 C. Trabajo</a:t>
            </a:r>
            <a:endParaRPr lang="es-CL" dirty="0">
              <a:solidFill>
                <a:srgbClr val="0070C0"/>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8229600" cy="5256584"/>
          </a:xfrm>
        </p:spPr>
        <p:txBody>
          <a:bodyPr>
            <a:normAutofit fontScale="62500" lnSpcReduction="20000"/>
          </a:bodyPr>
          <a:lstStyle/>
          <a:p>
            <a:pPr algn="just">
              <a:buNone/>
            </a:pPr>
            <a:r>
              <a:rPr lang="es-ES" b="1" dirty="0" smtClean="0">
                <a:solidFill>
                  <a:srgbClr val="0070C0"/>
                </a:solidFill>
                <a:latin typeface="Arial" pitchFamily="34" charset="0"/>
                <a:cs typeface="Arial" pitchFamily="34" charset="0"/>
              </a:rPr>
              <a:t>	</a:t>
            </a:r>
            <a:r>
              <a:rPr lang="es-ES" sz="3200" b="1" u="sng" dirty="0" smtClean="0">
                <a:solidFill>
                  <a:schemeClr val="accent1">
                    <a:lumMod val="75000"/>
                  </a:schemeClr>
                </a:solidFill>
                <a:latin typeface="Arial" pitchFamily="34" charset="0"/>
                <a:cs typeface="Arial" pitchFamily="34" charset="0"/>
              </a:rPr>
              <a:t>Situaciones especiales:</a:t>
            </a:r>
            <a:endParaRPr lang="es-CL" sz="3200" dirty="0" smtClean="0">
              <a:solidFill>
                <a:schemeClr val="accent1">
                  <a:lumMod val="75000"/>
                </a:schemeClr>
              </a:solidFill>
              <a:latin typeface="Arial" pitchFamily="34" charset="0"/>
              <a:cs typeface="Arial" pitchFamily="34" charset="0"/>
            </a:endParaRPr>
          </a:p>
          <a:p>
            <a:pPr lvl="0" algn="just"/>
            <a:endParaRPr lang="es-ES" b="1" dirty="0" smtClean="0">
              <a:solidFill>
                <a:srgbClr val="0070C0"/>
              </a:solidFill>
              <a:latin typeface="Arial" pitchFamily="34" charset="0"/>
              <a:cs typeface="Arial" pitchFamily="34" charset="0"/>
            </a:endParaRPr>
          </a:p>
          <a:p>
            <a:pPr lvl="0" algn="just"/>
            <a:r>
              <a:rPr lang="es-ES" b="1" dirty="0" smtClean="0">
                <a:solidFill>
                  <a:schemeClr val="accent1">
                    <a:lumMod val="75000"/>
                  </a:schemeClr>
                </a:solidFill>
                <a:latin typeface="Arial" pitchFamily="34" charset="0"/>
                <a:cs typeface="Arial" pitchFamily="34" charset="0"/>
              </a:rPr>
              <a:t>Muerte del empleador.</a:t>
            </a:r>
            <a:endParaRPr lang="es-CL" dirty="0" smtClean="0">
              <a:solidFill>
                <a:schemeClr val="accent1">
                  <a:lumMod val="75000"/>
                </a:schemeClr>
              </a:solidFill>
              <a:latin typeface="Arial" pitchFamily="34" charset="0"/>
              <a:cs typeface="Arial" pitchFamily="34" charset="0"/>
            </a:endParaRPr>
          </a:p>
          <a:p>
            <a:pPr algn="just">
              <a:buNone/>
            </a:pPr>
            <a:endParaRPr lang="es-ES" sz="1600"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Es preciso aclarar que la muerte del empleador no pone término a la relación laboral, ya que en este caso opera el principio de continuidad de la empresa. </a:t>
            </a:r>
            <a:endParaRPr lang="es-CL" dirty="0" smtClean="0">
              <a:solidFill>
                <a:srgbClr val="0070C0"/>
              </a:solidFill>
              <a:latin typeface="Arial" pitchFamily="34" charset="0"/>
              <a:cs typeface="Arial" pitchFamily="34" charset="0"/>
            </a:endParaRPr>
          </a:p>
          <a:p>
            <a:pPr lvl="0" algn="just"/>
            <a:endParaRPr lang="es-ES" b="1" dirty="0" smtClean="0">
              <a:solidFill>
                <a:srgbClr val="0070C0"/>
              </a:solidFill>
              <a:latin typeface="Arial" pitchFamily="34" charset="0"/>
              <a:cs typeface="Arial" pitchFamily="34" charset="0"/>
            </a:endParaRPr>
          </a:p>
          <a:p>
            <a:pPr lvl="0" algn="just"/>
            <a:r>
              <a:rPr lang="es-ES" b="1" dirty="0" smtClean="0">
                <a:solidFill>
                  <a:schemeClr val="accent1">
                    <a:lumMod val="75000"/>
                  </a:schemeClr>
                </a:solidFill>
                <a:latin typeface="Arial" pitchFamily="34" charset="0"/>
                <a:cs typeface="Arial" pitchFamily="34" charset="0"/>
              </a:rPr>
              <a:t>Invalidez de trabajador </a:t>
            </a:r>
          </a:p>
          <a:p>
            <a:pPr lvl="0" algn="just">
              <a:buNone/>
            </a:pPr>
            <a:endParaRPr lang="es-CL" sz="1600" dirty="0" smtClean="0">
              <a:solidFill>
                <a:schemeClr val="accent1">
                  <a:lumMod val="75000"/>
                </a:schemeClr>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El Art. 161 bis del C. Trabajo, establece expresamente que la invalidez total o parcial que pueda sufrir un trabajador, y que es un hecho absolutamente involuntario, no constituye causal justificada para poner término al contrato de trabajo. De esta manera aquel trabajador que deba ser separado de sus funciones por tal motivo, tendrá derecho a las indemnizaciones legales por término de contrato y si el empleador lo hubiere despedido motivado en la situación de invalidez, la indemnización deberá pagarse con el recargo del 50% por ser injustificado tal despido. Art.168 letra b). </a:t>
            </a:r>
            <a:endParaRPr lang="es-CL" dirty="0" smtClean="0">
              <a:solidFill>
                <a:srgbClr val="0070C0"/>
              </a:solidFill>
              <a:latin typeface="Arial" pitchFamily="34" charset="0"/>
              <a:cs typeface="Arial" pitchFamily="34" charset="0"/>
            </a:endParaRPr>
          </a:p>
          <a:p>
            <a:endParaRPr lang="es-C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8229600" cy="5472608"/>
          </a:xfrm>
        </p:spPr>
        <p:txBody>
          <a:bodyPr>
            <a:normAutofit fontScale="55000" lnSpcReduction="20000"/>
          </a:bodyPr>
          <a:lstStyle/>
          <a:p>
            <a:r>
              <a:rPr lang="es-ES" b="1" u="sng" dirty="0" smtClean="0">
                <a:solidFill>
                  <a:srgbClr val="0070C0"/>
                </a:solidFill>
                <a:latin typeface="Arial" pitchFamily="34" charset="0"/>
                <a:cs typeface="Arial" pitchFamily="34" charset="0"/>
              </a:rPr>
              <a:t>Formalidades generales del despido. </a:t>
            </a:r>
            <a:endParaRPr lang="es-CL" dirty="0" smtClean="0">
              <a:solidFill>
                <a:srgbClr val="0070C0"/>
              </a:solidFill>
              <a:latin typeface="Arial" pitchFamily="34" charset="0"/>
              <a:cs typeface="Arial" pitchFamily="34" charset="0"/>
            </a:endParaRPr>
          </a:p>
          <a:p>
            <a:pPr>
              <a:buNone/>
            </a:pPr>
            <a:endParaRPr lang="es-ES"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Si el contrato de trabajo termina por alguna de las causales contempladas en los números 4, 5 ó 6 del art.159 o si el empleador despide invocando alguna de las contempladas en el art.160, deberá comunicar su decisión por escrito al trabajador, entregándole el correspondiente aviso personalmente o remitiendo una carta certificada al domicilio que éste tenga registrado en el contrato. La comunicación indicada deberá ser entregada o enviada dentro de los 3 días hábiles siguientes a la separación del trabajador, salvo aquellos casos en que la causal invocada sea la fuerza mayor o caso fortuito en que dicho plazo será de 6 días hábiles. </a:t>
            </a:r>
            <a:endParaRPr lang="es-CL" dirty="0" smtClean="0">
              <a:solidFill>
                <a:srgbClr val="0070C0"/>
              </a:solidFill>
              <a:latin typeface="Arial" pitchFamily="34" charset="0"/>
              <a:cs typeface="Arial" pitchFamily="34" charset="0"/>
            </a:endParaRPr>
          </a:p>
          <a:p>
            <a:pPr algn="just"/>
            <a:endParaRPr lang="es-ES"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Copia del correspondiente aviso deberá remitirse dentro del mismo plazo a la Inspección del Trabajo. </a:t>
            </a:r>
            <a:endParaRPr lang="es-CL" dirty="0" smtClean="0">
              <a:solidFill>
                <a:srgbClr val="0070C0"/>
              </a:solidFill>
              <a:latin typeface="Arial" pitchFamily="34" charset="0"/>
              <a:cs typeface="Arial" pitchFamily="34" charset="0"/>
            </a:endParaRPr>
          </a:p>
          <a:p>
            <a:pPr algn="just">
              <a:buNone/>
            </a:pPr>
            <a:endParaRPr lang="es-ES"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Este aviso deberá contener, la o las causales que se invocan y los hechos constitutivos de la misma, esto es aquellos que le sirven de fundamento. </a:t>
            </a:r>
            <a:endParaRPr lang="es-CL" dirty="0" smtClean="0">
              <a:solidFill>
                <a:srgbClr val="0070C0"/>
              </a:solidFill>
              <a:latin typeface="Arial" pitchFamily="34" charset="0"/>
              <a:cs typeface="Arial" pitchFamily="34" charset="0"/>
            </a:endParaRPr>
          </a:p>
          <a:p>
            <a:pPr algn="just"/>
            <a:endParaRPr lang="es-ES"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Asimismo, conjuntamente con el aviso, deberá acreditarse el pago de las cotizaciones previsionales devengadas hasta el último día del mes anterior al despido, acompañando los respectivos comprobantes o certificados de la institución previsional respectiva. </a:t>
            </a:r>
            <a:endParaRPr lang="es-CL" dirty="0" smtClean="0">
              <a:solidFill>
                <a:srgbClr val="0070C0"/>
              </a:solidFill>
              <a:latin typeface="Arial" pitchFamily="34" charset="0"/>
              <a:cs typeface="Arial" pitchFamily="34" charset="0"/>
            </a:endParaRPr>
          </a:p>
          <a:p>
            <a:endParaRPr lang="es-C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5184576"/>
          </a:xfrm>
        </p:spPr>
        <p:txBody>
          <a:bodyPr>
            <a:normAutofit fontScale="55000" lnSpcReduction="20000"/>
          </a:bodyPr>
          <a:lstStyle/>
          <a:p>
            <a:pPr algn="just">
              <a:buNone/>
            </a:pPr>
            <a:r>
              <a:rPr lang="es-ES" dirty="0" smtClean="0">
                <a:solidFill>
                  <a:srgbClr val="0070C0"/>
                </a:solidFill>
                <a:latin typeface="Arial" pitchFamily="34" charset="0"/>
                <a:cs typeface="Arial" pitchFamily="34" charset="0"/>
              </a:rPr>
              <a:t>	E</a:t>
            </a:r>
            <a:r>
              <a:rPr lang="es-ES" sz="3300" dirty="0" smtClean="0">
                <a:solidFill>
                  <a:srgbClr val="0070C0"/>
                </a:solidFill>
                <a:latin typeface="Arial" pitchFamily="34" charset="0"/>
                <a:cs typeface="Arial" pitchFamily="34" charset="0"/>
              </a:rPr>
              <a:t>l cumplimiento de esta obligación resulta de vital importancia y fue una reforma introducida al Art.162 por la Ley N° 19.631 del año 1999.</a:t>
            </a:r>
            <a:r>
              <a:rPr lang="es-ES" sz="3300" b="1" dirty="0" smtClean="0">
                <a:solidFill>
                  <a:srgbClr val="0070C0"/>
                </a:solidFill>
                <a:latin typeface="Arial" pitchFamily="34" charset="0"/>
                <a:cs typeface="Arial" pitchFamily="34" charset="0"/>
              </a:rPr>
              <a:t> “Ley Bustos”.</a:t>
            </a:r>
            <a:endParaRPr lang="es-CL" sz="3300" dirty="0" smtClean="0">
              <a:solidFill>
                <a:srgbClr val="0070C0"/>
              </a:solidFill>
              <a:latin typeface="Arial" pitchFamily="34" charset="0"/>
              <a:cs typeface="Arial" pitchFamily="34" charset="0"/>
            </a:endParaRPr>
          </a:p>
          <a:p>
            <a:pPr algn="just">
              <a:buNone/>
            </a:pPr>
            <a:endParaRPr lang="es-ES" sz="3300" dirty="0" smtClean="0">
              <a:solidFill>
                <a:srgbClr val="0070C0"/>
              </a:solidFill>
              <a:latin typeface="Arial" pitchFamily="34" charset="0"/>
              <a:cs typeface="Arial" pitchFamily="34" charset="0"/>
            </a:endParaRPr>
          </a:p>
          <a:p>
            <a:pPr algn="just">
              <a:buNone/>
            </a:pPr>
            <a:r>
              <a:rPr lang="es-ES" sz="3300" dirty="0" smtClean="0">
                <a:solidFill>
                  <a:srgbClr val="0070C0"/>
                </a:solidFill>
                <a:latin typeface="Arial" pitchFamily="34" charset="0"/>
                <a:cs typeface="Arial" pitchFamily="34" charset="0"/>
              </a:rPr>
              <a:t>	En caso de infracción a esta norma el despido será nulo. Sin embargo, el empleador podrá convalidar el despido pagando las cotizaciones adeudadas, lo que comunicará  al trabajador mediante carta certificada acompañada de la documentación emitida por las instituciones previsionales correspondientes, en que conste la recepción de dicho pago.</a:t>
            </a:r>
            <a:endParaRPr lang="es-CL" sz="3300" dirty="0" smtClean="0">
              <a:solidFill>
                <a:srgbClr val="0070C0"/>
              </a:solidFill>
              <a:latin typeface="Arial" pitchFamily="34" charset="0"/>
              <a:cs typeface="Arial" pitchFamily="34" charset="0"/>
            </a:endParaRPr>
          </a:p>
          <a:p>
            <a:pPr algn="just">
              <a:buNone/>
            </a:pPr>
            <a:endParaRPr lang="es-ES" sz="3300" dirty="0" smtClean="0">
              <a:solidFill>
                <a:srgbClr val="0070C0"/>
              </a:solidFill>
              <a:latin typeface="Arial" pitchFamily="34" charset="0"/>
              <a:cs typeface="Arial" pitchFamily="34" charset="0"/>
            </a:endParaRPr>
          </a:p>
          <a:p>
            <a:pPr algn="just">
              <a:buNone/>
            </a:pPr>
            <a:r>
              <a:rPr lang="es-ES" sz="3300" dirty="0" smtClean="0">
                <a:solidFill>
                  <a:srgbClr val="0070C0"/>
                </a:solidFill>
                <a:latin typeface="Arial" pitchFamily="34" charset="0"/>
                <a:cs typeface="Arial" pitchFamily="34" charset="0"/>
              </a:rPr>
              <a:t>	No obstante esto, el empleador deberá pagar al trabajador las remuneraciones y demás prestaciones consignadas en el contrato por todo el período comprendido entre la fecha del despido nulo y la fecha envío o entrega de la referida comunicación al trabajador. Señala el referido artículo que</a:t>
            </a:r>
            <a:r>
              <a:rPr lang="es-CL" sz="3300" dirty="0" smtClean="0">
                <a:solidFill>
                  <a:srgbClr val="0070C0"/>
                </a:solidFill>
                <a:latin typeface="Arial" pitchFamily="34" charset="0"/>
                <a:cs typeface="Arial" pitchFamily="34" charset="0"/>
              </a:rPr>
              <a:t> no será exigible esta obligación del empleador cuando el monto adeudado por concepto  de imposiciones morosas no exceda de la cantidad menor entre el 10% del total de la deuda previsional o 2 unidades tributarias mensuales, y siempre que dicho monto sea pagado por el empleador dentro del plazo de 15 días hábiles contado desde la notificación de la respectiva demanda. </a:t>
            </a:r>
          </a:p>
          <a:p>
            <a:endParaRPr lang="es-C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229600" cy="5544616"/>
          </a:xfrm>
        </p:spPr>
        <p:txBody>
          <a:bodyPr>
            <a:normAutofit fontScale="40000" lnSpcReduction="20000"/>
          </a:bodyPr>
          <a:lstStyle/>
          <a:p>
            <a:pPr algn="just"/>
            <a:r>
              <a:rPr lang="es-CL" sz="4000" b="1" dirty="0" smtClean="0">
                <a:solidFill>
                  <a:srgbClr val="002060"/>
                </a:solidFill>
                <a:latin typeface="Arial" pitchFamily="34" charset="0"/>
                <a:cs typeface="Arial" pitchFamily="34" charset="0"/>
              </a:rPr>
              <a:t>Ejemplo:</a:t>
            </a:r>
            <a:r>
              <a:rPr lang="es-CL" sz="4000" dirty="0" smtClean="0">
                <a:solidFill>
                  <a:srgbClr val="002060"/>
                </a:solidFill>
                <a:latin typeface="Arial" pitchFamily="34" charset="0"/>
                <a:cs typeface="Arial" pitchFamily="34" charset="0"/>
              </a:rPr>
              <a:t> </a:t>
            </a:r>
          </a:p>
          <a:p>
            <a:pPr algn="just">
              <a:buNone/>
            </a:pPr>
            <a:endParaRPr lang="es-CL" sz="4000" b="1" dirty="0" smtClean="0">
              <a:solidFill>
                <a:srgbClr val="002060"/>
              </a:solidFill>
              <a:latin typeface="Arial" pitchFamily="34" charset="0"/>
              <a:cs typeface="Arial" pitchFamily="34" charset="0"/>
            </a:endParaRPr>
          </a:p>
          <a:p>
            <a:pPr algn="just">
              <a:buNone/>
            </a:pPr>
            <a:r>
              <a:rPr lang="es-CL" sz="4000" b="1" dirty="0" smtClean="0">
                <a:solidFill>
                  <a:srgbClr val="002060"/>
                </a:solidFill>
                <a:latin typeface="Arial" pitchFamily="34" charset="0"/>
                <a:cs typeface="Arial" pitchFamily="34" charset="0"/>
              </a:rPr>
              <a:t>	</a:t>
            </a:r>
            <a:r>
              <a:rPr lang="es-CL" sz="4000" b="1" dirty="0" smtClean="0">
                <a:solidFill>
                  <a:srgbClr val="0070C0"/>
                </a:solidFill>
                <a:latin typeface="Arial" pitchFamily="34" charset="0"/>
                <a:cs typeface="Arial" pitchFamily="34" charset="0"/>
              </a:rPr>
              <a:t>Primer Paso:</a:t>
            </a:r>
            <a:r>
              <a:rPr lang="es-CL" sz="4000" dirty="0" smtClean="0">
                <a:solidFill>
                  <a:srgbClr val="0070C0"/>
                </a:solidFill>
                <a:latin typeface="Arial" pitchFamily="34" charset="0"/>
                <a:cs typeface="Arial" pitchFamily="34" charset="0"/>
              </a:rPr>
              <a:t> Determinación de Base de Análisis: Deuda previsional anterior $ 25.000.- deuda posterior al despido $552.000 (equivalente a unos seis meses); deuda total previsional $577.000. Ahora, l0% de deuda total: $57.700. Base de comparación 2UTM del mes de julio: $ 65.448, luego cantidad inferior entre ambas es $57.700. </a:t>
            </a:r>
          </a:p>
          <a:p>
            <a:pPr algn="just"/>
            <a:endParaRPr lang="es-CL" sz="4000" b="1" dirty="0" smtClean="0">
              <a:solidFill>
                <a:srgbClr val="0070C0"/>
              </a:solidFill>
              <a:latin typeface="Arial" pitchFamily="34" charset="0"/>
              <a:cs typeface="Arial" pitchFamily="34" charset="0"/>
            </a:endParaRPr>
          </a:p>
          <a:p>
            <a:pPr algn="just">
              <a:buNone/>
            </a:pPr>
            <a:r>
              <a:rPr lang="es-CL" sz="4000" b="1" dirty="0" smtClean="0">
                <a:solidFill>
                  <a:srgbClr val="0070C0"/>
                </a:solidFill>
                <a:latin typeface="Arial" pitchFamily="34" charset="0"/>
                <a:cs typeface="Arial" pitchFamily="34" charset="0"/>
              </a:rPr>
              <a:t>	Segundo Paso:</a:t>
            </a:r>
            <a:r>
              <a:rPr lang="es-CL" sz="4000" dirty="0" smtClean="0">
                <a:solidFill>
                  <a:srgbClr val="0070C0"/>
                </a:solidFill>
                <a:latin typeface="Arial" pitchFamily="34" charset="0"/>
                <a:cs typeface="Arial" pitchFamily="34" charset="0"/>
              </a:rPr>
              <a:t> Derecho del Trabajador para Demandar Pago de Remuneración y otras Prestaciones del Período Posterior al Despido: En el ejemplo del caso, la deuda previsional al momento del despido era de $25.000 la que es inferior al 10% del total de la deuda previsional o $57.700, lo que lleva a que al ser la deuda original o anterior al despido inferior al resultado de este porcentaje no correspondería que el trabajador demandare en la nulidad el pago de remuneraciones y demás prestaciones posteriores al despido, siempre que la cantidad adeudada, cualquiera sea su monto, se pague dentro de 15 días de notificada la demanda de nulidad del despido.</a:t>
            </a:r>
          </a:p>
          <a:p>
            <a:pPr algn="just">
              <a:buNone/>
            </a:pPr>
            <a:endParaRPr lang="es-CL" sz="4000" dirty="0" smtClean="0">
              <a:solidFill>
                <a:srgbClr val="0070C0"/>
              </a:solidFill>
              <a:latin typeface="Arial" pitchFamily="34" charset="0"/>
              <a:cs typeface="Arial" pitchFamily="34" charset="0"/>
            </a:endParaRPr>
          </a:p>
          <a:p>
            <a:pPr algn="just">
              <a:buNone/>
            </a:pPr>
            <a:r>
              <a:rPr lang="es-CL" sz="4000" dirty="0" smtClean="0">
                <a:solidFill>
                  <a:srgbClr val="0070C0"/>
                </a:solidFill>
                <a:latin typeface="Arial" pitchFamily="34" charset="0"/>
                <a:cs typeface="Arial" pitchFamily="34" charset="0"/>
              </a:rPr>
              <a:t>	En consecuencia, excepcionalmente no procede exigir pago de remuneración y demás prestaciones del contrato de trabajo al trabajador despedido sin tener las cotizaciones al día, cuando el saldo adeudado de cotizaciones antes del despido sea inferior a una cantidad que resulte menor de comparar el 10% de la deuda total por cotizaciones previsionales considerado el período anterior como posterior al despido y 2 UTM, siempre que la deuda anterior al despido se pague dentro de 15 días de notificada la demanda de nulidad de despido.</a:t>
            </a:r>
          </a:p>
          <a:p>
            <a:endParaRPr lang="es-C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5400600"/>
          </a:xfrm>
        </p:spPr>
        <p:txBody>
          <a:bodyPr>
            <a:normAutofit fontScale="55000" lnSpcReduction="20000"/>
          </a:bodyPr>
          <a:lstStyle/>
          <a:p>
            <a:pPr algn="just">
              <a:buNone/>
            </a:pPr>
            <a:r>
              <a:rPr lang="es-ES" dirty="0" smtClean="0">
                <a:solidFill>
                  <a:srgbClr val="0070C0"/>
                </a:solidFill>
                <a:latin typeface="Arial" pitchFamily="34" charset="0"/>
                <a:cs typeface="Arial" pitchFamily="34" charset="0"/>
              </a:rPr>
              <a:t>	Los errores u omisiones en que se incurra en estas comunicaciones y que no incidan en la obligación del pago íntegro de las cotizaciones previsionales, no invalidarán la terminación del contrato, sin perjuicio de las sanciones administrativas que correspondan de acuerdo a las normas generales. (Art. 506 C. </a:t>
            </a:r>
            <a:r>
              <a:rPr lang="es-ES" dirty="0" err="1" smtClean="0">
                <a:solidFill>
                  <a:srgbClr val="0070C0"/>
                </a:solidFill>
                <a:latin typeface="Arial" pitchFamily="34" charset="0"/>
                <a:cs typeface="Arial" pitchFamily="34" charset="0"/>
              </a:rPr>
              <a:t>Trab</a:t>
            </a:r>
            <a:r>
              <a:rPr lang="es-ES" dirty="0" smtClean="0">
                <a:solidFill>
                  <a:srgbClr val="0070C0"/>
                </a:solidFill>
                <a:latin typeface="Arial" pitchFamily="34" charset="0"/>
                <a:cs typeface="Arial" pitchFamily="34" charset="0"/>
              </a:rPr>
              <a:t>). </a:t>
            </a:r>
            <a:endParaRPr lang="es-CL" dirty="0" smtClean="0">
              <a:solidFill>
                <a:srgbClr val="0070C0"/>
              </a:solidFill>
              <a:latin typeface="Arial" pitchFamily="34" charset="0"/>
              <a:cs typeface="Arial" pitchFamily="34" charset="0"/>
            </a:endParaRPr>
          </a:p>
          <a:p>
            <a:pPr algn="just">
              <a:buNone/>
            </a:pPr>
            <a:endParaRPr lang="es-ES"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Por su parte la Inspección del Trabajo tiene facultades para exigir al empleador la acreditación del pago de las imposiciones al momento del despido. </a:t>
            </a:r>
            <a:endParaRPr lang="es-CL" dirty="0" smtClean="0">
              <a:solidFill>
                <a:srgbClr val="0070C0"/>
              </a:solidFill>
              <a:latin typeface="Arial" pitchFamily="34" charset="0"/>
              <a:cs typeface="Arial" pitchFamily="34" charset="0"/>
            </a:endParaRPr>
          </a:p>
          <a:p>
            <a:pPr algn="just"/>
            <a:endParaRPr lang="es-ES" b="1" u="sng" dirty="0" smtClean="0">
              <a:solidFill>
                <a:srgbClr val="0070C0"/>
              </a:solidFill>
              <a:latin typeface="Arial" pitchFamily="34" charset="0"/>
              <a:cs typeface="Arial" pitchFamily="34" charset="0"/>
            </a:endParaRPr>
          </a:p>
          <a:p>
            <a:pPr algn="just"/>
            <a:r>
              <a:rPr lang="es-ES" b="1" u="sng" dirty="0" smtClean="0">
                <a:solidFill>
                  <a:srgbClr val="0070C0"/>
                </a:solidFill>
                <a:latin typeface="Arial" pitchFamily="34" charset="0"/>
                <a:cs typeface="Arial" pitchFamily="34" charset="0"/>
              </a:rPr>
              <a:t>Importancia de la comunicación escrita. </a:t>
            </a:r>
            <a:endParaRPr lang="es-CL" dirty="0" smtClean="0">
              <a:solidFill>
                <a:srgbClr val="0070C0"/>
              </a:solidFill>
              <a:latin typeface="Arial" pitchFamily="34" charset="0"/>
              <a:cs typeface="Arial" pitchFamily="34" charset="0"/>
            </a:endParaRPr>
          </a:p>
          <a:p>
            <a:pPr algn="just">
              <a:buNone/>
            </a:pPr>
            <a:endParaRPr lang="es-ES"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La exigencia legal del aviso, reviste vital importancia para el trabajador, ya que en él se consigna la causal y los hechos que motivaron el término de su relación laboral, los cuales permanecen inmutables, ya que no podrán ser modificados con posterioridad por el empleador y tampoco podrán añadirse hechos nuevos. Siendo así, el trabajador tiene certeza de los motivos de su despido y en base a esto puede diseñar su defensa en el evento que reclame la decisión. En cierto sentido, podríamos decir que con los hechos y causales contenidas en el aviso se trabará la eventual </a:t>
            </a:r>
            <a:r>
              <a:rPr lang="es-ES" dirty="0" err="1" smtClean="0">
                <a:solidFill>
                  <a:srgbClr val="0070C0"/>
                </a:solidFill>
                <a:latin typeface="Arial" pitchFamily="34" charset="0"/>
                <a:cs typeface="Arial" pitchFamily="34" charset="0"/>
              </a:rPr>
              <a:t>litis</a:t>
            </a:r>
            <a:r>
              <a:rPr lang="es-ES" dirty="0" smtClean="0">
                <a:solidFill>
                  <a:srgbClr val="0070C0"/>
                </a:solidFill>
                <a:latin typeface="Arial" pitchFamily="34" charset="0"/>
                <a:cs typeface="Arial" pitchFamily="34" charset="0"/>
              </a:rPr>
              <a:t>. </a:t>
            </a:r>
            <a:r>
              <a:rPr lang="es-ES" b="1" dirty="0" smtClean="0">
                <a:solidFill>
                  <a:srgbClr val="0070C0"/>
                </a:solidFill>
                <a:latin typeface="Arial" pitchFamily="34" charset="0"/>
                <a:cs typeface="Arial" pitchFamily="34" charset="0"/>
              </a:rPr>
              <a:t>(OJO: RELACIONAR CON EL ARTÍCULO 454 Nº1 CÓDIGO DEL TRABAJO).</a:t>
            </a:r>
            <a:endParaRPr lang="es-CL" dirty="0" smtClean="0">
              <a:solidFill>
                <a:srgbClr val="0070C0"/>
              </a:solidFill>
              <a:latin typeface="Arial" pitchFamily="34" charset="0"/>
              <a:cs typeface="Arial" pitchFamily="34" charset="0"/>
            </a:endParaRPr>
          </a:p>
          <a:p>
            <a:endParaRPr lang="es-C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8229600" cy="5832648"/>
          </a:xfrm>
        </p:spPr>
        <p:txBody>
          <a:bodyPr>
            <a:normAutofit fontScale="62500" lnSpcReduction="20000"/>
          </a:bodyPr>
          <a:lstStyle/>
          <a:p>
            <a:pPr algn="ctr">
              <a:buNone/>
            </a:pPr>
            <a:r>
              <a:rPr lang="es-ES" b="1" dirty="0" smtClean="0">
                <a:solidFill>
                  <a:schemeClr val="accent1">
                    <a:lumMod val="75000"/>
                  </a:schemeClr>
                </a:solidFill>
                <a:latin typeface="Arial" pitchFamily="34" charset="0"/>
                <a:cs typeface="Arial" pitchFamily="34" charset="0"/>
              </a:rPr>
              <a:t>	</a:t>
            </a:r>
            <a:r>
              <a:rPr lang="es-ES" b="1" u="sng" dirty="0" smtClean="0">
                <a:solidFill>
                  <a:schemeClr val="accent1">
                    <a:lumMod val="75000"/>
                  </a:schemeClr>
                </a:solidFill>
                <a:latin typeface="Arial" pitchFamily="34" charset="0"/>
                <a:cs typeface="Arial" pitchFamily="34" charset="0"/>
              </a:rPr>
              <a:t>INDEMNIZACIONES POR TÉRMINO DE RELACIÓN LABORAL</a:t>
            </a:r>
            <a:r>
              <a:rPr lang="es-ES" b="1" dirty="0" smtClean="0">
                <a:solidFill>
                  <a:srgbClr val="0070C0"/>
                </a:solidFill>
                <a:latin typeface="Arial" pitchFamily="34" charset="0"/>
                <a:cs typeface="Arial" pitchFamily="34" charset="0"/>
              </a:rPr>
              <a:t>. </a:t>
            </a:r>
            <a:endParaRPr lang="es-CL" dirty="0" smtClean="0">
              <a:solidFill>
                <a:srgbClr val="0070C0"/>
              </a:solidFill>
              <a:latin typeface="Arial" pitchFamily="34" charset="0"/>
              <a:cs typeface="Arial" pitchFamily="34" charset="0"/>
            </a:endParaRPr>
          </a:p>
          <a:p>
            <a:pPr algn="just">
              <a:buNone/>
            </a:pPr>
            <a:endParaRPr lang="es-ES" sz="1400"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Cuando el trabajador termina su contrato, la ley le confiere derecho a percibir una indemnización pecuniaria en compensación por los años de servicios desplegados en la empresa, salvo que el contrato haya terminado por despido fundado en alguna de las causales de caducidad del art.160, pues en este caso la ley lo priva de esta indemnización, por haber incurrido en una violación grave al contrato de trabajo. </a:t>
            </a:r>
            <a:endParaRPr lang="es-CL" dirty="0" smtClean="0">
              <a:solidFill>
                <a:srgbClr val="0070C0"/>
              </a:solidFill>
              <a:latin typeface="Arial" pitchFamily="34" charset="0"/>
              <a:cs typeface="Arial" pitchFamily="34" charset="0"/>
            </a:endParaRPr>
          </a:p>
          <a:p>
            <a:pPr algn="just">
              <a:buNone/>
            </a:pPr>
            <a:endParaRPr lang="es-ES" sz="2200"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La ley contempla tres tipos de indemnizaciones. </a:t>
            </a:r>
            <a:endParaRPr lang="es-CL" dirty="0" smtClean="0">
              <a:solidFill>
                <a:srgbClr val="0070C0"/>
              </a:solidFill>
              <a:latin typeface="Arial" pitchFamily="34" charset="0"/>
              <a:cs typeface="Arial" pitchFamily="34" charset="0"/>
            </a:endParaRPr>
          </a:p>
          <a:p>
            <a:pPr algn="just">
              <a:buNone/>
            </a:pPr>
            <a:endParaRPr lang="es-ES" sz="1400"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a:t>
            </a:r>
            <a:r>
              <a:rPr lang="es-ES" b="1" dirty="0" smtClean="0">
                <a:solidFill>
                  <a:srgbClr val="0070C0"/>
                </a:solidFill>
                <a:latin typeface="Arial" pitchFamily="34" charset="0"/>
                <a:cs typeface="Arial" pitchFamily="34" charset="0"/>
              </a:rPr>
              <a:t>a) 	Indemnización convencional </a:t>
            </a:r>
            <a:endParaRPr lang="es-CL" b="1" dirty="0" smtClean="0">
              <a:solidFill>
                <a:srgbClr val="0070C0"/>
              </a:solidFill>
              <a:latin typeface="Arial" pitchFamily="34" charset="0"/>
              <a:cs typeface="Arial" pitchFamily="34" charset="0"/>
            </a:endParaRPr>
          </a:p>
          <a:p>
            <a:pPr algn="just">
              <a:buNone/>
            </a:pPr>
            <a:r>
              <a:rPr lang="es-ES" b="1" dirty="0" smtClean="0">
                <a:solidFill>
                  <a:srgbClr val="0070C0"/>
                </a:solidFill>
                <a:latin typeface="Arial" pitchFamily="34" charset="0"/>
                <a:cs typeface="Arial" pitchFamily="34" charset="0"/>
              </a:rPr>
              <a:t>	b) 	Indemnización sustitutiva a todo evento. </a:t>
            </a:r>
            <a:endParaRPr lang="es-CL" b="1" dirty="0" smtClean="0">
              <a:solidFill>
                <a:srgbClr val="0070C0"/>
              </a:solidFill>
              <a:latin typeface="Arial" pitchFamily="34" charset="0"/>
              <a:cs typeface="Arial" pitchFamily="34" charset="0"/>
            </a:endParaRPr>
          </a:p>
          <a:p>
            <a:pPr algn="just">
              <a:buNone/>
            </a:pPr>
            <a:r>
              <a:rPr lang="es-ES" b="1" dirty="0" smtClean="0">
                <a:solidFill>
                  <a:srgbClr val="0070C0"/>
                </a:solidFill>
                <a:latin typeface="Arial" pitchFamily="34" charset="0"/>
                <a:cs typeface="Arial" pitchFamily="34" charset="0"/>
              </a:rPr>
              <a:t>	c) 	Indemnización legal. </a:t>
            </a:r>
            <a:endParaRPr lang="es-CL" b="1" dirty="0" smtClean="0">
              <a:solidFill>
                <a:srgbClr val="0070C0"/>
              </a:solidFill>
              <a:latin typeface="Arial" pitchFamily="34" charset="0"/>
              <a:cs typeface="Arial" pitchFamily="34" charset="0"/>
            </a:endParaRPr>
          </a:p>
          <a:p>
            <a:pPr algn="just">
              <a:buNone/>
            </a:pPr>
            <a:r>
              <a:rPr lang="es-ES" dirty="0" smtClean="0">
                <a:latin typeface="Arial" pitchFamily="34" charset="0"/>
                <a:cs typeface="Arial" pitchFamily="34" charset="0"/>
              </a:rPr>
              <a:t> </a:t>
            </a:r>
            <a:endParaRPr lang="es-CL" dirty="0" smtClean="0">
              <a:latin typeface="Arial" pitchFamily="34" charset="0"/>
              <a:cs typeface="Arial" pitchFamily="34" charset="0"/>
            </a:endParaRPr>
          </a:p>
          <a:p>
            <a:pPr algn="just">
              <a:buNone/>
            </a:pPr>
            <a:r>
              <a:rPr lang="es-ES" b="1" dirty="0" smtClean="0">
                <a:latin typeface="Arial" pitchFamily="34" charset="0"/>
                <a:cs typeface="Arial" pitchFamily="34" charset="0"/>
              </a:rPr>
              <a:t>	</a:t>
            </a:r>
            <a:r>
              <a:rPr lang="es-ES" b="1" dirty="0" smtClean="0">
                <a:solidFill>
                  <a:schemeClr val="accent2">
                    <a:lumMod val="75000"/>
                  </a:schemeClr>
                </a:solidFill>
                <a:latin typeface="Arial" pitchFamily="34" charset="0"/>
                <a:cs typeface="Arial" pitchFamily="34" charset="0"/>
              </a:rPr>
              <a:t>a) Indemnización convencional. </a:t>
            </a:r>
          </a:p>
          <a:p>
            <a:pPr algn="just">
              <a:buNone/>
            </a:pPr>
            <a:endParaRPr lang="es-CL" sz="1500" b="1" dirty="0" smtClean="0">
              <a:solidFill>
                <a:srgbClr val="0070C0"/>
              </a:solidFill>
              <a:latin typeface="Arial" pitchFamily="34" charset="0"/>
              <a:cs typeface="Arial" pitchFamily="34" charset="0"/>
            </a:endParaRPr>
          </a:p>
          <a:p>
            <a:pPr algn="just">
              <a:buNone/>
            </a:pPr>
            <a:r>
              <a:rPr lang="es-ES" dirty="0" smtClean="0">
                <a:solidFill>
                  <a:srgbClr val="0070C0"/>
                </a:solidFill>
                <a:latin typeface="Arial" pitchFamily="34" charset="0"/>
                <a:cs typeface="Arial" pitchFamily="34" charset="0"/>
              </a:rPr>
              <a:t>	Esta indemnización nace de la voluntad de las partes, puesto que el código en su art.163 señala que las partes podrán convenir individual o colectivamente una indemnización por años de servicios, siempre que su monto sea igual o superior a la indemnización legal. </a:t>
            </a:r>
            <a:endParaRPr lang="es-CL" dirty="0" smtClean="0">
              <a:solidFill>
                <a:srgbClr val="0070C0"/>
              </a:solidFill>
              <a:latin typeface="Arial" pitchFamily="34" charset="0"/>
              <a:cs typeface="Arial" pitchFamily="34" charset="0"/>
            </a:endParaRPr>
          </a:p>
          <a:p>
            <a:endParaRPr lang="es-C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estacar xmlns="57b213ee-3561-48b6-b679-5fbb4555aebc">false</Destacar>
    <Descripci_x00f3_n xmlns="57b213ee-3561-48b6-b679-5fbb4555aebc" xsi:nil="true"/>
    <PublishingExpirationDate xmlns="http://schemas.microsoft.com/sharepoint/v3" xsi:nil="true"/>
    <url_documento xmlns="57b213ee-3561-48b6-b679-5fbb4555aebc">/APR/documentos/Documents/TERMINACION_DEL_CONTRATO_DE_TRABAJO.pptx</url_documento>
    <PublishingStartDate xmlns="http://schemas.microsoft.com/sharepoint/v3" xsi:nil="true"/>
    <Categor_x00ed_a xmlns="57b213ee-3561-48b6-b679-5fbb4555aebc">Capacitaciones</Categor_x00ed_a>
    <Condicion xmlns="57b213ee-3561-48b6-b679-5fbb4555aebc">No destacado</Condicion>
    <Genero xmlns="57b213ee-3561-48b6-b679-5fbb4555aebc">false</Genero>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7530012ABE527A478B6DD1FBB874C87B" ma:contentTypeVersion="10" ma:contentTypeDescription="Crear nuevo documento." ma:contentTypeScope="" ma:versionID="968623d4f59c18f320a59c1170779803">
  <xsd:schema xmlns:xsd="http://www.w3.org/2001/XMLSchema" xmlns:xs="http://www.w3.org/2001/XMLSchema" xmlns:p="http://schemas.microsoft.com/office/2006/metadata/properties" xmlns:ns1="http://schemas.microsoft.com/sharepoint/v3" xmlns:ns2="57b213ee-3561-48b6-b679-5fbb4555aebc" targetNamespace="http://schemas.microsoft.com/office/2006/metadata/properties" ma:root="true" ma:fieldsID="cd99f03d0dab288277c55def70a03e26" ns1:_="" ns2:_="">
    <xsd:import namespace="http://schemas.microsoft.com/sharepoint/v3"/>
    <xsd:import namespace="57b213ee-3561-48b6-b679-5fbb4555aebc"/>
    <xsd:element name="properties">
      <xsd:complexType>
        <xsd:sequence>
          <xsd:element name="documentManagement">
            <xsd:complexType>
              <xsd:all>
                <xsd:element ref="ns1:PublishingStartDate" minOccurs="0"/>
                <xsd:element ref="ns1:PublishingExpirationDate" minOccurs="0"/>
                <xsd:element ref="ns2:url_documento" minOccurs="0"/>
                <xsd:element ref="ns2:Categor_x00ed_a"/>
                <xsd:element ref="ns2:Destacar" minOccurs="0"/>
                <xsd:element ref="ns2:Descripci_x00f3_n" minOccurs="0"/>
                <xsd:element ref="ns2:Condicion" minOccurs="0"/>
                <xsd:element ref="ns2:Genero"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 ma:hidden="true" ma:internalName="PublishingStartDate">
      <xsd:simpleType>
        <xsd:restriction base="dms:Unknown"/>
      </xsd:simpleType>
    </xsd:element>
    <xsd:element name="PublishingExpirationDate" ma:index="9" nillable="true" ma:displayName="Fecha de finalización programada"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7b213ee-3561-48b6-b679-5fbb4555aebc" elementFormDefault="qualified">
    <xsd:import namespace="http://schemas.microsoft.com/office/2006/documentManagement/types"/>
    <xsd:import namespace="http://schemas.microsoft.com/office/infopath/2007/PartnerControls"/>
    <xsd:element name="url_documento" ma:index="10" nillable="true" ma:displayName="url_documento" ma:internalName="url_documento">
      <xsd:simpleType>
        <xsd:restriction base="dms:Text">
          <xsd:maxLength value="255"/>
        </xsd:restriction>
      </xsd:simpleType>
    </xsd:element>
    <xsd:element name="Categor_x00ed_a" ma:index="11" ma:displayName="Categoría" ma:format="Dropdown" ma:internalName="Categor_x00ed_a">
      <xsd:simpleType>
        <xsd:restriction base="dms:Choice">
          <xsd:enumeration value="Normativa"/>
          <xsd:enumeration value="Manuales"/>
          <xsd:enumeration value="Organización del APR"/>
          <xsd:enumeration value="Capacitaciones"/>
        </xsd:restriction>
      </xsd:simpleType>
    </xsd:element>
    <xsd:element name="Destacar" ma:index="12" nillable="true" ma:displayName="Destacar" ma:default="0" ma:internalName="Destacar">
      <xsd:simpleType>
        <xsd:restriction base="dms:Boolean"/>
      </xsd:simpleType>
    </xsd:element>
    <xsd:element name="Descripci_x00f3_n" ma:index="14" nillable="true" ma:displayName="Descripción" ma:internalName="Descripci_x00f3_n">
      <xsd:simpleType>
        <xsd:restriction base="dms:Unknown"/>
      </xsd:simpleType>
    </xsd:element>
    <xsd:element name="Condicion" ma:index="16" nillable="true" ma:displayName="Condicion" ma:default="No destacado" ma:format="Dropdown" ma:internalName="Condicion">
      <xsd:simpleType>
        <xsd:restriction base="dms:Choice">
          <xsd:enumeration value="Destacado"/>
          <xsd:enumeration value="No destacado"/>
        </xsd:restriction>
      </xsd:simpleType>
    </xsd:element>
    <xsd:element name="Genero" ma:index="17" nillable="true" ma:displayName="Genero" ma:default="0" ma:internalName="Genero">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55C598-D4D3-48A4-8281-AC19321C15F6}"/>
</file>

<file path=customXml/itemProps2.xml><?xml version="1.0" encoding="utf-8"?>
<ds:datastoreItem xmlns:ds="http://schemas.openxmlformats.org/officeDocument/2006/customXml" ds:itemID="{A0720D63-0832-4899-9B20-CCCE1AEF7617}"/>
</file>

<file path=customXml/itemProps3.xml><?xml version="1.0" encoding="utf-8"?>
<ds:datastoreItem xmlns:ds="http://schemas.openxmlformats.org/officeDocument/2006/customXml" ds:itemID="{180ED30C-9DEB-4F63-9CE0-F4848A6BA68D}"/>
</file>

<file path=docProps/app.xml><?xml version="1.0" encoding="utf-8"?>
<Properties xmlns="http://schemas.openxmlformats.org/officeDocument/2006/extended-properties" xmlns:vt="http://schemas.openxmlformats.org/officeDocument/2006/docPropsVTypes">
  <Template>Verve</Template>
  <TotalTime>554</TotalTime>
  <Words>9</Words>
  <Application>Microsoft Office PowerPoint</Application>
  <PresentationFormat>Presentación en pantalla (4:3)</PresentationFormat>
  <Paragraphs>111</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Brío</vt:lpstr>
      <vt:lpstr>   TERMINACIÓN DEL CONTRATO DE TRABAJO.  Robert Concha Tapia. Abogado.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RevolucionUnattended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SUSPENSION, TERMINACIÓN DEL CONTRATO DE TRABAJO Y PRESCRIPCIÓN DE DERECHOS Y ACCIONES LABORALES.</dc:title>
  <dc:creator>acaceres</dc:creator>
  <cp:lastModifiedBy>Liliana Bernales Amthor (DOH)</cp:lastModifiedBy>
  <cp:revision>41</cp:revision>
  <dcterms:created xsi:type="dcterms:W3CDTF">2013-05-28T14:35:18Z</dcterms:created>
  <dcterms:modified xsi:type="dcterms:W3CDTF">2014-07-15T14:08:07Z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0x0101007530012ABE527A478B6DD1FBB874C87B</vt:lpwstr>
  </property>
  <property fmtid="{D5CDD505-2E9C-101B-9397-08002B2CF9AE}" pid="3" name="WorkflowCreationPath">
    <vt:lpwstr>99ff7c83-73f4-4da6-9038-88d4237f8135,4;</vt:lpwstr>
  </property>
</Properties>
</file>