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4"/>
  </p:notesMasterIdLst>
  <p:sldIdLst>
    <p:sldId id="264" r:id="rId3"/>
    <p:sldId id="267" r:id="rId4"/>
    <p:sldId id="269" r:id="rId5"/>
    <p:sldId id="345" r:id="rId6"/>
    <p:sldId id="346" r:id="rId7"/>
    <p:sldId id="325" r:id="rId8"/>
    <p:sldId id="354" r:id="rId9"/>
    <p:sldId id="316" r:id="rId10"/>
    <p:sldId id="341" r:id="rId11"/>
    <p:sldId id="326" r:id="rId12"/>
    <p:sldId id="337" r:id="rId13"/>
    <p:sldId id="317" r:id="rId14"/>
    <p:sldId id="348" r:id="rId15"/>
    <p:sldId id="327" r:id="rId16"/>
    <p:sldId id="343" r:id="rId17"/>
    <p:sldId id="347" r:id="rId18"/>
    <p:sldId id="300" r:id="rId19"/>
    <p:sldId id="302" r:id="rId20"/>
    <p:sldId id="303" r:id="rId21"/>
    <p:sldId id="304" r:id="rId22"/>
    <p:sldId id="342" r:id="rId23"/>
    <p:sldId id="298" r:id="rId24"/>
    <p:sldId id="321" r:id="rId25"/>
    <p:sldId id="301" r:id="rId26"/>
    <p:sldId id="328" r:id="rId27"/>
    <p:sldId id="349" r:id="rId28"/>
    <p:sldId id="352" r:id="rId29"/>
    <p:sldId id="353" r:id="rId30"/>
    <p:sldId id="314" r:id="rId31"/>
    <p:sldId id="355" r:id="rId32"/>
    <p:sldId id="315" r:id="rId33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676E-3"/>
                  <c:y val="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Hoja3!$E$20:$E$29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Hoja3!$F$20:$F$29</c:f>
              <c:numCache>
                <c:formatCode>#,##0</c:formatCode>
                <c:ptCount val="10"/>
                <c:pt idx="0">
                  <c:v>50634.8</c:v>
                </c:pt>
                <c:pt idx="1">
                  <c:v>39773.450000000004</c:v>
                </c:pt>
                <c:pt idx="2">
                  <c:v>66762.540000000008</c:v>
                </c:pt>
                <c:pt idx="3">
                  <c:v>63828.07</c:v>
                </c:pt>
                <c:pt idx="4">
                  <c:v>69441.570000000007</c:v>
                </c:pt>
                <c:pt idx="5">
                  <c:v>96500.7</c:v>
                </c:pt>
                <c:pt idx="6">
                  <c:v>82680.160000000003</c:v>
                </c:pt>
                <c:pt idx="7">
                  <c:v>103209.09</c:v>
                </c:pt>
                <c:pt idx="8">
                  <c:v>105302</c:v>
                </c:pt>
                <c:pt idx="9">
                  <c:v>114692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193152"/>
        <c:axId val="46147840"/>
      </c:barChart>
      <c:catAx>
        <c:axId val="861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147840"/>
        <c:crosses val="autoZero"/>
        <c:auto val="1"/>
        <c:lblAlgn val="ctr"/>
        <c:lblOffset val="100"/>
        <c:noMultiLvlLbl val="0"/>
      </c:catAx>
      <c:valAx>
        <c:axId val="461478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61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Hoja1!$A$3:$A$4</c:f>
              <c:strCache>
                <c:ptCount val="2"/>
                <c:pt idx="0">
                  <c:v>Localidades SC sin Sistema de APR instalado</c:v>
                </c:pt>
                <c:pt idx="1">
                  <c:v>Avance en la instalación de Sistemas de APR SC al año 2017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321</c:v>
                </c:pt>
                <c:pt idx="1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B94C70-7E8F-4C77-9E20-85103944B81E}" type="datetimeFigureOut">
              <a:rPr lang="es-CL" smtClean="0"/>
              <a:pPr/>
              <a:t>29-10-2018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3FA51-6B55-4D55-9384-1904EF8228E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4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40" y="4416426"/>
            <a:ext cx="5140325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11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FA51-6B55-4D55-9384-1904EF8228E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842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40" y="4416426"/>
            <a:ext cx="5140325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1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166887"/>
            <a:ext cx="878497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348880"/>
            <a:ext cx="8784976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mayo 2011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E018-DAB8-46DE-9773-A5A8B28A29A4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403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C68CC-BE3C-4D16-B1B7-99C55E7905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D3F99D-AF05-428F-982D-FD76EB7A81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8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3B413-E7EB-4156-B809-4E5114492E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51B8A9-1253-4802-BFB5-4B0CCF5205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E646-9A88-4702-BBE4-FAE4406DA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91C1D9-0638-47F7-9249-57BCC54682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20FDF2-052D-4D25-9AAD-A9284B645C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0DE69-EF0B-4F12-B958-EA26B7630A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5C11BE-CEBC-4941-8744-FEB08400E4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91E4C-0B15-4296-BAC9-7374361648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4944"/>
          </a:xfrm>
        </p:spPr>
        <p:txBody>
          <a:bodyPr/>
          <a:lstStyle>
            <a:lvl1pPr algn="just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4925" y="6519863"/>
            <a:ext cx="3097213" cy="338137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mayo 2011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3888" y="6519863"/>
            <a:ext cx="477837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1E7393-33F2-420A-A9B7-DA5FB1407616}" type="slidenum">
              <a:rPr lang="es-CL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1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467544" y="692696"/>
            <a:ext cx="7776864" cy="3600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CL" sz="20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33733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CL"/>
              <a:t>Gobierno de Chile | Ministerio del Interior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2BB5F-2CD3-4B97-83C6-57222A85D1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56344"/>
            <a:ext cx="8229600" cy="5280968"/>
          </a:xfrm>
        </p:spPr>
        <p:txBody>
          <a:bodyPr/>
          <a:lstStyle>
            <a:lvl1pPr algn="just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4925" y="6519863"/>
            <a:ext cx="3097213" cy="338137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mayo 2011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3888" y="6519863"/>
            <a:ext cx="477837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1E7393-33F2-420A-A9B7-DA5FB1407616}" type="slidenum">
              <a:rPr lang="es-CL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12" name="11 Imagen" descr="Logo 2011 DOH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20000" cy="653403"/>
          </a:xfrm>
          <a:prstGeom prst="rect">
            <a:avLst/>
          </a:prstGeom>
        </p:spPr>
      </p:pic>
      <p:sp>
        <p:nvSpPr>
          <p:cNvPr id="19" name="18 Flecha izquierda">
            <a:hlinkClick r:id="" action="ppaction://hlinkshowjump?jump=lastslideviewed"/>
          </p:cNvPr>
          <p:cNvSpPr/>
          <p:nvPr userDrawn="1"/>
        </p:nvSpPr>
        <p:spPr>
          <a:xfrm>
            <a:off x="7833626" y="6504078"/>
            <a:ext cx="360040" cy="298665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500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5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0"/>
            <a:ext cx="7153275" cy="6629400"/>
          </a:xfrm>
          <a:prstGeom prst="rect">
            <a:avLst/>
          </a:prstGeom>
          <a:solidFill>
            <a:srgbClr val="006CB7"/>
          </a:solidFill>
          <a:ln w="9525">
            <a:solidFill>
              <a:srgbClr val="006CB7"/>
            </a:solidFill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19056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7869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F2F82E1-FABD-4ECF-8C86-627E8A362E11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454F-A549-4990-9CCD-16BDE5F8854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739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4944"/>
          </a:xfrm>
        </p:spPr>
        <p:txBody>
          <a:bodyPr/>
          <a:lstStyle>
            <a:lvl1pPr algn="just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11" name="2 Subtítulo"/>
          <p:cNvSpPr>
            <a:spLocks noGrp="1"/>
          </p:cNvSpPr>
          <p:nvPr>
            <p:ph type="subTitle" idx="13"/>
          </p:nvPr>
        </p:nvSpPr>
        <p:spPr>
          <a:xfrm>
            <a:off x="467544" y="692696"/>
            <a:ext cx="7776864" cy="36004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CL" sz="20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3097213" cy="338137"/>
          </a:xfrm>
        </p:spPr>
        <p:txBody>
          <a:bodyPr rtlCol="0"/>
          <a:lstStyle>
            <a:lvl1pPr defTabSz="457200"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"/>
              <a:t>mayo 2011</a:t>
            </a:r>
            <a:endParaRPr lang="es-CL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92888"/>
            <a:ext cx="2895600" cy="365125"/>
          </a:xfrm>
        </p:spPr>
        <p:txBody>
          <a:bodyPr rtlCol="0"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243888" y="6519863"/>
            <a:ext cx="477837" cy="365125"/>
          </a:xfrm>
        </p:spPr>
        <p:txBody>
          <a:bodyPr rtlCol="0"/>
          <a:lstStyle>
            <a:lvl1pPr defTabSz="457200">
              <a:defRPr sz="1200">
                <a:solidFill>
                  <a:prstClr val="white"/>
                </a:solidFill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fld id="{548F81B6-9197-4D98-BF71-9DBBD866599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24998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D3F99D-AF05-428F-982D-FD76EB7A81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6864" cy="864096"/>
          </a:xfrm>
        </p:spPr>
        <p:txBody>
          <a:bodyPr/>
          <a:lstStyle>
            <a:lvl1pPr algn="l">
              <a:defRPr sz="30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4944"/>
          </a:xfrm>
        </p:spPr>
        <p:txBody>
          <a:bodyPr/>
          <a:lstStyle>
            <a:lvl1pPr algn="just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ü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buFont typeface="Courier New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4925" y="6519863"/>
            <a:ext cx="3097213" cy="338137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mayo 2011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3888" y="6519863"/>
            <a:ext cx="477837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1E7393-33F2-420A-A9B7-DA5FB1407616}" type="slidenum">
              <a:rPr lang="es-CL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1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467544" y="692696"/>
            <a:ext cx="7776864" cy="3600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CL" sz="20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1424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mayo 2011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B38E-7216-48BA-9057-583C367E7482}" type="slidenum">
              <a:rPr lang="es-CL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  <p:sldLayoutId id="2147483680" r:id="rId8"/>
    <p:sldLayoutId id="2147483681" r:id="rId9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ea typeface="ヒラギノ角ゴ Pro W3" charset="-128"/>
              </a:rPr>
              <a:t>Gobierno de Chile | Ministerio del Interior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EDB822-8459-4676-B1AF-63D14BB70A59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4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Título"/>
          <p:cNvSpPr>
            <a:spLocks noGrp="1"/>
          </p:cNvSpPr>
          <p:nvPr>
            <p:ph type="ctrTitle"/>
          </p:nvPr>
        </p:nvSpPr>
        <p:spPr>
          <a:xfrm>
            <a:off x="360329" y="1579194"/>
            <a:ext cx="8785225" cy="1643074"/>
          </a:xfrm>
        </p:spPr>
        <p:txBody>
          <a:bodyPr/>
          <a:lstStyle/>
          <a:p>
            <a:pPr algn="ctr"/>
            <a:r>
              <a:rPr lang="es-E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Desafíos del Sector Sanitario en Chile</a:t>
            </a:r>
            <a:br>
              <a:rPr lang="es-E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Visión del Sector Rural</a:t>
            </a:r>
            <a:endParaRPr lang="es-E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Rectangle 4"/>
          <p:cNvSpPr>
            <a:spLocks noGrp="1"/>
          </p:cNvSpPr>
          <p:nvPr>
            <p:ph type="subTitle" idx="1"/>
          </p:nvPr>
        </p:nvSpPr>
        <p:spPr>
          <a:xfrm>
            <a:off x="2915816" y="5407001"/>
            <a:ext cx="5327650" cy="1450999"/>
          </a:xfrm>
        </p:spPr>
        <p:txBody>
          <a:bodyPr/>
          <a:lstStyle/>
          <a:p>
            <a:pPr algn="r" eaLnBrk="1" hangingPunct="1"/>
            <a:r>
              <a:rPr lang="es-MX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Octubre de 2018</a:t>
            </a:r>
          </a:p>
          <a:p>
            <a:pPr algn="r" eaLnBrk="1" hangingPunct="1"/>
            <a:r>
              <a:rPr lang="es-MX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Subdirección de Agua Potable Rural</a:t>
            </a:r>
            <a:endParaRPr lang="es-MX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5E018-DAB8-46DE-9773-A5A8B28A29A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paula.cirer\AppData\Local\Microsoft\Windows\Temporary Internet Files\Content.Outlook\3DMLV747\LOGO 50 AÑ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0"/>
            <a:ext cx="1518390" cy="10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9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6419850" cy="1143000"/>
          </a:xfrm>
        </p:spPr>
        <p:txBody>
          <a:bodyPr/>
          <a:lstStyle/>
          <a:p>
            <a:r>
              <a:rPr lang="es-CL" dirty="0" smtClean="0"/>
              <a:t>III. </a:t>
            </a:r>
            <a:r>
              <a:rPr lang="es-CL" sz="4000" dirty="0"/>
              <a:t>Convenios con Empresas Sanitarias</a:t>
            </a:r>
            <a:br>
              <a:rPr lang="es-CL" sz="4000" dirty="0"/>
            </a:b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3341597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7913"/>
            <a:ext cx="8229600" cy="525621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400888" y="2025520"/>
            <a:ext cx="1643074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100" dirty="0"/>
              <a:t>EMPRESA SANITARIA</a:t>
            </a:r>
          </a:p>
          <a:p>
            <a:pPr algn="ctr">
              <a:defRPr/>
            </a:pPr>
            <a:r>
              <a:rPr lang="es-CL" sz="1100" dirty="0"/>
              <a:t>REGIONAL</a:t>
            </a:r>
            <a:endParaRPr lang="es-ES" sz="1100" dirty="0"/>
          </a:p>
        </p:txBody>
      </p:sp>
      <p:cxnSp>
        <p:nvCxnSpPr>
          <p:cNvPr id="7" name="6 Conector recto de flecha"/>
          <p:cNvCxnSpPr>
            <a:stCxn id="6" idx="1"/>
            <a:endCxn id="8" idx="3"/>
          </p:cNvCxnSpPr>
          <p:nvPr/>
        </p:nvCxnSpPr>
        <p:spPr>
          <a:xfrm flipH="1" flipV="1">
            <a:off x="4043434" y="2229545"/>
            <a:ext cx="2357454" cy="11419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971600" y="1844824"/>
            <a:ext cx="3071834" cy="76944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100" dirty="0"/>
              <a:t>MINISTERIO DE OBRAS PÚBLICAS             DIRECCIÓN DE OBRAS HIDRÁULICAS </a:t>
            </a:r>
          </a:p>
          <a:p>
            <a:pPr algn="ctr">
              <a:defRPr/>
            </a:pPr>
            <a:r>
              <a:rPr lang="es-ES" sz="1100" dirty="0" smtClean="0"/>
              <a:t>SUBDIRECCIÓN DE  AGUA POTABLE RURAL (SAPR)</a:t>
            </a:r>
          </a:p>
          <a:p>
            <a:pPr algn="ctr">
              <a:defRPr/>
            </a:pPr>
            <a:endParaRPr lang="es-ES" sz="1100" dirty="0"/>
          </a:p>
        </p:txBody>
      </p:sp>
      <p:sp>
        <p:nvSpPr>
          <p:cNvPr id="27660" name="7 CuadroTexto"/>
          <p:cNvSpPr txBox="1">
            <a:spLocks noChangeArrowheads="1"/>
          </p:cNvSpPr>
          <p:nvPr/>
        </p:nvSpPr>
        <p:spPr bwMode="auto">
          <a:xfrm>
            <a:off x="4114230" y="1772791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200">
                <a:solidFill>
                  <a:srgbClr val="C00000"/>
                </a:solidFill>
                <a:latin typeface="Calibri" pitchFamily="34" charset="0"/>
              </a:rPr>
              <a:t>CONVENIO</a:t>
            </a:r>
          </a:p>
          <a:p>
            <a:pPr algn="ctr"/>
            <a:r>
              <a:rPr lang="es-CL" sz="1200">
                <a:solidFill>
                  <a:srgbClr val="C00000"/>
                </a:solidFill>
                <a:latin typeface="Calibri" pitchFamily="34" charset="0"/>
              </a:rPr>
              <a:t>AD-REFERENDUM</a:t>
            </a:r>
            <a:endParaRPr lang="es-ES" sz="12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3138353"/>
            <a:ext cx="3071834" cy="938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100" dirty="0"/>
              <a:t>DIRECCIÓN REGIONAL DE OBRAS HIDRÁULICAS (DROH)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CL" sz="1100" dirty="0"/>
              <a:t>1 Inspector de Convenio Gestión de Proyectos de Inversión.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CL" sz="1100" dirty="0" smtClean="0"/>
              <a:t>1 Inspector </a:t>
            </a:r>
            <a:r>
              <a:rPr lang="es-CL" sz="1100" dirty="0"/>
              <a:t>de Convenio de Asesoría y Asistencia</a:t>
            </a:r>
            <a:endParaRPr lang="es-ES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00888" y="2852936"/>
            <a:ext cx="1643074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100" dirty="0"/>
              <a:t>UNIDAD</a:t>
            </a:r>
          </a:p>
          <a:p>
            <a:pPr algn="ctr">
              <a:defRPr/>
            </a:pPr>
            <a:r>
              <a:rPr lang="es-CL" sz="1100" dirty="0"/>
              <a:t>TÉCNICA</a:t>
            </a:r>
            <a:endParaRPr lang="es-ES" sz="1100" dirty="0"/>
          </a:p>
        </p:txBody>
      </p:sp>
      <p:cxnSp>
        <p:nvCxnSpPr>
          <p:cNvPr id="14" name="13 Conector recto"/>
          <p:cNvCxnSpPr>
            <a:stCxn id="6" idx="2"/>
            <a:endCxn id="12" idx="0"/>
          </p:cNvCxnSpPr>
          <p:nvPr/>
        </p:nvCxnSpPr>
        <p:spPr>
          <a:xfrm rot="5400000">
            <a:off x="7024161" y="2654671"/>
            <a:ext cx="39652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  <a:endCxn id="11" idx="0"/>
          </p:cNvCxnSpPr>
          <p:nvPr/>
        </p:nvCxnSpPr>
        <p:spPr>
          <a:xfrm>
            <a:off x="2507517" y="2614265"/>
            <a:ext cx="0" cy="524088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11" idx="3"/>
            <a:endCxn id="12" idx="1"/>
          </p:cNvCxnSpPr>
          <p:nvPr/>
        </p:nvCxnSpPr>
        <p:spPr>
          <a:xfrm flipV="1">
            <a:off x="4043434" y="3068380"/>
            <a:ext cx="2357454" cy="539333"/>
          </a:xfrm>
          <a:prstGeom prst="bentConnector3">
            <a:avLst>
              <a:gd name="adj1" fmla="val 69845"/>
            </a:avLst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0" name="14 CuadroTexto"/>
          <p:cNvSpPr txBox="1">
            <a:spLocks noChangeArrowheads="1"/>
          </p:cNvSpPr>
          <p:nvPr/>
        </p:nvSpPr>
        <p:spPr bwMode="auto">
          <a:xfrm>
            <a:off x="3971355" y="3111054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200" dirty="0">
                <a:solidFill>
                  <a:srgbClr val="C00000"/>
                </a:solidFill>
                <a:latin typeface="Calibri" pitchFamily="34" charset="0"/>
              </a:rPr>
              <a:t>SUPERVISIÓN DE</a:t>
            </a:r>
          </a:p>
          <a:p>
            <a:pPr algn="ctr"/>
            <a:r>
              <a:rPr lang="es-CL" sz="1200" dirty="0">
                <a:solidFill>
                  <a:srgbClr val="C00000"/>
                </a:solidFill>
                <a:latin typeface="Calibri" pitchFamily="34" charset="0"/>
              </a:rPr>
              <a:t>ACTIVIDADES</a:t>
            </a:r>
            <a:endParaRPr lang="es-E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24000" y="5683895"/>
            <a:ext cx="3071834" cy="76944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CL" sz="1100" dirty="0" smtClean="0"/>
          </a:p>
          <a:p>
            <a:pPr algn="ctr">
              <a:defRPr/>
            </a:pPr>
            <a:r>
              <a:rPr lang="es-CL" sz="1100" dirty="0" smtClean="0"/>
              <a:t>GESTIÓN </a:t>
            </a:r>
            <a:r>
              <a:rPr lang="es-CL" sz="1100" dirty="0"/>
              <a:t>DE PROYECTOS DE INVERSIÓN CON CONSULTORES Y  </a:t>
            </a:r>
            <a:r>
              <a:rPr lang="es-CL" sz="1100" dirty="0" smtClean="0"/>
              <a:t>CONTRATISTAS</a:t>
            </a:r>
            <a:endParaRPr lang="es-CL" sz="1100" dirty="0"/>
          </a:p>
          <a:p>
            <a:pPr algn="ctr">
              <a:defRPr/>
            </a:pPr>
            <a:endParaRPr lang="es-CL" sz="11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115004" y="5683895"/>
            <a:ext cx="3071834" cy="76944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CL" sz="1100" dirty="0" smtClean="0"/>
          </a:p>
          <a:p>
            <a:pPr algn="ctr">
              <a:defRPr/>
            </a:pPr>
            <a:r>
              <a:rPr lang="es-CL" sz="1100" dirty="0" smtClean="0"/>
              <a:t>ASESORÍA </a:t>
            </a:r>
            <a:r>
              <a:rPr lang="es-CL" sz="1100" dirty="0"/>
              <a:t>Y ASISTENCIA  A COMITÉ Y  COOPERATIVAS </a:t>
            </a:r>
          </a:p>
          <a:p>
            <a:pPr algn="just">
              <a:defRPr/>
            </a:pPr>
            <a:endParaRPr lang="es-ES" sz="1100" dirty="0"/>
          </a:p>
        </p:txBody>
      </p:sp>
      <p:cxnSp>
        <p:nvCxnSpPr>
          <p:cNvPr id="20" name="19 Conector angular"/>
          <p:cNvCxnSpPr>
            <a:stCxn id="12" idx="2"/>
            <a:endCxn id="18" idx="0"/>
          </p:cNvCxnSpPr>
          <p:nvPr/>
        </p:nvCxnSpPr>
        <p:spPr>
          <a:xfrm rot="5400000">
            <a:off x="3741135" y="2202605"/>
            <a:ext cx="2400072" cy="45625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12" idx="2"/>
            <a:endCxn id="19" idx="0"/>
          </p:cNvCxnSpPr>
          <p:nvPr/>
        </p:nvCxnSpPr>
        <p:spPr>
          <a:xfrm rot="5400000">
            <a:off x="5736637" y="4198107"/>
            <a:ext cx="2400072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707904" y="4341004"/>
            <a:ext cx="2143140" cy="938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100" dirty="0" smtClean="0">
                <a:solidFill>
                  <a:schemeClr val="tx1"/>
                </a:solidFill>
              </a:rPr>
              <a:t>Formulación de Proyectos</a:t>
            </a:r>
          </a:p>
          <a:p>
            <a:pPr algn="ctr">
              <a:defRPr/>
            </a:pPr>
            <a:r>
              <a:rPr lang="es-CL" sz="1100" dirty="0" smtClean="0">
                <a:solidFill>
                  <a:schemeClr val="tx1"/>
                </a:solidFill>
              </a:rPr>
              <a:t>Licitación </a:t>
            </a:r>
            <a:r>
              <a:rPr lang="es-CL" sz="1100" dirty="0">
                <a:solidFill>
                  <a:schemeClr val="tx1"/>
                </a:solidFill>
              </a:rPr>
              <a:t>Pública  con Consultores y </a:t>
            </a:r>
            <a:r>
              <a:rPr lang="es-CL" sz="1100" dirty="0" smtClean="0">
                <a:solidFill>
                  <a:schemeClr val="tx1"/>
                </a:solidFill>
              </a:rPr>
              <a:t>Contratistas de </a:t>
            </a:r>
            <a:r>
              <a:rPr lang="es-CL" sz="1100" dirty="0">
                <a:solidFill>
                  <a:schemeClr val="tx1"/>
                </a:solidFill>
              </a:rPr>
              <a:t>los Registros del </a:t>
            </a:r>
            <a:r>
              <a:rPr lang="es-CL" sz="1100" dirty="0" smtClean="0">
                <a:solidFill>
                  <a:schemeClr val="tx1"/>
                </a:solidFill>
              </a:rPr>
              <a:t>MOP, de la ESS y otros.</a:t>
            </a:r>
          </a:p>
          <a:p>
            <a:pPr algn="ctr">
              <a:defRPr/>
            </a:pP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23" name="22 Imagen" descr="Logo 2011 DO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60000" cy="326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23 Imagen" descr="Logo 2011 DO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30290"/>
            <a:ext cx="360000" cy="326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880AD-D492-49D8-A8F0-9D5A51BF20C5}" type="slidenum">
              <a:rPr lang="es-CL"/>
              <a:pPr>
                <a:defRPr/>
              </a:pPr>
              <a:t>11</a:t>
            </a:fld>
            <a:endParaRPr lang="es-CL" dirty="0"/>
          </a:p>
        </p:txBody>
      </p:sp>
      <p:sp>
        <p:nvSpPr>
          <p:cNvPr id="27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III. Convenios con Empresas Sanitarias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31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III. Convenios con Empresas Sanitarias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18224"/>
              </p:ext>
            </p:extLst>
          </p:nvPr>
        </p:nvGraphicFramePr>
        <p:xfrm>
          <a:off x="611560" y="908720"/>
          <a:ext cx="7488832" cy="5472602"/>
        </p:xfrm>
        <a:graphic>
          <a:graphicData uri="http://schemas.openxmlformats.org/drawingml/2006/table">
            <a:tbl>
              <a:tblPr firstRow="1" firstCol="1" bandRow="1"/>
              <a:tblGrid>
                <a:gridCol w="1881315"/>
                <a:gridCol w="1670546"/>
                <a:gridCol w="844814"/>
                <a:gridCol w="1621972"/>
                <a:gridCol w="1470185"/>
              </a:tblGrid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Convenios 2017-2019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16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Empresa Sanitaria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Meses duración convenio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inicio Convenio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Término Convenio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Arica y Parinacota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del Altiplano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01-03-2017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01-03-2019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Taparacá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del Altiplano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01-03-2017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01-03-2019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Antofagasta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Antofagasta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30-07-2017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Atacama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hay Convenio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Coquimbo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del Valle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Valparaíso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ESVAL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Metropolitana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Andinas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31-05-2017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31-05-2019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Lib. </a:t>
                      </a:r>
                      <a:r>
                        <a:rPr lang="es-CL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Bdo</a:t>
                      </a: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O´Higgins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ESSBIO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Maule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Nuevosur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Bio-bío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ESSBIO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Araucanía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Araucanía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 Rios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ESSAL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02-06-2017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02-06-2019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 Lagos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ESSAL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02-06-2017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02-06-2019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Aysén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Patagonia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13-01-2019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Magallanes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Aguas Magallanes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12-05-2017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11-01-2019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48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u="sng" dirty="0" smtClean="0"/>
              <a:t>La Ley 20.998 elimina Art 2° Transitorio de la Ley 19,549</a:t>
            </a:r>
          </a:p>
          <a:p>
            <a:pPr marL="400050" lvl="1" indent="0">
              <a:buNone/>
            </a:pPr>
            <a:r>
              <a:rPr lang="es-CL" dirty="0" smtClean="0"/>
              <a:t>Este artículo define a las empresas Sanitarias como Organismos Técnicos del Estado.</a:t>
            </a:r>
          </a:p>
          <a:p>
            <a:pPr marL="400050" lvl="1" indent="0">
              <a:buNone/>
            </a:pPr>
            <a:r>
              <a:rPr lang="es-CL" dirty="0" smtClean="0"/>
              <a:t>Al eliminarse, se pone término a la función de la empresa.</a:t>
            </a:r>
          </a:p>
          <a:p>
            <a:pPr marL="400050" lvl="1" indent="0">
              <a:buNone/>
            </a:pPr>
            <a:r>
              <a:rPr lang="es-CL" dirty="0" smtClean="0"/>
              <a:t>La Ley señala que se mantendrán vigentes los convenios hasta su término pudiendo renovarse por una única vez hasta por 2 años.</a:t>
            </a:r>
          </a:p>
        </p:txBody>
      </p:sp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III. Convenios con Empresas Sanitarias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940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6419850" cy="1143000"/>
          </a:xfrm>
        </p:spPr>
        <p:txBody>
          <a:bodyPr/>
          <a:lstStyle/>
          <a:p>
            <a:r>
              <a:rPr lang="es-CL" dirty="0" smtClean="0"/>
              <a:t>IV. </a:t>
            </a:r>
            <a:r>
              <a:rPr lang="es-CL" sz="4000" dirty="0" smtClean="0"/>
              <a:t>Planes de Inversión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2051836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43888" y="6519863"/>
            <a:ext cx="4778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8FF33A-580F-4A3A-8C84-E698FCCB5C85}" type="slidenum">
              <a:rPr lang="es-CL" smtClean="0"/>
              <a:pPr>
                <a:defRPr/>
              </a:pPr>
              <a:t>15</a:t>
            </a:fld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91880" y="998743"/>
            <a:ext cx="2035437" cy="43088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s-CL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ESTUDIO HIDROGEOLÓGICO</a:t>
            </a:r>
          </a:p>
          <a:p>
            <a:pPr algn="ctr" defTabSz="914400">
              <a:defRPr/>
            </a:pPr>
            <a:r>
              <a:rPr lang="es-CL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 meses + 3 meses = 5 meses)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91880" y="1675692"/>
            <a:ext cx="2012415" cy="43088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r>
              <a:rPr lang="es-CL" dirty="0"/>
              <a:t>CONSTRUCCIÓN DE </a:t>
            </a:r>
            <a:r>
              <a:rPr lang="es-CL" dirty="0" smtClean="0"/>
              <a:t>FUENTE </a:t>
            </a:r>
          </a:p>
          <a:p>
            <a:pPr>
              <a:defRPr/>
            </a:pPr>
            <a:r>
              <a:rPr lang="es-CL" dirty="0" smtClean="0"/>
              <a:t>(2 meses + 4 meses= 6 meses)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91880" y="2371560"/>
            <a:ext cx="1988499" cy="43088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r>
              <a:rPr lang="es-CL" dirty="0"/>
              <a:t>DISEÑO DE </a:t>
            </a:r>
            <a:r>
              <a:rPr lang="es-CL" dirty="0" smtClean="0"/>
              <a:t>INGENIERÍA</a:t>
            </a:r>
          </a:p>
          <a:p>
            <a:pPr>
              <a:defRPr/>
            </a:pPr>
            <a:r>
              <a:rPr lang="es-CL" dirty="0" smtClean="0"/>
              <a:t>(2 meses + 6 meses = 8 meses)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69233" y="6416166"/>
            <a:ext cx="2035436" cy="43088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r>
              <a:rPr lang="es-CL" dirty="0"/>
              <a:t>EJECUCIÓN DE </a:t>
            </a:r>
            <a:r>
              <a:rPr lang="es-CL" dirty="0" smtClean="0"/>
              <a:t>OBRA</a:t>
            </a:r>
          </a:p>
          <a:p>
            <a:pPr>
              <a:defRPr/>
            </a:pPr>
            <a:r>
              <a:rPr lang="es-CL" dirty="0" smtClean="0"/>
              <a:t> (16 meses)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681757" y="5795252"/>
            <a:ext cx="1595457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DECRETO DE FONDOS</a:t>
            </a:r>
          </a:p>
          <a:p>
            <a:pPr>
              <a:defRPr/>
            </a:pPr>
            <a:r>
              <a:rPr lang="es-CL" dirty="0"/>
              <a:t>2 – 4 meses</a:t>
            </a:r>
          </a:p>
        </p:txBody>
      </p:sp>
      <p:cxnSp>
        <p:nvCxnSpPr>
          <p:cNvPr id="22" name="16 Conector angular"/>
          <p:cNvCxnSpPr/>
          <p:nvPr/>
        </p:nvCxnSpPr>
        <p:spPr>
          <a:xfrm>
            <a:off x="4502150" y="1430338"/>
            <a:ext cx="0" cy="246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81756" y="5167231"/>
            <a:ext cx="1595457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APROBACIÓN CORE</a:t>
            </a:r>
          </a:p>
          <a:p>
            <a:pPr>
              <a:defRPr/>
            </a:pPr>
            <a:r>
              <a:rPr lang="es-CL" dirty="0"/>
              <a:t>1 – 5 meses</a:t>
            </a:r>
          </a:p>
        </p:txBody>
      </p:sp>
      <p:cxnSp>
        <p:nvCxnSpPr>
          <p:cNvPr id="23" name="16 Conector angular"/>
          <p:cNvCxnSpPr/>
          <p:nvPr/>
        </p:nvCxnSpPr>
        <p:spPr>
          <a:xfrm flipH="1">
            <a:off x="4502150" y="2095500"/>
            <a:ext cx="0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16 Conector angular"/>
          <p:cNvCxnSpPr/>
          <p:nvPr/>
        </p:nvCxnSpPr>
        <p:spPr>
          <a:xfrm>
            <a:off x="4524375" y="5597525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408362" y="4534731"/>
            <a:ext cx="2095933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FICHA </a:t>
            </a:r>
            <a:r>
              <a:rPr lang="es-CL" dirty="0" smtClean="0"/>
              <a:t>IDI RS </a:t>
            </a:r>
            <a:r>
              <a:rPr lang="es-CL" dirty="0"/>
              <a:t>MIDESO</a:t>
            </a:r>
          </a:p>
          <a:p>
            <a:pPr>
              <a:defRPr/>
            </a:pPr>
            <a:r>
              <a:rPr lang="es-CL" dirty="0"/>
              <a:t>2 – 24 meses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640630" y="3436666"/>
            <a:ext cx="1243801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SERV. SALUD</a:t>
            </a:r>
          </a:p>
          <a:p>
            <a:pPr>
              <a:defRPr/>
            </a:pPr>
            <a:r>
              <a:rPr lang="es-CL" dirty="0"/>
              <a:t>1 –  5 meses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028617" y="3455495"/>
            <a:ext cx="1243801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 smtClean="0"/>
              <a:t>TERRENOS</a:t>
            </a:r>
            <a:endParaRPr lang="es-CL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CL" dirty="0"/>
              <a:t>1 – 24 </a:t>
            </a:r>
            <a:r>
              <a:rPr lang="es-CL" dirty="0" smtClean="0"/>
              <a:t>meses </a:t>
            </a:r>
            <a:endParaRPr lang="es-C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14083" y="3455495"/>
            <a:ext cx="1243801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VIALIDAD</a:t>
            </a:r>
          </a:p>
          <a:p>
            <a:pPr>
              <a:defRPr/>
            </a:pPr>
            <a:r>
              <a:rPr lang="es-CL" dirty="0"/>
              <a:t>3 – 8 meses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385269" y="3465513"/>
            <a:ext cx="1647231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DERECHOS DE </a:t>
            </a:r>
            <a:r>
              <a:rPr lang="es-CL" dirty="0" smtClean="0"/>
              <a:t>AGUA</a:t>
            </a:r>
            <a:endParaRPr lang="es-CL" dirty="0"/>
          </a:p>
          <a:p>
            <a:pPr>
              <a:defRPr/>
            </a:pPr>
            <a:r>
              <a:rPr lang="es-CL" dirty="0"/>
              <a:t>3 – 24 meses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152864" y="3456900"/>
            <a:ext cx="1243801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FACT. ELÉCTRICA</a:t>
            </a:r>
          </a:p>
          <a:p>
            <a:pPr>
              <a:defRPr/>
            </a:pPr>
            <a:r>
              <a:rPr lang="es-CL" dirty="0"/>
              <a:t>3 – 12 meses</a:t>
            </a:r>
          </a:p>
        </p:txBody>
      </p:sp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7448076" y="3465513"/>
            <a:ext cx="1591623" cy="43088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L" dirty="0"/>
              <a:t>COSTO </a:t>
            </a:r>
            <a:r>
              <a:rPr lang="es-CL" dirty="0" smtClean="0"/>
              <a:t>REFERENCIAL</a:t>
            </a:r>
          </a:p>
          <a:p>
            <a:pPr>
              <a:defRPr/>
            </a:pPr>
            <a:endParaRPr lang="es-CL" dirty="0"/>
          </a:p>
        </p:txBody>
      </p:sp>
      <p:cxnSp>
        <p:nvCxnSpPr>
          <p:cNvPr id="38" name="37 Conector angular"/>
          <p:cNvCxnSpPr/>
          <p:nvPr/>
        </p:nvCxnSpPr>
        <p:spPr>
          <a:xfrm rot="10800000" flipV="1">
            <a:off x="836613" y="2995613"/>
            <a:ext cx="3717925" cy="4603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41 Conector angular"/>
          <p:cNvCxnSpPr/>
          <p:nvPr/>
        </p:nvCxnSpPr>
        <p:spPr>
          <a:xfrm rot="10800000" flipV="1">
            <a:off x="2262188" y="2995613"/>
            <a:ext cx="2292350" cy="4413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10800000" flipV="1">
            <a:off x="3651250" y="2995613"/>
            <a:ext cx="903288" cy="4603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48 Conector angular"/>
          <p:cNvCxnSpPr/>
          <p:nvPr/>
        </p:nvCxnSpPr>
        <p:spPr>
          <a:xfrm>
            <a:off x="4673600" y="2995613"/>
            <a:ext cx="2101850" cy="4794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52 Conector angular"/>
          <p:cNvCxnSpPr/>
          <p:nvPr/>
        </p:nvCxnSpPr>
        <p:spPr>
          <a:xfrm>
            <a:off x="4540250" y="2995613"/>
            <a:ext cx="3657600" cy="4794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78 Conector angular"/>
          <p:cNvCxnSpPr/>
          <p:nvPr/>
        </p:nvCxnSpPr>
        <p:spPr>
          <a:xfrm rot="16200000" flipH="1">
            <a:off x="2332832" y="2372518"/>
            <a:ext cx="666750" cy="3687763"/>
          </a:xfrm>
          <a:prstGeom prst="bentConnector3">
            <a:avLst>
              <a:gd name="adj1" fmla="val 4865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58 Conector angular"/>
          <p:cNvCxnSpPr/>
          <p:nvPr/>
        </p:nvCxnSpPr>
        <p:spPr>
          <a:xfrm>
            <a:off x="4524375" y="2995613"/>
            <a:ext cx="62230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81 Conector angular"/>
          <p:cNvCxnSpPr/>
          <p:nvPr/>
        </p:nvCxnSpPr>
        <p:spPr>
          <a:xfrm rot="5400000">
            <a:off x="6023769" y="2369344"/>
            <a:ext cx="646113" cy="36734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6775450" y="3887788"/>
            <a:ext cx="0" cy="312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flipH="1">
            <a:off x="3651250" y="3867150"/>
            <a:ext cx="0" cy="333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2262188" y="3875088"/>
            <a:ext cx="0" cy="3508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5199063" y="3867150"/>
            <a:ext cx="0" cy="312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4524375" y="2759075"/>
            <a:ext cx="0" cy="236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Cerrar llave"/>
          <p:cNvSpPr/>
          <p:nvPr/>
        </p:nvSpPr>
        <p:spPr>
          <a:xfrm>
            <a:off x="5724525" y="998538"/>
            <a:ext cx="307975" cy="1879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6325" y="1236663"/>
            <a:ext cx="2624138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itchFamily="34" charset="0"/>
              </a:rPr>
              <a:t>Fondos asignados por glosa presupuestaria global a nivel nacional de Estudios de </a:t>
            </a:r>
            <a:r>
              <a:rPr lang="es-C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itchFamily="34" charset="0"/>
              </a:rPr>
              <a:t>Prefactibilidad</a:t>
            </a: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itchFamily="34" charset="0"/>
              </a:rPr>
              <a:t>, Factibilidad y Diseño</a:t>
            </a:r>
          </a:p>
        </p:txBody>
      </p:sp>
      <p:cxnSp>
        <p:nvCxnSpPr>
          <p:cNvPr id="44" name="16 Conector angular"/>
          <p:cNvCxnSpPr/>
          <p:nvPr/>
        </p:nvCxnSpPr>
        <p:spPr>
          <a:xfrm>
            <a:off x="4527550" y="621665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16 Conector angular"/>
          <p:cNvCxnSpPr/>
          <p:nvPr/>
        </p:nvCxnSpPr>
        <p:spPr>
          <a:xfrm>
            <a:off x="4510088" y="496570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460375" y="1236663"/>
            <a:ext cx="26241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>
              <a:defRPr/>
            </a:pPr>
            <a:r>
              <a:rPr lang="es-CL" sz="1400" b="1" dirty="0">
                <a:solidFill>
                  <a:srgbClr val="FF0000"/>
                </a:solidFill>
                <a:latin typeface="Calibri"/>
                <a:ea typeface="+mn-ea"/>
                <a:cs typeface="Arial" pitchFamily="34" charset="0"/>
              </a:rPr>
              <a:t>* Hasta año 2007 cada una de estas etapas requería de aprobación CORE y RS para su ejecución.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58239" y="4529138"/>
            <a:ext cx="26241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s-CL" sz="1400" b="1" dirty="0">
                <a:solidFill>
                  <a:srgbClr val="00B050"/>
                </a:solidFill>
                <a:latin typeface="Calibri"/>
                <a:ea typeface="+mn-ea"/>
                <a:cs typeface="Arial" pitchFamily="34" charset="0"/>
              </a:rPr>
              <a:t>(1) </a:t>
            </a: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itchFamily="34" charset="0"/>
              </a:rPr>
              <a:t>Se propone indicación en glosa </a:t>
            </a:r>
            <a:r>
              <a:rPr lang="es-C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itchFamily="34" charset="0"/>
              </a:rPr>
              <a:t>presupuestaria.</a:t>
            </a:r>
            <a:endParaRPr lang="es-CL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Arial" pitchFamily="34" charset="0"/>
            </a:endParaRPr>
          </a:p>
          <a:p>
            <a:pPr algn="just" defTabSz="914400">
              <a:defRPr/>
            </a:pPr>
            <a:r>
              <a:rPr lang="es-CL" sz="1400" b="1" dirty="0">
                <a:solidFill>
                  <a:srgbClr val="00B050"/>
                </a:solidFill>
                <a:latin typeface="Calibri"/>
                <a:ea typeface="+mn-ea"/>
                <a:cs typeface="Arial" pitchFamily="34" charset="0"/>
              </a:rPr>
              <a:t>(2) </a:t>
            </a: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E</a:t>
            </a:r>
            <a:r>
              <a:rPr lang="es-C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n </a:t>
            </a: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glosa presupuestaria </a:t>
            </a:r>
            <a:r>
              <a:rPr lang="es-C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no se requiere la inscripción de derechos de agua (hasta 12 l/s por el solo ministerio de la ley).</a:t>
            </a:r>
            <a:endParaRPr lang="es-CL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  <a:p>
            <a:pPr defTabSz="914400">
              <a:defRPr/>
            </a:pPr>
            <a:r>
              <a:rPr lang="es-CL" sz="1400" b="1" dirty="0">
                <a:solidFill>
                  <a:srgbClr val="00B050"/>
                </a:solidFill>
                <a:latin typeface="Calibri"/>
                <a:cs typeface="Arial" pitchFamily="34" charset="0"/>
              </a:rPr>
              <a:t>(3) </a:t>
            </a:r>
            <a:r>
              <a:rPr lang="es-C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 partir de año 2015 reemplaza criterio de Costo Máximo por Solución</a:t>
            </a:r>
          </a:p>
          <a:p>
            <a:pPr defTabSz="914400">
              <a:defRPr/>
            </a:pPr>
            <a:endParaRPr lang="es-CL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41" name="40 Cerrar llave"/>
          <p:cNvSpPr/>
          <p:nvPr/>
        </p:nvSpPr>
        <p:spPr>
          <a:xfrm>
            <a:off x="3028950" y="998538"/>
            <a:ext cx="307975" cy="1879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0722" name="1 CuadroTexto"/>
          <p:cNvSpPr txBox="1">
            <a:spLocks noChangeArrowheads="1"/>
          </p:cNvSpPr>
          <p:nvPr/>
        </p:nvSpPr>
        <p:spPr bwMode="auto">
          <a:xfrm>
            <a:off x="3671888" y="3867150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sz="1400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70723" name="42 CuadroTexto"/>
          <p:cNvSpPr txBox="1">
            <a:spLocks noChangeArrowheads="1"/>
          </p:cNvSpPr>
          <p:nvPr/>
        </p:nvSpPr>
        <p:spPr bwMode="auto">
          <a:xfrm>
            <a:off x="5208588" y="3870325"/>
            <a:ext cx="590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sz="1400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70724" name="46 CuadroTexto"/>
          <p:cNvSpPr txBox="1">
            <a:spLocks noChangeArrowheads="1"/>
          </p:cNvSpPr>
          <p:nvPr/>
        </p:nvSpPr>
        <p:spPr bwMode="auto">
          <a:xfrm>
            <a:off x="7569200" y="3892550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sz="1400">
                <a:solidFill>
                  <a:srgbClr val="00B050"/>
                </a:solidFill>
              </a:rPr>
              <a:t>(3)</a:t>
            </a:r>
          </a:p>
        </p:txBody>
      </p:sp>
      <p:sp>
        <p:nvSpPr>
          <p:cNvPr id="43" name="8 Título"/>
          <p:cNvSpPr txBox="1">
            <a:spLocks/>
          </p:cNvSpPr>
          <p:nvPr/>
        </p:nvSpPr>
        <p:spPr bwMode="auto">
          <a:xfrm>
            <a:off x="488334" y="0"/>
            <a:ext cx="7775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L" sz="2800" dirty="0" smtClean="0"/>
              <a:t>IV. Planes de Inversión – Proceso de Inversión Tradicional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822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3F99D-AF05-428F-982D-FD76EB7A81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4" name="CuadroTexto 8"/>
          <p:cNvSpPr txBox="1"/>
          <p:nvPr/>
        </p:nvSpPr>
        <p:spPr>
          <a:xfrm>
            <a:off x="420591" y="19038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INVERSIÓN ANUAL		 </a:t>
            </a:r>
          </a:p>
          <a:p>
            <a:r>
              <a:rPr lang="es-CL" sz="2000" b="1" dirty="0" smtClean="0">
                <a:solidFill>
                  <a:srgbClr val="0070C0"/>
                </a:solidFill>
                <a:latin typeface="+mn-lt"/>
              </a:rPr>
              <a:t>Subtítulo 31 Iniciativas de Inversión, Serie Histórica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5 Rectángulo"/>
          <p:cNvSpPr/>
          <p:nvPr/>
        </p:nvSpPr>
        <p:spPr>
          <a:xfrm>
            <a:off x="5652120" y="980728"/>
            <a:ext cx="2126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Millones de pesos 2019</a:t>
            </a:r>
          </a:p>
        </p:txBody>
      </p:sp>
      <p:sp>
        <p:nvSpPr>
          <p:cNvPr id="17" name="5 Rectángulo"/>
          <p:cNvSpPr/>
          <p:nvPr/>
        </p:nvSpPr>
        <p:spPr>
          <a:xfrm>
            <a:off x="420590" y="5547625"/>
            <a:ext cx="832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Notas: </a:t>
            </a:r>
          </a:p>
          <a:p>
            <a:pPr fontAlgn="b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2010 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monto ejecutado</a:t>
            </a:r>
          </a:p>
          <a:p>
            <a:pPr fontAlgn="b"/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Ley 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 Presupuestos año 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2018, 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inicial + reajuste + leyes especiales y 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rebaja, según cuadro analítico DIPRES</a:t>
            </a:r>
          </a:p>
          <a:p>
            <a:pPr fontAlgn="b"/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Proyecto de Ley 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Presupuestos año 2019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36989"/>
              </p:ext>
            </p:extLst>
          </p:nvPr>
        </p:nvGraphicFramePr>
        <p:xfrm>
          <a:off x="539552" y="1484784"/>
          <a:ext cx="801794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7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u="sng" dirty="0"/>
              <a:t>Plan de Localidades </a:t>
            </a:r>
            <a:r>
              <a:rPr lang="es-CL" u="sng" dirty="0" err="1" smtClean="0"/>
              <a:t>Semiconcentradas</a:t>
            </a:r>
            <a:r>
              <a:rPr lang="es-CL" u="sng" dirty="0" smtClean="0"/>
              <a:t> </a:t>
            </a:r>
            <a:r>
              <a:rPr lang="es-CL" u="sng" dirty="0"/>
              <a:t>(PLS)</a:t>
            </a: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Instalación </a:t>
            </a:r>
            <a:r>
              <a:rPr lang="es-CL" dirty="0"/>
              <a:t>de sistemas de agua potable rural en localidades </a:t>
            </a:r>
            <a:r>
              <a:rPr lang="es-CL" dirty="0" smtClean="0"/>
              <a:t>que </a:t>
            </a:r>
            <a:r>
              <a:rPr lang="es-CL" dirty="0"/>
              <a:t>cuentan con una población mínima de 80 habitantes y una densidad de al menos 8 viviendas por kilómetro de futura red de agua potable</a:t>
            </a:r>
            <a:r>
              <a:rPr lang="es-CL" dirty="0" smtClean="0"/>
              <a:t>.</a:t>
            </a:r>
          </a:p>
          <a:p>
            <a:pPr marL="400050" lvl="1" indent="0">
              <a:buNone/>
            </a:pPr>
            <a:r>
              <a:rPr lang="es-CL" dirty="0"/>
              <a:t>De un catastro de </a:t>
            </a:r>
            <a:r>
              <a:rPr lang="es-CL" b="1" dirty="0"/>
              <a:t>545</a:t>
            </a:r>
            <a:r>
              <a:rPr lang="es-CL" dirty="0"/>
              <a:t> localidades </a:t>
            </a:r>
            <a:r>
              <a:rPr lang="es-CL" dirty="0" err="1" smtClean="0"/>
              <a:t>semiconcentradas</a:t>
            </a:r>
            <a:r>
              <a:rPr lang="es-CL" dirty="0" smtClean="0"/>
              <a:t>, </a:t>
            </a:r>
            <a:r>
              <a:rPr lang="es-CL" dirty="0"/>
              <a:t>hasta el año 2017 se han instalado </a:t>
            </a:r>
            <a:r>
              <a:rPr lang="es-CL" b="1" dirty="0"/>
              <a:t>224</a:t>
            </a:r>
            <a:r>
              <a:rPr lang="es-CL" dirty="0"/>
              <a:t> sistemas de APR, alcanzando una cobertura de un </a:t>
            </a:r>
            <a:r>
              <a:rPr lang="es-CL" b="1" dirty="0"/>
              <a:t>41%</a:t>
            </a:r>
            <a:r>
              <a:rPr lang="es-CL" dirty="0"/>
              <a:t>. </a:t>
            </a:r>
            <a:endParaRPr lang="es-CL" dirty="0" smtClean="0"/>
          </a:p>
          <a:p>
            <a:pPr marL="400050" lvl="1" indent="0">
              <a:buNone/>
            </a:pPr>
            <a:r>
              <a:rPr lang="es-CL" dirty="0"/>
              <a:t>Se estima </a:t>
            </a:r>
            <a:r>
              <a:rPr lang="es-CL" dirty="0" smtClean="0"/>
              <a:t>ejecutar, </a:t>
            </a:r>
            <a:r>
              <a:rPr lang="es-CL" dirty="0"/>
              <a:t>en promedio, </a:t>
            </a:r>
            <a:r>
              <a:rPr lang="es-CL" b="1" dirty="0" smtClean="0"/>
              <a:t>30-40</a:t>
            </a:r>
            <a:r>
              <a:rPr lang="es-CL" dirty="0" smtClean="0"/>
              <a:t> </a:t>
            </a:r>
            <a:r>
              <a:rPr lang="es-CL" dirty="0"/>
              <a:t>obras de construcción de sistemas APR nuevos anuales.</a:t>
            </a:r>
            <a:endParaRPr lang="es-CL" sz="2400" dirty="0" smtClean="0"/>
          </a:p>
        </p:txBody>
      </p:sp>
      <p:sp>
        <p:nvSpPr>
          <p:cNvPr id="7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IV. Planes de Inversión</a:t>
            </a:r>
            <a:endParaRPr lang="es-ES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251520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7 Imagen" descr="IMG_00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4480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5004048" y="558924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rgbClr val="002060"/>
                </a:solidFill>
              </a:rPr>
              <a:t>Sistema de Agua Potable Rural Selva Negra, comuna de San Ignacio</a:t>
            </a:r>
          </a:p>
        </p:txBody>
      </p:sp>
    </p:spTree>
    <p:extLst>
      <p:ext uri="{BB962C8B-B14F-4D97-AF65-F5344CB8AC3E}">
        <p14:creationId xmlns:p14="http://schemas.microsoft.com/office/powerpoint/2010/main" val="366892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u="sng" dirty="0"/>
              <a:t>Mejoramientos y Ampliaciones Sistemas APR </a:t>
            </a:r>
            <a:r>
              <a:rPr lang="es-CL" u="sng" dirty="0" smtClean="0"/>
              <a:t>Existentes</a:t>
            </a:r>
          </a:p>
          <a:p>
            <a:pPr marL="400050" lvl="1" indent="0">
              <a:buNone/>
            </a:pPr>
            <a:r>
              <a:rPr lang="es-CL" dirty="0" smtClean="0"/>
              <a:t>Obras </a:t>
            </a:r>
            <a:r>
              <a:rPr lang="es-CL" dirty="0"/>
              <a:t>de mejoramiento y ampliación en sistemas </a:t>
            </a:r>
            <a:r>
              <a:rPr lang="es-CL" dirty="0" smtClean="0"/>
              <a:t>existentes. Requieren </a:t>
            </a:r>
            <a:r>
              <a:rPr lang="es-CL" dirty="0"/>
              <a:t>de </a:t>
            </a:r>
            <a:r>
              <a:rPr lang="es-CL" dirty="0" smtClean="0"/>
              <a:t>obras </a:t>
            </a:r>
            <a:r>
              <a:rPr lang="es-CL" dirty="0"/>
              <a:t>mayores que permitan mantener la provisión de agua potable en cantidad, calidad y continuidad. </a:t>
            </a:r>
            <a:endParaRPr lang="es-CL" dirty="0" smtClean="0"/>
          </a:p>
          <a:p>
            <a:pPr marL="400050" lvl="1" indent="0">
              <a:buNone/>
            </a:pPr>
            <a:r>
              <a:rPr lang="es-CL" dirty="0" smtClean="0"/>
              <a:t>Actualmente </a:t>
            </a:r>
            <a:r>
              <a:rPr lang="es-CL" dirty="0"/>
              <a:t>existen </a:t>
            </a:r>
            <a:r>
              <a:rPr lang="es-CL" b="1" dirty="0" smtClean="0"/>
              <a:t>1.830</a:t>
            </a:r>
            <a:r>
              <a:rPr lang="es-CL" dirty="0" smtClean="0"/>
              <a:t> </a:t>
            </a:r>
            <a:r>
              <a:rPr lang="es-CL" dirty="0"/>
              <a:t>sistemas de APR, con una estimación de ejecución </a:t>
            </a:r>
            <a:r>
              <a:rPr lang="es-CL" dirty="0" smtClean="0"/>
              <a:t>de </a:t>
            </a:r>
            <a:r>
              <a:rPr lang="es-CL" b="1" dirty="0"/>
              <a:t>35</a:t>
            </a:r>
            <a:r>
              <a:rPr lang="es-CL" dirty="0"/>
              <a:t> </a:t>
            </a:r>
            <a:r>
              <a:rPr lang="es-CL" dirty="0" smtClean="0"/>
              <a:t>obras </a:t>
            </a:r>
            <a:r>
              <a:rPr lang="es-CL" dirty="0"/>
              <a:t>de mejoramiento y ampliación anuales, en </a:t>
            </a:r>
            <a:r>
              <a:rPr lang="es-CL" dirty="0" smtClean="0"/>
              <a:t>promedio.</a:t>
            </a:r>
          </a:p>
        </p:txBody>
      </p:sp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IV. Planes de Inversión</a:t>
            </a:r>
            <a:endParaRPr lang="es-ES" dirty="0"/>
          </a:p>
        </p:txBody>
      </p:sp>
      <p:pic>
        <p:nvPicPr>
          <p:cNvPr id="7" name="Imagen 1" descr="Resultado de imagen para APR lluta a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80" y="3284985"/>
            <a:ext cx="3316580" cy="3240360"/>
          </a:xfrm>
          <a:prstGeom prst="ellipse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4486256" y="448966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rgbClr val="002060"/>
                </a:solidFill>
              </a:rPr>
              <a:t>Mejoramiento </a:t>
            </a:r>
            <a:r>
              <a:rPr lang="es-CL" sz="1600" b="1" dirty="0">
                <a:solidFill>
                  <a:srgbClr val="002060"/>
                </a:solidFill>
              </a:rPr>
              <a:t>S</a:t>
            </a:r>
            <a:r>
              <a:rPr lang="es-CL" sz="1600" b="1" dirty="0" smtClean="0">
                <a:solidFill>
                  <a:srgbClr val="002060"/>
                </a:solidFill>
              </a:rPr>
              <a:t>istema APR de </a:t>
            </a:r>
            <a:r>
              <a:rPr lang="es-CL" sz="1600" b="1" dirty="0" err="1" smtClean="0">
                <a:solidFill>
                  <a:srgbClr val="002060"/>
                </a:solidFill>
              </a:rPr>
              <a:t>Lluta</a:t>
            </a:r>
            <a:endParaRPr lang="es-CL" sz="1600" b="1" dirty="0" smtClean="0">
              <a:solidFill>
                <a:srgbClr val="002060"/>
              </a:solidFill>
            </a:endParaRPr>
          </a:p>
          <a:p>
            <a:r>
              <a:rPr lang="es-CL" sz="1600" b="1" dirty="0" smtClean="0">
                <a:solidFill>
                  <a:srgbClr val="0070C0"/>
                </a:solidFill>
              </a:rPr>
              <a:t>Comuna de Arica, Región de Arica y </a:t>
            </a:r>
            <a:r>
              <a:rPr lang="es-CL" sz="1600" b="1" dirty="0" err="1" smtClean="0">
                <a:solidFill>
                  <a:srgbClr val="0070C0"/>
                </a:solidFill>
              </a:rPr>
              <a:t>Parinacota</a:t>
            </a:r>
            <a:r>
              <a:rPr lang="es-CL" sz="1600" b="1" dirty="0" smtClean="0">
                <a:solidFill>
                  <a:srgbClr val="0070C0"/>
                </a:solidFill>
              </a:rPr>
              <a:t>.</a:t>
            </a:r>
            <a:endParaRPr lang="es-C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u="sng" dirty="0"/>
              <a:t>Obras de Conservación de Sistemas APR </a:t>
            </a:r>
            <a:r>
              <a:rPr lang="es-CL" u="sng" dirty="0" smtClean="0"/>
              <a:t>Existentes</a:t>
            </a:r>
          </a:p>
          <a:p>
            <a:pPr marL="400050" lvl="1" indent="0">
              <a:buNone/>
            </a:pPr>
            <a:r>
              <a:rPr lang="es-CL" dirty="0" smtClean="0"/>
              <a:t>Permiten </a:t>
            </a:r>
            <a:r>
              <a:rPr lang="es-CL" dirty="0"/>
              <a:t>intervenir con obras en los sistemas de agua potable rural existentes que requieren de mantenciones menores, recuperando o mejorando la </a:t>
            </a:r>
            <a:r>
              <a:rPr lang="es-CL" dirty="0" smtClean="0"/>
              <a:t>operatividad. </a:t>
            </a:r>
          </a:p>
          <a:p>
            <a:pPr marL="400050" lvl="1" indent="0">
              <a:buNone/>
            </a:pPr>
            <a:r>
              <a:rPr lang="es-CL" dirty="0" smtClean="0"/>
              <a:t>Estas </a:t>
            </a:r>
            <a:r>
              <a:rPr lang="es-CL" dirty="0"/>
              <a:t>iniciativas se tramitan de manera más rápida y expedita, ya que solo requieren de la aprobación previa del CORE y que el monto de las obras no supere las 2.000 UTM, según lo indica la glosa presupuestaria de cada año.</a:t>
            </a:r>
          </a:p>
          <a:p>
            <a:pPr marL="400050" lvl="1" indent="0">
              <a:buNone/>
            </a:pPr>
            <a:r>
              <a:rPr lang="es-CL" dirty="0" smtClean="0"/>
              <a:t>Se estima la </a:t>
            </a:r>
            <a:r>
              <a:rPr lang="es-CL" dirty="0"/>
              <a:t>ejecución de </a:t>
            </a:r>
            <a:r>
              <a:rPr lang="es-CL" b="1" dirty="0"/>
              <a:t>200 </a:t>
            </a:r>
            <a:r>
              <a:rPr lang="es-CL" dirty="0" smtClean="0"/>
              <a:t>obras </a:t>
            </a:r>
            <a:r>
              <a:rPr lang="es-CL" dirty="0"/>
              <a:t>de conservación anuales, en promedio.</a:t>
            </a:r>
            <a:endParaRPr lang="es-CL" dirty="0" smtClean="0"/>
          </a:p>
        </p:txBody>
      </p:sp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IV. Planes de Inversión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487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Contenido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CL" sz="2400" dirty="0" smtClean="0"/>
              <a:t>Introducción</a:t>
            </a:r>
          </a:p>
          <a:p>
            <a:pPr marL="571500" indent="-571500">
              <a:buFont typeface="+mj-lt"/>
              <a:buAutoNum type="romanUcPeriod"/>
            </a:pPr>
            <a:r>
              <a:rPr lang="es-CL" sz="2400" dirty="0" smtClean="0"/>
              <a:t>Situación Actual</a:t>
            </a:r>
          </a:p>
          <a:p>
            <a:pPr marL="571500" indent="-571500">
              <a:buFont typeface="+mj-lt"/>
              <a:buAutoNum type="romanUcPeriod"/>
            </a:pPr>
            <a:r>
              <a:rPr lang="es-CL" sz="2400" dirty="0" smtClean="0"/>
              <a:t>Convenios con Empresas Sanitarias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CL" sz="2400" dirty="0" smtClean="0"/>
              <a:t>Planes de Inversión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CL" sz="2400" dirty="0" smtClean="0"/>
              <a:t>Gestión Comunitaria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CL" sz="2400" dirty="0" smtClean="0"/>
              <a:t>Desafíos</a:t>
            </a:r>
          </a:p>
        </p:txBody>
      </p:sp>
    </p:spTree>
    <p:extLst>
      <p:ext uri="{BB962C8B-B14F-4D97-AF65-F5344CB8AC3E}">
        <p14:creationId xmlns:p14="http://schemas.microsoft.com/office/powerpoint/2010/main" val="354662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u="sng" dirty="0"/>
              <a:t>Iniciativas de </a:t>
            </a:r>
            <a:r>
              <a:rPr lang="es-CL" u="sng" dirty="0" err="1"/>
              <a:t>Prefactibilidad</a:t>
            </a:r>
            <a:r>
              <a:rPr lang="es-CL" u="sng" dirty="0"/>
              <a:t>, Factibilidad y </a:t>
            </a:r>
            <a:r>
              <a:rPr lang="es-CL" u="sng" dirty="0" smtClean="0"/>
              <a:t>Diseño</a:t>
            </a:r>
          </a:p>
          <a:p>
            <a:pPr marL="400050" lvl="1" indent="0">
              <a:buNone/>
            </a:pPr>
            <a:r>
              <a:rPr lang="es-CL" dirty="0" smtClean="0"/>
              <a:t>Corresponden </a:t>
            </a:r>
            <a:r>
              <a:rPr lang="es-CL" dirty="0"/>
              <a:t>a estudios destinados a </a:t>
            </a:r>
            <a:r>
              <a:rPr lang="es-CL" dirty="0" smtClean="0"/>
              <a:t>decidir </a:t>
            </a:r>
            <a:r>
              <a:rPr lang="es-CL" dirty="0"/>
              <a:t>y llevar a cabo la ejecución futura de los proyectos de </a:t>
            </a:r>
            <a:r>
              <a:rPr lang="es-CL" dirty="0" smtClean="0"/>
              <a:t>nuevos sistemas o bien la ampliación de los sistemas de Agua </a:t>
            </a:r>
            <a:r>
              <a:rPr lang="es-CL" dirty="0"/>
              <a:t>Potable Rural. </a:t>
            </a:r>
            <a:endParaRPr lang="es-CL" dirty="0" smtClean="0"/>
          </a:p>
          <a:p>
            <a:pPr marL="400050" lvl="1" indent="0">
              <a:buNone/>
            </a:pPr>
            <a:r>
              <a:rPr lang="es-CL" dirty="0" smtClean="0"/>
              <a:t>Anualmente se ejecutan en promedio unas </a:t>
            </a:r>
            <a:r>
              <a:rPr lang="es-CL" b="1" dirty="0" smtClean="0"/>
              <a:t>200</a:t>
            </a:r>
            <a:r>
              <a:rPr lang="es-CL" dirty="0" smtClean="0"/>
              <a:t> iniciativas de </a:t>
            </a:r>
            <a:r>
              <a:rPr lang="es-CL" dirty="0" err="1" smtClean="0"/>
              <a:t>prefactibilidad</a:t>
            </a:r>
            <a:r>
              <a:rPr lang="es-CL" dirty="0" smtClean="0"/>
              <a:t>, factibilidad y diseño, las cuales consideran </a:t>
            </a:r>
            <a:r>
              <a:rPr lang="es-CL" b="1" dirty="0" smtClean="0"/>
              <a:t>30</a:t>
            </a:r>
            <a:r>
              <a:rPr lang="es-CL" dirty="0" smtClean="0"/>
              <a:t> Estudios Hidrogeológicos, </a:t>
            </a:r>
            <a:r>
              <a:rPr lang="es-CL" b="1" dirty="0" smtClean="0"/>
              <a:t>50</a:t>
            </a:r>
            <a:r>
              <a:rPr lang="es-CL" dirty="0" smtClean="0"/>
              <a:t> Construcciones de Fuentes, </a:t>
            </a:r>
            <a:r>
              <a:rPr lang="es-CL" b="1" dirty="0" smtClean="0"/>
              <a:t>120</a:t>
            </a:r>
            <a:r>
              <a:rPr lang="es-CL" dirty="0" smtClean="0"/>
              <a:t> Diseños de Instalación y </a:t>
            </a:r>
            <a:r>
              <a:rPr lang="es-CL" dirty="0"/>
              <a:t>Diseños de Mejoramiento y </a:t>
            </a:r>
            <a:r>
              <a:rPr lang="es-CL" dirty="0" smtClean="0"/>
              <a:t>Ampliación. </a:t>
            </a:r>
          </a:p>
          <a:p>
            <a:pPr marL="400050" lvl="1" indent="0">
              <a:buNone/>
            </a:pPr>
            <a:r>
              <a:rPr lang="es-CL" dirty="0" smtClean="0"/>
              <a:t> </a:t>
            </a:r>
            <a:endParaRPr lang="es-CL" dirty="0"/>
          </a:p>
          <a:p>
            <a:pPr marL="400050" lvl="1" indent="0">
              <a:buNone/>
            </a:pPr>
            <a:endParaRPr lang="es-CL" dirty="0" smtClean="0"/>
          </a:p>
        </p:txBody>
      </p:sp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IV. Planes de Inversión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45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B2199FA-63C5-41EA-A30E-5378F3F36A1F}" type="slidenum">
              <a:rPr lang="es-CL" smtClean="0"/>
              <a:pPr>
                <a:defRPr/>
              </a:pPr>
              <a:t>21</a:t>
            </a:fld>
            <a:endParaRPr lang="es-CL" dirty="0"/>
          </a:p>
        </p:txBody>
      </p:sp>
      <p:sp>
        <p:nvSpPr>
          <p:cNvPr id="12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IV. Planes de Inversión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4133"/>
              </p:ext>
            </p:extLst>
          </p:nvPr>
        </p:nvGraphicFramePr>
        <p:xfrm>
          <a:off x="611560" y="1196752"/>
          <a:ext cx="7776864" cy="3744416"/>
        </p:xfrm>
        <a:graphic>
          <a:graphicData uri="http://schemas.openxmlformats.org/drawingml/2006/table">
            <a:tbl>
              <a:tblPr/>
              <a:tblGrid>
                <a:gridCol w="1641782"/>
                <a:gridCol w="864096"/>
                <a:gridCol w="777686"/>
                <a:gridCol w="950506"/>
                <a:gridCol w="864096"/>
                <a:gridCol w="864096"/>
                <a:gridCol w="950506"/>
                <a:gridCol w="864096"/>
              </a:tblGrid>
              <a:tr h="724285">
                <a:tc>
                  <a:txBody>
                    <a:bodyPr/>
                    <a:lstStyle/>
                    <a:p>
                      <a:pPr algn="l" fontAlgn="ctr"/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Cobertura actual (2017)</a:t>
                      </a:r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y mantención de  cobertura al término del periodo 2018-2022 </a:t>
                      </a:r>
                      <a:endParaRPr lang="es-CL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33611">
                <a:tc>
                  <a:txBody>
                    <a:bodyPr/>
                    <a:lstStyle/>
                    <a:p>
                      <a:pPr algn="l" fontAlgn="ctr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Población Rural</a:t>
                      </a:r>
                      <a:endParaRPr lang="es-CL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</a:t>
                      </a:r>
                      <a:r>
                        <a:rPr lang="es-MX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APRs</a:t>
                      </a:r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Beneficiarios estimados</a:t>
                      </a:r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Población beneficiada</a:t>
                      </a:r>
                      <a:endParaRPr lang="es-CL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APRs</a:t>
                      </a:r>
                      <a:endParaRPr lang="es-CL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Beneficiarios estimados</a:t>
                      </a:r>
                      <a:endParaRPr lang="es-CL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Población beneficiada</a:t>
                      </a:r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5466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Localidades concentradas 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1.564.928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1.564.928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(1)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138.600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Localidades semi concentradas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284.501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117.260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103.749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Localidades dispersas 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427.175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2.276.604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1.682.188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19944" y="5661248"/>
            <a:ext cx="8229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Both"/>
            </a:pPr>
            <a:r>
              <a:rPr lang="es-CL" sz="1600" dirty="0" smtClean="0"/>
              <a:t>Obras de Mejoramiento y Ampliación de sistemas APR Existentes.</a:t>
            </a:r>
          </a:p>
          <a:p>
            <a:pPr>
              <a:buAutoNum type="arabicParenBoth"/>
            </a:pPr>
            <a:r>
              <a:rPr lang="es-CL" sz="1600" dirty="0" smtClean="0"/>
              <a:t>Obras de Construcción de sistemas APR nuevos. 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95536" y="785043"/>
            <a:ext cx="8229600" cy="4896544"/>
          </a:xfrm>
        </p:spPr>
        <p:txBody>
          <a:bodyPr/>
          <a:lstStyle/>
          <a:p>
            <a:r>
              <a:rPr lang="es-CL" u="sng" dirty="0" smtClean="0"/>
              <a:t>Cobertura</a:t>
            </a:r>
            <a:endParaRPr lang="es-CL" u="sng" dirty="0"/>
          </a:p>
        </p:txBody>
      </p:sp>
    </p:spTree>
    <p:extLst>
      <p:ext uri="{BB962C8B-B14F-4D97-AF65-F5344CB8AC3E}">
        <p14:creationId xmlns:p14="http://schemas.microsoft.com/office/powerpoint/2010/main" val="218228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6419850" cy="1143000"/>
          </a:xfrm>
        </p:spPr>
        <p:txBody>
          <a:bodyPr/>
          <a:lstStyle/>
          <a:p>
            <a:r>
              <a:rPr lang="es-CL" dirty="0"/>
              <a:t>V</a:t>
            </a:r>
            <a:r>
              <a:rPr lang="es-CL" dirty="0" smtClean="0"/>
              <a:t>. </a:t>
            </a:r>
            <a:r>
              <a:rPr lang="es-CL" sz="4000" dirty="0" smtClean="0"/>
              <a:t>Gestión Comunitaria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1570873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/>
              <a:t>V</a:t>
            </a:r>
            <a:r>
              <a:rPr lang="es-CL" sz="2800" dirty="0" smtClean="0"/>
              <a:t>. Gestión Comunitaria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19944" y="1277144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Uno de los Objetivos relevantes del Programa APR es obtener de los habitantes beneficiados una </a:t>
            </a:r>
            <a:r>
              <a:rPr lang="es-CL" b="1" dirty="0"/>
              <a:t>participación responsable y permanente </a:t>
            </a:r>
            <a:r>
              <a:rPr lang="es-CL" dirty="0"/>
              <a:t>para que sea la propia comunidad organizada, a través del organismo comunitario, quien efectúe </a:t>
            </a:r>
            <a:r>
              <a:rPr lang="es-CL" b="1" dirty="0"/>
              <a:t>la operación, administración y mantención del servicio una vez construido</a:t>
            </a:r>
            <a:r>
              <a:rPr lang="es-CL" dirty="0"/>
              <a:t>.</a:t>
            </a:r>
          </a:p>
          <a:p>
            <a:pPr marL="0" indent="0">
              <a:buNone/>
            </a:pPr>
            <a:r>
              <a:rPr lang="es-CL" dirty="0"/>
              <a:t>La comunidad está representada por los </a:t>
            </a:r>
            <a:r>
              <a:rPr lang="es-CL" b="1" dirty="0"/>
              <a:t>Comités y Cooperativas de Agua Potable Rural, </a:t>
            </a:r>
            <a:r>
              <a:rPr lang="es-CL" dirty="0"/>
              <a:t>que corresponden a las organizaciones de la comunidad que administran y mantienen los Sistemas de Agua Potable Rural construidos por el Gobierno, dentro de  un esquema o modelo de autogestión y participación comunitaria.</a:t>
            </a:r>
          </a:p>
          <a:p>
            <a:endParaRPr lang="es-CL" sz="2400" dirty="0" smtClean="0"/>
          </a:p>
          <a:p>
            <a:endParaRPr lang="es-CL" sz="2400" dirty="0" smtClean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26646" t="25680" r="28357" b="47734"/>
          <a:stretch>
            <a:fillRect/>
          </a:stretch>
        </p:blipFill>
        <p:spPr bwMode="auto">
          <a:xfrm>
            <a:off x="1691680" y="4398987"/>
            <a:ext cx="5760640" cy="19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078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/>
              <a:t>V</a:t>
            </a:r>
            <a:r>
              <a:rPr lang="es-CL" sz="2800" dirty="0" smtClean="0"/>
              <a:t>. Gestión Comunitaria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19944" y="1277144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/>
              <a:t>Talleres </a:t>
            </a:r>
            <a:r>
              <a:rPr lang="es-CL" b="1" dirty="0"/>
              <a:t>de difusión y formación de Dirigentes y Trabajadores</a:t>
            </a:r>
            <a:r>
              <a:rPr lang="es-CL" b="1" dirty="0" smtClean="0"/>
              <a:t>.</a:t>
            </a:r>
          </a:p>
          <a:p>
            <a:pPr marL="457200" lvl="1" indent="0">
              <a:buNone/>
            </a:pPr>
            <a:r>
              <a:rPr lang="es-CL" b="1" smtClean="0"/>
              <a:t>(El </a:t>
            </a:r>
            <a:r>
              <a:rPr lang="es-CL" b="1" dirty="0" smtClean="0"/>
              <a:t>año 2017 se realizaron 119 talleres con </a:t>
            </a:r>
            <a:r>
              <a:rPr lang="es-CL" b="1" smtClean="0"/>
              <a:t>9.800 asistentes)</a:t>
            </a:r>
            <a:endParaRPr lang="es-CL" b="1" dirty="0" smtClean="0"/>
          </a:p>
          <a:p>
            <a:pPr lvl="1"/>
            <a:r>
              <a:rPr lang="es-CL" dirty="0"/>
              <a:t>Talleres de Formación Regional para Dirigentes(as) y Trabajadores(as), </a:t>
            </a:r>
          </a:p>
          <a:p>
            <a:pPr lvl="1"/>
            <a:r>
              <a:rPr lang="es-CL" dirty="0"/>
              <a:t>Talleres de Nuevos Dirigentes (as) y Trabajadores (as),</a:t>
            </a:r>
          </a:p>
          <a:p>
            <a:pPr lvl="1"/>
            <a:r>
              <a:rPr lang="es-CL" dirty="0"/>
              <a:t>Talleres de Buenas Prácticas,</a:t>
            </a:r>
          </a:p>
          <a:p>
            <a:pPr lvl="1"/>
            <a:r>
              <a:rPr lang="es-CL" dirty="0"/>
              <a:t> Feria de Proveedores, </a:t>
            </a:r>
          </a:p>
          <a:p>
            <a:pPr lvl="1"/>
            <a:r>
              <a:rPr lang="es-CL" dirty="0"/>
              <a:t>Talleres  de  Difusión de la  </a:t>
            </a:r>
            <a:r>
              <a:rPr lang="es-CL" dirty="0" smtClean="0"/>
              <a:t>Ley de Servicios  Sanitarios Rurales</a:t>
            </a:r>
            <a:r>
              <a:rPr lang="es-CL" dirty="0"/>
              <a:t>.</a:t>
            </a:r>
          </a:p>
          <a:p>
            <a:r>
              <a:rPr lang="es-CL" b="1" dirty="0" smtClean="0"/>
              <a:t> </a:t>
            </a:r>
            <a:r>
              <a:rPr lang="es-CL" b="1" dirty="0"/>
              <a:t>Asesoría y Asistencia en Terreno.</a:t>
            </a:r>
            <a:endParaRPr lang="es-CL" dirty="0"/>
          </a:p>
          <a:p>
            <a:pPr lvl="0"/>
            <a:r>
              <a:rPr lang="es-CL" sz="1800" dirty="0" smtClean="0"/>
              <a:t>Durante </a:t>
            </a:r>
            <a:r>
              <a:rPr lang="es-CL" sz="1800" dirty="0"/>
              <a:t>el período 2016-17 </a:t>
            </a:r>
            <a:r>
              <a:rPr lang="es-CL" sz="1800" dirty="0" smtClean="0"/>
              <a:t>se </a:t>
            </a:r>
            <a:r>
              <a:rPr lang="es-CL" sz="1800" dirty="0"/>
              <a:t>realizaron 6.334 visitas programadas a 1.772 Sistemas de Agua Potable Rural a nivel nacional. No existe convenio en la Región de Atacama pero la DROH efectúa las visitas correspondientes.</a:t>
            </a:r>
          </a:p>
          <a:p>
            <a:endParaRPr lang="es-CL" dirty="0"/>
          </a:p>
          <a:p>
            <a:endParaRPr lang="es-CL" sz="2400" dirty="0" smtClean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4090439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6419850" cy="1143000"/>
          </a:xfrm>
        </p:spPr>
        <p:txBody>
          <a:bodyPr/>
          <a:lstStyle/>
          <a:p>
            <a:r>
              <a:rPr lang="es-CL" dirty="0" smtClean="0"/>
              <a:t>VI. Desafíos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387484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720080"/>
          </a:xfrm>
        </p:spPr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a)</a:t>
            </a:r>
            <a:r>
              <a:rPr lang="es-CL" sz="3200" dirty="0" smtClean="0"/>
              <a:t>	Ley 20.998</a:t>
            </a:r>
            <a:r>
              <a:rPr lang="es-CL" dirty="0" smtClean="0"/>
              <a:t>	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07992"/>
            <a:ext cx="8229600" cy="594928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  <a:cs typeface="Arial" pitchFamily="34" charset="0"/>
              </a:rPr>
              <a:t>Dictada el</a:t>
            </a:r>
            <a:r>
              <a:rPr lang="es-CL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 smtClean="0">
                <a:solidFill>
                  <a:schemeClr val="tx1"/>
                </a:solidFill>
                <a:cs typeface="Arial" pitchFamily="34" charset="0"/>
              </a:rPr>
              <a:t>14 febrero 2017.</a:t>
            </a:r>
          </a:p>
          <a:p>
            <a:pPr lvl="1">
              <a:buFont typeface="Arial" pitchFamily="34" charset="0"/>
              <a:buChar char="•"/>
            </a:pPr>
            <a:endParaRPr lang="es-CL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  <a:cs typeface="Arial" pitchFamily="34" charset="0"/>
              </a:rPr>
              <a:t>Establece un marco legal para el funcionamiento de los sistemas de agua potable rural.</a:t>
            </a:r>
          </a:p>
          <a:p>
            <a:pPr lvl="1">
              <a:buFont typeface="Arial" pitchFamily="34" charset="0"/>
              <a:buChar char="•"/>
            </a:pPr>
            <a:endParaRPr lang="es-CL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L" dirty="0">
                <a:solidFill>
                  <a:schemeClr val="tx1"/>
                </a:solidFill>
                <a:cs typeface="Arial" pitchFamily="34" charset="0"/>
              </a:rPr>
              <a:t>É</a:t>
            </a:r>
            <a:r>
              <a:rPr lang="es-CL" dirty="0" smtClean="0">
                <a:solidFill>
                  <a:schemeClr val="tx1"/>
                </a:solidFill>
                <a:cs typeface="Arial" pitchFamily="34" charset="0"/>
              </a:rPr>
              <a:t>sta ley entra en vigencia “</a:t>
            </a:r>
            <a:r>
              <a:rPr lang="es-CL" b="1" dirty="0" smtClean="0">
                <a:solidFill>
                  <a:schemeClr val="tx1"/>
                </a:solidFill>
                <a:cs typeface="Arial" pitchFamily="34" charset="0"/>
              </a:rPr>
              <a:t>al mes siguiente de la dictación del reglamento” y a la fecha no se ha dictado el reglamento.</a:t>
            </a:r>
          </a:p>
          <a:p>
            <a:pPr lvl="2">
              <a:buFont typeface="Wingdings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cs typeface="Arial" pitchFamily="34" charset="0"/>
              </a:rPr>
              <a:t>Fue ingresado a Contraloría en </a:t>
            </a:r>
            <a:r>
              <a:rPr lang="es-CL" sz="1800" b="1" dirty="0">
                <a:solidFill>
                  <a:schemeClr val="tx1"/>
                </a:solidFill>
                <a:cs typeface="Arial" pitchFamily="34" charset="0"/>
              </a:rPr>
              <a:t>septiembre 2017 </a:t>
            </a:r>
            <a:endParaRPr lang="es-CL" b="1" dirty="0">
              <a:solidFill>
                <a:schemeClr val="tx1"/>
              </a:solidFill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cs typeface="Arial" pitchFamily="34" charset="0"/>
              </a:rPr>
              <a:t>Fue retirado de Contraloría en </a:t>
            </a:r>
            <a:r>
              <a:rPr lang="es-CL" sz="1800" b="1" dirty="0">
                <a:solidFill>
                  <a:schemeClr val="tx1"/>
                </a:solidFill>
                <a:cs typeface="Arial" pitchFamily="34" charset="0"/>
              </a:rPr>
              <a:t>noviembre 2017</a:t>
            </a:r>
            <a:r>
              <a:rPr lang="es-CL" sz="1800" dirty="0">
                <a:solidFill>
                  <a:schemeClr val="tx1"/>
                </a:solidFill>
                <a:cs typeface="Arial" pitchFamily="34" charset="0"/>
              </a:rPr>
              <a:t>, para subsanar  aspectos observados  que CGR hizo presente en reuniones con equipo MOP.</a:t>
            </a:r>
          </a:p>
          <a:p>
            <a:pPr lvl="1">
              <a:buFont typeface="Arial" pitchFamily="34" charset="0"/>
              <a:buChar char="•"/>
            </a:pPr>
            <a:endParaRPr lang="es-CL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 algn="l">
              <a:buNone/>
            </a:pPr>
            <a:endParaRPr lang="es-CL" b="1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s-CL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s-CL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7393-33F2-420A-A9B7-DA5FB1407616}" type="slidenum">
              <a:rPr lang="es-CL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>
          <a:xfrm flipV="1">
            <a:off x="467544" y="836712"/>
            <a:ext cx="7776864" cy="72008"/>
          </a:xfrm>
        </p:spPr>
        <p:txBody>
          <a:bodyPr/>
          <a:lstStyle/>
          <a:p>
            <a:r>
              <a:rPr lang="es-CL" dirty="0" smtClean="0"/>
              <a:t>				</a:t>
            </a:r>
          </a:p>
          <a:p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9619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II.	Elaboración del Reglamento </a:t>
            </a:r>
            <a:r>
              <a:rPr lang="es-CL" sz="3200" dirty="0" smtClean="0"/>
              <a:t>(3)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211686"/>
              </p:ext>
            </p:extLst>
          </p:nvPr>
        </p:nvGraphicFramePr>
        <p:xfrm>
          <a:off x="1475656" y="1340764"/>
          <a:ext cx="6336704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5665"/>
                <a:gridCol w="1741039"/>
              </a:tblGrid>
              <a:tr h="288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Actividad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Plazo Máximo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Revisión y desarrollo de temas observados por CGR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(mayo-junio-julio)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Presentación  plan  de trabajo a representantes de Ministerios y recepción de sus observaciones y aportes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18 de mayo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Desarrollo metodología de calculo de tarifas con SISS y Ministerio de Economía.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(mayo-junio-julio)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Presentación plan de trabajo a dirigentes y representantes de comités y cooperativas 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8 de junio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FFFF00"/>
                          </a:solidFill>
                          <a:effectLst/>
                        </a:rPr>
                        <a:t>Presentación y distribución de nuevo Proyecto  de Reglamento para consulta de  dirigentes y Ministerios </a:t>
                      </a:r>
                      <a:endParaRPr lang="es-CL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25 de julio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Realización de reuniones y recepción de </a:t>
                      </a:r>
                      <a:r>
                        <a:rPr lang="es-CL" sz="1400" dirty="0" smtClean="0">
                          <a:effectLst/>
                        </a:rPr>
                        <a:t>Observaciones de</a:t>
                      </a:r>
                      <a:r>
                        <a:rPr lang="es-CL" sz="1400" baseline="0" dirty="0" smtClean="0">
                          <a:effectLst/>
                        </a:rPr>
                        <a:t> los Dirigentes  de Federaciones y Asociaciones de Comités y Cooperativas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30 de </a:t>
                      </a:r>
                      <a:r>
                        <a:rPr lang="es-CL" sz="1400" dirty="0" smtClean="0">
                          <a:effectLst/>
                        </a:rPr>
                        <a:t>Septiembre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</a:t>
                      </a:r>
                      <a:r>
                        <a:rPr lang="es-CL" sz="14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adicional para recepción de observaciones y simulación de tarifas  por   solicitud de los Dirigentes.</a:t>
                      </a:r>
                      <a:endParaRPr lang="es-CL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octubre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Preparación y entrega de Versión final 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30</a:t>
                      </a:r>
                      <a:r>
                        <a:rPr lang="es-CL" sz="1400" baseline="0" dirty="0" smtClean="0">
                          <a:effectLst/>
                        </a:rPr>
                        <a:t> de noviembre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Ingreso a Contraloría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Antes del</a:t>
                      </a:r>
                      <a:r>
                        <a:rPr lang="es-CL" sz="1400" baseline="0" dirty="0" smtClean="0">
                          <a:effectLst/>
                        </a:rPr>
                        <a:t> </a:t>
                      </a:r>
                      <a:r>
                        <a:rPr lang="es-CL" sz="1400" dirty="0" smtClean="0">
                          <a:effectLst/>
                        </a:rPr>
                        <a:t>30 </a:t>
                      </a:r>
                      <a:r>
                        <a:rPr lang="es-CL" sz="1400" dirty="0">
                          <a:effectLst/>
                        </a:rPr>
                        <a:t>de </a:t>
                      </a:r>
                      <a:r>
                        <a:rPr lang="es-CL" sz="1400" baseline="0" dirty="0" smtClean="0">
                          <a:effectLst/>
                        </a:rPr>
                        <a:t> Diciembre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7393-33F2-420A-A9B7-DA5FB1407616}" type="slidenum">
              <a:rPr lang="es-CL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3"/>
          </p:nvPr>
        </p:nvSpPr>
        <p:spPr>
          <a:xfrm>
            <a:off x="467544" y="836712"/>
            <a:ext cx="7776864" cy="432048"/>
          </a:xfrm>
        </p:spPr>
        <p:txBody>
          <a:bodyPr/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Plan de Trabajo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190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1800" dirty="0" smtClean="0">
                <a:solidFill>
                  <a:schemeClr val="tx1"/>
                </a:solidFill>
              </a:rPr>
              <a:t>Nuevas </a:t>
            </a:r>
            <a:r>
              <a:rPr lang="es-CL" sz="1800" dirty="0">
                <a:solidFill>
                  <a:schemeClr val="tx1"/>
                </a:solidFill>
              </a:rPr>
              <a:t>funciones y otorga dotación de funcionarios adicionales para la Subdirección de Servicios Sanitarios Rurales:</a:t>
            </a:r>
          </a:p>
          <a:p>
            <a:pPr marL="0" indent="0">
              <a:buNone/>
            </a:pPr>
            <a:endParaRPr lang="es-CL" sz="1800" dirty="0">
              <a:solidFill>
                <a:schemeClr val="tx1"/>
              </a:solidFill>
            </a:endParaRP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Administrar el </a:t>
            </a: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Registro de Operadores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Elaborar la </a:t>
            </a: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clasificación de los operadores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Evaluar las licencias cada cinco años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: Verificar cumplimiento de requisitos y obligaciones legales y reglamentarias.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Entregar los antecedentes e información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a la Superintendencia Servicios Sanitarios para la fijación de tarifas</a:t>
            </a:r>
            <a:endParaRPr lang="es-CL" sz="1800" dirty="0">
              <a:solidFill>
                <a:schemeClr val="tx1"/>
              </a:solidFill>
            </a:endParaRP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Entregar Asesoría y apoyo técnico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 a los operadores de SSR</a:t>
            </a: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chemeClr val="tx1"/>
                </a:solidFill>
                <a:cs typeface="Arial" pitchFamily="34" charset="0"/>
              </a:rPr>
              <a:t>Realizar la </a:t>
            </a:r>
            <a:r>
              <a:rPr lang="es-CL" sz="1800" b="1" dirty="0">
                <a:solidFill>
                  <a:schemeClr val="tx1"/>
                </a:solidFill>
                <a:cs typeface="Arial" pitchFamily="34" charset="0"/>
              </a:rPr>
              <a:t>Gestión </a:t>
            </a: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de Proyectos de inversión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: Formular y evaluar proyectos; Contratar la inversión pública sectorial (agua potable y saneamiento)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Unidad técnica 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para la contratación de inversión de otras instituciones públicas. (Gore, Municipalidades)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7393-33F2-420A-A9B7-DA5FB1407616}" type="slidenum">
              <a:rPr lang="es-CL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690952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c) Saneamiento Rural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La  </a:t>
            </a:r>
            <a:r>
              <a:rPr lang="es-CL" dirty="0"/>
              <a:t>Ley N° 20.998 que regula los Servicios Sanitarios Rurales, contempla que a contar del tercer año de vigencia, la Subdirección de Servicios Sanitarios Rurales (</a:t>
            </a:r>
            <a:r>
              <a:rPr lang="es-CL" dirty="0" smtClean="0"/>
              <a:t>SSSR</a:t>
            </a:r>
            <a:r>
              <a:rPr lang="es-CL" dirty="0"/>
              <a:t>), asumirá estas responsabilidades.</a:t>
            </a:r>
          </a:p>
          <a:p>
            <a:pPr marL="0" indent="0">
              <a:buNone/>
            </a:pPr>
            <a:r>
              <a:rPr lang="es-CL" dirty="0"/>
              <a:t>Para estos efectos, está en elaboración un plan de saneamiento rural, donde  se han considerado los siguientes antecedentes: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/>
              <a:t>Duración del plan 10 años, inicio de las inversiones sectoriales de la SDSSR 2021.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/>
              <a:t>Información de los sistemas de APR existentes adscritos al Programa de APR del MOP.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/>
              <a:t>Información de sistemas de APR con </a:t>
            </a:r>
            <a:r>
              <a:rPr lang="es-CL" dirty="0" smtClean="0"/>
              <a:t>alcantarillado.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C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/>
              <a:t>Definición de Estándares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/>
              <a:t>Ventanilla única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/>
              <a:t>Priorización de Inversiones Sectoriales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/>
              <a:t>Generar plan para aumentar cobertura (Inversión progresiva a tarifas adecuadas)</a:t>
            </a:r>
            <a:endParaRPr lang="es-CL" dirty="0"/>
          </a:p>
          <a:p>
            <a:pPr marL="400050" lvl="1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425470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6419850" cy="1143000"/>
          </a:xfrm>
        </p:spPr>
        <p:txBody>
          <a:bodyPr/>
          <a:lstStyle/>
          <a:p>
            <a:r>
              <a:rPr lang="es-CL" dirty="0" smtClean="0"/>
              <a:t>I. </a:t>
            </a:r>
            <a:r>
              <a:rPr lang="es-CL" sz="4000" dirty="0" smtClean="0"/>
              <a:t>Introducción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146464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Asociatividad</a:t>
            </a:r>
            <a:r>
              <a:rPr lang="es-CL" dirty="0" smtClean="0"/>
              <a:t>: Soluciones conjuntas suponen grandes economías de escala</a:t>
            </a:r>
          </a:p>
          <a:p>
            <a:r>
              <a:rPr lang="es-CL" dirty="0" smtClean="0"/>
              <a:t>Respaldo: Mirada de cuenca, trabajo conjunto, conexión a red sanitaria urbana</a:t>
            </a:r>
          </a:p>
          <a:p>
            <a:r>
              <a:rPr lang="es-CL" dirty="0" err="1" smtClean="0"/>
              <a:t>Tecnologización</a:t>
            </a:r>
            <a:r>
              <a:rPr lang="es-CL" dirty="0" smtClean="0"/>
              <a:t>: Sistemas de telemetría, sistemas </a:t>
            </a:r>
            <a:r>
              <a:rPr lang="es-CL" smtClean="0"/>
              <a:t>de facturación.</a:t>
            </a: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7393-33F2-420A-A9B7-DA5FB1407616}" type="slidenum">
              <a:rPr lang="es-CL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76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aula.cirer\AppData\Local\Microsoft\Windows\Temporary Internet Files\Content.Outlook\3DMLV747\LOGO 50 AÑ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0"/>
            <a:ext cx="1518390" cy="10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387424"/>
            <a:ext cx="2980119" cy="2302820"/>
          </a:xfrm>
          <a:prstGeom prst="rect">
            <a:avLst/>
          </a:prstGeom>
        </p:spPr>
      </p:pic>
      <p:sp>
        <p:nvSpPr>
          <p:cNvPr id="9" name="5 Título"/>
          <p:cNvSpPr>
            <a:spLocks noGrp="1"/>
          </p:cNvSpPr>
          <p:nvPr>
            <p:ph type="ctrTitle"/>
          </p:nvPr>
        </p:nvSpPr>
        <p:spPr>
          <a:xfrm>
            <a:off x="4067944" y="2636912"/>
            <a:ext cx="3888432" cy="1470025"/>
          </a:xfrm>
        </p:spPr>
        <p:txBody>
          <a:bodyPr/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8766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4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I. </a:t>
            </a:r>
            <a:r>
              <a:rPr lang="es-CL" dirty="0" smtClean="0"/>
              <a:t>Introducción</a:t>
            </a:r>
            <a:endParaRPr lang="es-ES" dirty="0"/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pPr marL="0" lvl="0" indent="0">
              <a:buNone/>
            </a:pPr>
            <a:r>
              <a:rPr lang="es-CL" dirty="0"/>
              <a:t>Al comienzo de la Década de 1960, sólo el 6% de los habitantes de las localidades rurales contaba con agua potable. </a:t>
            </a:r>
            <a:endParaRPr lang="es-CL" dirty="0" smtClean="0"/>
          </a:p>
          <a:p>
            <a:pPr marL="0" lvl="0" indent="0">
              <a:buNone/>
            </a:pPr>
            <a:endParaRPr lang="es-CL" dirty="0" smtClean="0"/>
          </a:p>
          <a:p>
            <a:r>
              <a:rPr lang="es-CL" dirty="0" smtClean="0"/>
              <a:t>En 1964 </a:t>
            </a:r>
            <a:r>
              <a:rPr lang="es-CL" dirty="0"/>
              <a:t>el Gobierno adopta el Plan Básico de Saneamiento Rural. </a:t>
            </a:r>
            <a:endParaRPr lang="es-CL" dirty="0" smtClean="0"/>
          </a:p>
          <a:p>
            <a:pPr marL="0" lvl="0" indent="0">
              <a:buNone/>
            </a:pPr>
            <a:r>
              <a:rPr lang="es-CL" dirty="0" smtClean="0"/>
              <a:t>Diferentes </a:t>
            </a:r>
            <a:r>
              <a:rPr lang="es-CL" dirty="0"/>
              <a:t>organismos estatales han tenido a su cargo el Programa Nacional de Agua Potable </a:t>
            </a:r>
            <a:r>
              <a:rPr lang="es-CL" dirty="0" smtClean="0"/>
              <a:t>Rural. Entre otros: </a:t>
            </a:r>
            <a:r>
              <a:rPr lang="es-CL" dirty="0"/>
              <a:t>Dirección de Obras Sanitarias</a:t>
            </a:r>
            <a:r>
              <a:rPr lang="es-CL" dirty="0" smtClean="0"/>
              <a:t>, Servicio </a:t>
            </a:r>
            <a:r>
              <a:rPr lang="es-CL" dirty="0"/>
              <a:t>Nacional de Obras Sanitarias (SENDOS) y el Departamento de Programas Sanitarios del Ministerio de Obras Públicas, el cual pertenecía a la Dirección de </a:t>
            </a:r>
            <a:r>
              <a:rPr lang="es-CL" dirty="0" smtClean="0"/>
              <a:t>Planeamiento.</a:t>
            </a:r>
          </a:p>
          <a:p>
            <a:pPr marL="0" lvl="0" indent="0">
              <a:buNone/>
            </a:pPr>
            <a:endParaRPr lang="es-CL" dirty="0" smtClean="0"/>
          </a:p>
          <a:p>
            <a:r>
              <a:rPr lang="es-CL" dirty="0" smtClean="0"/>
              <a:t>2003 </a:t>
            </a:r>
            <a:r>
              <a:rPr lang="es-CL" dirty="0"/>
              <a:t>pasa a formar parte de la Dirección de Obras </a:t>
            </a:r>
            <a:r>
              <a:rPr lang="es-CL" dirty="0" smtClean="0"/>
              <a:t>Hidráulicas</a:t>
            </a:r>
          </a:p>
          <a:p>
            <a:endParaRPr lang="es-CL" dirty="0" smtClean="0"/>
          </a:p>
          <a:p>
            <a:r>
              <a:rPr lang="es-CL" dirty="0" smtClean="0"/>
              <a:t>2011 </a:t>
            </a:r>
            <a:r>
              <a:rPr lang="es-CL" dirty="0"/>
              <a:t>se crea la  Subdirección de Agua Potable Rural.</a:t>
            </a:r>
          </a:p>
          <a:p>
            <a:endParaRPr lang="es-CL" sz="2400" dirty="0" smtClean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45272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4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dirty="0" smtClean="0"/>
              <a:t>I. Introducción</a:t>
            </a:r>
            <a:endParaRPr lang="es-ES" dirty="0"/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r>
              <a:rPr lang="es-CL" dirty="0"/>
              <a:t>La infraestructura de agua potable rural se construye con fondos públicos MOP, FNDR, </a:t>
            </a:r>
            <a:r>
              <a:rPr lang="es-CL" dirty="0" smtClean="0"/>
              <a:t>SUBDERE, </a:t>
            </a:r>
            <a:r>
              <a:rPr lang="es-CL" dirty="0"/>
              <a:t>Municipales. 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La </a:t>
            </a:r>
            <a:r>
              <a:rPr lang="es-CL" dirty="0"/>
              <a:t>tarifa </a:t>
            </a:r>
            <a:r>
              <a:rPr lang="es-CL" dirty="0" smtClean="0"/>
              <a:t>cubre </a:t>
            </a:r>
            <a:r>
              <a:rPr lang="es-CL" dirty="0"/>
              <a:t>gastos operacionales, administrativos y de mantenimiento. No considera recuperación de inversión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/>
              <a:t>Mediante Convenios con las Empresas Sanitarias, las Unidades Técnicas realizan la Gestión de los Proyectos de Inversión y entregan Asesoría y Asistencia a los Comités y Cooperativas para operación, administración y mantención de los sistemas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/>
              <a:t>El Ministerio de Obras Públicas hoy no tiene las facultades para invertir ni prestar asesoría en saneamiento </a:t>
            </a:r>
            <a:r>
              <a:rPr lang="es-CL" dirty="0" smtClean="0"/>
              <a:t>rural.</a:t>
            </a:r>
            <a:endParaRPr lang="es-CL" dirty="0"/>
          </a:p>
          <a:p>
            <a:endParaRPr lang="es-CL" sz="2400" dirty="0" smtClean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373012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6419850" cy="1143000"/>
          </a:xfrm>
        </p:spPr>
        <p:txBody>
          <a:bodyPr/>
          <a:lstStyle/>
          <a:p>
            <a:r>
              <a:rPr lang="es-CL" dirty="0" smtClean="0"/>
              <a:t>II. </a:t>
            </a:r>
            <a:r>
              <a:rPr lang="es-CL" sz="4000" dirty="0" smtClean="0"/>
              <a:t>Situación Actual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692130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II. Situación Actual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98537" y="1069285"/>
            <a:ext cx="3797399" cy="5669756"/>
            <a:chOff x="198537" y="1412776"/>
            <a:chExt cx="3005311" cy="492023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537" y="1484784"/>
              <a:ext cx="1781175" cy="484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CuadroTexto"/>
            <p:cNvSpPr txBox="1"/>
            <p:nvPr/>
          </p:nvSpPr>
          <p:spPr>
            <a:xfrm>
              <a:off x="1331640" y="1412776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27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14.906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1835696" y="2276872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15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11.770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835696" y="1876762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22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15.088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835696" y="2780928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40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18.132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835696" y="3356992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192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157.790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547664" y="3933056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165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170.158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1547664" y="4509120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109 </a:t>
              </a:r>
              <a:r>
                <a:rPr lang="es-CL" sz="1100" dirty="0" smtClean="0">
                  <a:solidFill>
                    <a:schemeClr val="accent2"/>
                  </a:solidFill>
                </a:rPr>
                <a:t>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185.683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835696" y="4941168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dirty="0" smtClean="0">
                  <a:solidFill>
                    <a:schemeClr val="accent2"/>
                  </a:solidFill>
                </a:rPr>
                <a:t>220 Sistemas</a:t>
              </a:r>
            </a:p>
            <a:p>
              <a:r>
                <a:rPr lang="es-CL" sz="1100" dirty="0" smtClean="0">
                  <a:solidFill>
                    <a:schemeClr val="accent1"/>
                  </a:solidFill>
                </a:rPr>
                <a:t>285.683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619672" y="5445224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288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276.301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619672" y="5949280"/>
              <a:ext cx="1368152" cy="37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216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205.631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952476" y="1234436"/>
            <a:ext cx="3600400" cy="5422429"/>
            <a:chOff x="3779912" y="1435571"/>
            <a:chExt cx="3024336" cy="4657725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435571"/>
              <a:ext cx="1809750" cy="465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36 CuadroTexto"/>
            <p:cNvSpPr txBox="1"/>
            <p:nvPr/>
          </p:nvSpPr>
          <p:spPr>
            <a:xfrm>
              <a:off x="5436096" y="2852936"/>
              <a:ext cx="1368152" cy="3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226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151.487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436096" y="3501008"/>
              <a:ext cx="1368152" cy="3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117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80.835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436096" y="4581128"/>
              <a:ext cx="1368152" cy="3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42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23.316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436096" y="4077072"/>
              <a:ext cx="1368152" cy="3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186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129.037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5436096" y="5157192"/>
              <a:ext cx="1368152" cy="3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100" b="1" dirty="0" smtClean="0">
                  <a:solidFill>
                    <a:schemeClr val="accent2"/>
                  </a:solidFill>
                </a:rPr>
                <a:t>11</a:t>
              </a:r>
              <a:r>
                <a:rPr lang="es-CL" sz="1100" dirty="0" smtClean="0">
                  <a:solidFill>
                    <a:schemeClr val="accent2"/>
                  </a:solidFill>
                </a:rPr>
                <a:t> Sistemas</a:t>
              </a:r>
            </a:p>
            <a:p>
              <a:r>
                <a:rPr lang="es-CL" sz="1100" b="1" dirty="0" smtClean="0">
                  <a:solidFill>
                    <a:schemeClr val="accent1"/>
                  </a:solidFill>
                </a:rPr>
                <a:t>3.429</a:t>
              </a:r>
              <a:r>
                <a:rPr lang="es-CL" sz="1100" dirty="0" smtClean="0">
                  <a:solidFill>
                    <a:schemeClr val="accent1"/>
                  </a:solidFill>
                </a:rPr>
                <a:t> Beneficiarios</a:t>
              </a:r>
              <a:endParaRPr lang="es-CL" sz="1100" dirty="0">
                <a:solidFill>
                  <a:schemeClr val="accent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761" y="5396259"/>
              <a:ext cx="1195387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42 CuadroTexto"/>
          <p:cNvSpPr txBox="1"/>
          <p:nvPr/>
        </p:nvSpPr>
        <p:spPr>
          <a:xfrm>
            <a:off x="5467237" y="1234016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5">
                    <a:lumMod val="50000"/>
                  </a:schemeClr>
                </a:solidFill>
              </a:rPr>
              <a:t>1.876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Sistemas de APR en el país</a:t>
            </a:r>
          </a:p>
          <a:p>
            <a:r>
              <a:rPr lang="es-CL" sz="2400" b="1" dirty="0" smtClean="0">
                <a:solidFill>
                  <a:schemeClr val="accent5">
                    <a:lumMod val="50000"/>
                  </a:schemeClr>
                </a:solidFill>
              </a:rPr>
              <a:t>1.726.319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Beneficiarios aproximadamente.</a:t>
            </a:r>
          </a:p>
        </p:txBody>
      </p:sp>
      <p:cxnSp>
        <p:nvCxnSpPr>
          <p:cNvPr id="5" name="4 Conector recto"/>
          <p:cNvCxnSpPr>
            <a:endCxn id="24" idx="1"/>
          </p:cNvCxnSpPr>
          <p:nvPr/>
        </p:nvCxnSpPr>
        <p:spPr>
          <a:xfrm flipV="1">
            <a:off x="1115616" y="1284729"/>
            <a:ext cx="514668" cy="215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3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II. Situación Actual</a:t>
            </a:r>
            <a:endParaRPr lang="es-ES" dirty="0"/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s-CL" sz="1800" dirty="0" smtClean="0"/>
              <a:t>Mediante </a:t>
            </a:r>
            <a:r>
              <a:rPr lang="es-CL" sz="1800" dirty="0"/>
              <a:t>Convenios con las </a:t>
            </a:r>
            <a:r>
              <a:rPr lang="es-CL" sz="1800" b="1" dirty="0"/>
              <a:t>Empresas Sanitarias</a:t>
            </a:r>
            <a:r>
              <a:rPr lang="es-CL" sz="1800" dirty="0"/>
              <a:t>, </a:t>
            </a:r>
            <a:r>
              <a:rPr lang="es-CL" sz="1800" dirty="0" smtClean="0"/>
              <a:t>estas </a:t>
            </a:r>
            <a:r>
              <a:rPr lang="es-CL" sz="1800" dirty="0"/>
              <a:t>Unidades Técnicas realizan la </a:t>
            </a:r>
            <a:r>
              <a:rPr lang="es-CL" sz="1800" u="sng" dirty="0"/>
              <a:t>Gestión de los Proyectos de Inversión</a:t>
            </a:r>
            <a:r>
              <a:rPr lang="es-CL" sz="1800" dirty="0"/>
              <a:t> </a:t>
            </a:r>
            <a:r>
              <a:rPr lang="es-CL" sz="1800" dirty="0" smtClean="0"/>
              <a:t>(Diseño, Construcción, ampliación y conservación) y </a:t>
            </a:r>
            <a:r>
              <a:rPr lang="es-CL" sz="1800" dirty="0"/>
              <a:t>entregan </a:t>
            </a:r>
            <a:r>
              <a:rPr lang="es-CL" sz="1800" u="sng" dirty="0"/>
              <a:t>Asesoría y Asistencia</a:t>
            </a:r>
            <a:r>
              <a:rPr lang="es-CL" sz="1800" dirty="0"/>
              <a:t> a los Comités y Cooperativas para operación, administración y mantención de los sistemas.</a:t>
            </a:r>
          </a:p>
          <a:p>
            <a:pPr marL="0" indent="0">
              <a:buNone/>
            </a:pPr>
            <a:r>
              <a:rPr lang="es-CL" sz="1800" dirty="0"/>
              <a:t>El Ministerio de Obras Públicas hoy no tiene las facultades para invertir ni prestar asesoría en saneamiento </a:t>
            </a:r>
            <a:r>
              <a:rPr lang="es-CL" sz="1800" dirty="0" smtClean="0"/>
              <a:t>rural (Recolección y tratamiento de aguas servidas), </a:t>
            </a:r>
            <a:r>
              <a:rPr lang="es-CL" sz="1800" dirty="0"/>
              <a:t>por lo que estos proyectos se desarrollan por otras instituciones como SUBDERE, Gobiernos Regionales y Municipios.</a:t>
            </a:r>
          </a:p>
          <a:p>
            <a:endParaRPr lang="es-CL" dirty="0" smtClean="0"/>
          </a:p>
          <a:p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637" t="35800" r="28421" b="15481"/>
          <a:stretch>
            <a:fillRect/>
          </a:stretch>
        </p:blipFill>
        <p:spPr bwMode="auto">
          <a:xfrm>
            <a:off x="1979712" y="3356992"/>
            <a:ext cx="54266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27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 smtClean="0"/>
              <a:t>El Programa de APR se ejecuta a través de </a:t>
            </a:r>
            <a:r>
              <a:rPr lang="es-CL" sz="1800" dirty="0"/>
              <a:t>la Dirección de Obras Hidráulicas y sus Direcciones Regionales, con una dotación </a:t>
            </a:r>
            <a:r>
              <a:rPr lang="es-CL" sz="1800" dirty="0" smtClean="0"/>
              <a:t>de </a:t>
            </a:r>
            <a:r>
              <a:rPr lang="es-CL" sz="1800" dirty="0"/>
              <a:t>personal </a:t>
            </a:r>
            <a:r>
              <a:rPr lang="es-CL" sz="1800" dirty="0" smtClean="0"/>
              <a:t>aproximada de 85 funcionarios, con alrededor de 20 funcionarios en el </a:t>
            </a:r>
            <a:r>
              <a:rPr lang="es-CL" sz="1800" dirty="0"/>
              <a:t>nivel central y </a:t>
            </a:r>
            <a:r>
              <a:rPr lang="es-CL" sz="1800" dirty="0" smtClean="0"/>
              <a:t>el resto </a:t>
            </a:r>
            <a:r>
              <a:rPr lang="es-CL" sz="1800" dirty="0"/>
              <a:t>distribuidos en las </a:t>
            </a:r>
            <a:r>
              <a:rPr lang="es-CL" sz="1800" dirty="0" smtClean="0"/>
              <a:t>regiones.</a:t>
            </a:r>
          </a:p>
          <a:p>
            <a:endParaRPr lang="es-CL" sz="1800" dirty="0" smtClean="0"/>
          </a:p>
          <a:p>
            <a:r>
              <a:rPr lang="es-CL" sz="1800" dirty="0" smtClean="0"/>
              <a:t>La DOH </a:t>
            </a:r>
            <a:r>
              <a:rPr lang="es-CL" sz="1800" dirty="0"/>
              <a:t>t</a:t>
            </a:r>
            <a:r>
              <a:rPr lang="es-CL" sz="1800" dirty="0" smtClean="0"/>
              <a:t>raspasa responsabilidades a las Empresas Concesionarias de Servicios Sanitarios (ESS) para la gestión de proyectos de Agua Potable y asesoría a comités y cooperativas a través de las Unidades Técnicas (UT) de estas ESS a través de convenios Ad-</a:t>
            </a:r>
            <a:r>
              <a:rPr lang="es-CL" sz="1800" dirty="0" err="1"/>
              <a:t>R</a:t>
            </a:r>
            <a:r>
              <a:rPr lang="es-CL" sz="1800" dirty="0" err="1" smtClean="0"/>
              <a:t>eferendum</a:t>
            </a:r>
            <a:r>
              <a:rPr lang="es-CL" sz="1800" dirty="0" smtClean="0"/>
              <a:t>.</a:t>
            </a:r>
          </a:p>
          <a:p>
            <a:endParaRPr lang="es-CL" sz="1800" dirty="0"/>
          </a:p>
          <a:p>
            <a:r>
              <a:rPr lang="es-CL" sz="1800" dirty="0" smtClean="0"/>
              <a:t>Con este esquema el sector sanitario en las zonas rurales ha permitido avanzar en la cobertura y ha permitido dar sostenibilidad a esta inversión </a:t>
            </a:r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7393-33F2-420A-A9B7-DA5FB1407616}" type="slidenum">
              <a:rPr lang="es-CL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8 Título"/>
          <p:cNvSpPr>
            <a:spLocks noGrp="1"/>
          </p:cNvSpPr>
          <p:nvPr>
            <p:ph type="title"/>
          </p:nvPr>
        </p:nvSpPr>
        <p:spPr>
          <a:xfrm>
            <a:off x="468313" y="44450"/>
            <a:ext cx="7775575" cy="863600"/>
          </a:xfrm>
        </p:spPr>
        <p:txBody>
          <a:bodyPr/>
          <a:lstStyle/>
          <a:p>
            <a:pPr>
              <a:defRPr/>
            </a:pPr>
            <a:r>
              <a:rPr lang="es-CL" sz="2800" dirty="0" smtClean="0"/>
              <a:t>II. Situación Actual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1260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30012ABE527A478B6DD1FBB874C87B" ma:contentTypeVersion="10" ma:contentTypeDescription="Crear nuevo documento." ma:contentTypeScope="" ma:versionID="968623d4f59c18f320a59c1170779803">
  <xsd:schema xmlns:xsd="http://www.w3.org/2001/XMLSchema" xmlns:xs="http://www.w3.org/2001/XMLSchema" xmlns:p="http://schemas.microsoft.com/office/2006/metadata/properties" xmlns:ns1="http://schemas.microsoft.com/sharepoint/v3" xmlns:ns2="57b213ee-3561-48b6-b679-5fbb4555aebc" targetNamespace="http://schemas.microsoft.com/office/2006/metadata/properties" ma:root="true" ma:fieldsID="cd99f03d0dab288277c55def70a03e26" ns1:_="" ns2:_="">
    <xsd:import namespace="http://schemas.microsoft.com/sharepoint/v3"/>
    <xsd:import namespace="57b213ee-3561-48b6-b679-5fbb4555a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_documento" minOccurs="0"/>
                <xsd:element ref="ns2:Categor_x00ed_a"/>
                <xsd:element ref="ns2:Destacar" minOccurs="0"/>
                <xsd:element ref="ns2:Descripci_x00f3_n" minOccurs="0"/>
                <xsd:element ref="ns2:Condicion" minOccurs="0"/>
                <xsd:element ref="ns2:Gene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213ee-3561-48b6-b679-5fbb4555aebc" elementFormDefault="qualified">
    <xsd:import namespace="http://schemas.microsoft.com/office/2006/documentManagement/types"/>
    <xsd:import namespace="http://schemas.microsoft.com/office/infopath/2007/PartnerControls"/>
    <xsd:element name="url_documento" ma:index="10" nillable="true" ma:displayName="url_documento" ma:internalName="url_documento">
      <xsd:simpleType>
        <xsd:restriction base="dms:Text">
          <xsd:maxLength value="255"/>
        </xsd:restriction>
      </xsd:simpleType>
    </xsd:element>
    <xsd:element name="Categor_x00ed_a" ma:index="11" ma:displayName="Categoría" ma:format="Dropdown" ma:internalName="Categor_x00ed_a">
      <xsd:simpleType>
        <xsd:restriction base="dms:Choice">
          <xsd:enumeration value="Normativa"/>
          <xsd:enumeration value="Manuales"/>
          <xsd:enumeration value="Organización del APR"/>
          <xsd:enumeration value="Capacitaciones"/>
        </xsd:restriction>
      </xsd:simpleType>
    </xsd:element>
    <xsd:element name="Destacar" ma:index="12" nillable="true" ma:displayName="Destacar" ma:default="0" ma:internalName="Destacar">
      <xsd:simpleType>
        <xsd:restriction base="dms:Boolean"/>
      </xsd:simpleType>
    </xsd:element>
    <xsd:element name="Descripci_x00f3_n" ma:index="14" nillable="true" ma:displayName="Descripción" ma:internalName="Descripci_x00f3_n">
      <xsd:simpleType>
        <xsd:restriction base="dms:Unknown"/>
      </xsd:simpleType>
    </xsd:element>
    <xsd:element name="Condicion" ma:index="16" nillable="true" ma:displayName="Condicion" ma:default="No destacado" ma:format="Dropdown" ma:internalName="Condicion">
      <xsd:simpleType>
        <xsd:restriction base="dms:Choice">
          <xsd:enumeration value="Destacado"/>
          <xsd:enumeration value="No destacado"/>
        </xsd:restriction>
      </xsd:simpleType>
    </xsd:element>
    <xsd:element name="Genero" ma:index="17" nillable="true" ma:displayName="Genero" ma:default="0" ma:internalName="Gener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tacar xmlns="57b213ee-3561-48b6-b679-5fbb4555aebc">true</Destacar>
    <Condicion xmlns="57b213ee-3561-48b6-b679-5fbb4555aebc">Destacado</Condicion>
    <Descripci_x00f3_n xmlns="57b213ee-3561-48b6-b679-5fbb4555aebc" xsi:nil="true"/>
    <Genero xmlns="57b213ee-3561-48b6-b679-5fbb4555aebc">false</Genero>
    <PublishingExpirationDate xmlns="http://schemas.microsoft.com/sharepoint/v3" xsi:nil="true"/>
    <url_documento xmlns="57b213ee-3561-48b6-b679-5fbb4555aebc">/APR/documentos/Documents/VisiondelSectorRural.pptx</url_documento>
    <PublishingStartDate xmlns="http://schemas.microsoft.com/sharepoint/v3" xsi:nil="true"/>
    <Categor_x00ed_a xmlns="57b213ee-3561-48b6-b679-5fbb4555aebc">Capacitaciones</Categor_x00ed_a>
  </documentManagement>
</p:properties>
</file>

<file path=customXml/itemProps1.xml><?xml version="1.0" encoding="utf-8"?>
<ds:datastoreItem xmlns:ds="http://schemas.openxmlformats.org/officeDocument/2006/customXml" ds:itemID="{917D4707-5D2A-468D-8ECF-AEB729705B9B}"/>
</file>

<file path=customXml/itemProps2.xml><?xml version="1.0" encoding="utf-8"?>
<ds:datastoreItem xmlns:ds="http://schemas.openxmlformats.org/officeDocument/2006/customXml" ds:itemID="{C616A524-5D26-4F03-B838-BC35D49742D7}"/>
</file>

<file path=customXml/itemProps3.xml><?xml version="1.0" encoding="utf-8"?>
<ds:datastoreItem xmlns:ds="http://schemas.openxmlformats.org/officeDocument/2006/customXml" ds:itemID="{DFE4368F-4A5F-41E7-8B95-57AC45389C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2236</Words>
  <Application>Microsoft Office PowerPoint</Application>
  <PresentationFormat>Presentación en pantalla (4:3)</PresentationFormat>
  <Paragraphs>393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Tema1</vt:lpstr>
      <vt:lpstr>1_Office Theme</vt:lpstr>
      <vt:lpstr>Desafíos del Sector Sanitario en Chile  Visión del Sector Rural</vt:lpstr>
      <vt:lpstr>Contenido</vt:lpstr>
      <vt:lpstr>I. Introducción</vt:lpstr>
      <vt:lpstr>I. Introducción</vt:lpstr>
      <vt:lpstr>I. Introducción</vt:lpstr>
      <vt:lpstr>II. Situación Actual</vt:lpstr>
      <vt:lpstr>II. Situación Actual</vt:lpstr>
      <vt:lpstr>II. Situación Actual</vt:lpstr>
      <vt:lpstr>II. Situación Actual</vt:lpstr>
      <vt:lpstr>III. Convenios con Empresas Sanitarias </vt:lpstr>
      <vt:lpstr>III. Convenios con Empresas Sanitarias</vt:lpstr>
      <vt:lpstr>III. Convenios con Empresas Sanitarias</vt:lpstr>
      <vt:lpstr>III. Convenios con Empresas Sanitarias</vt:lpstr>
      <vt:lpstr>IV. Planes de Inversión</vt:lpstr>
      <vt:lpstr>Presentación de PowerPoint</vt:lpstr>
      <vt:lpstr>Presentación de PowerPoint</vt:lpstr>
      <vt:lpstr>IV. Planes de Inversión</vt:lpstr>
      <vt:lpstr>IV. Planes de Inversión</vt:lpstr>
      <vt:lpstr>IV. Planes de Inversión</vt:lpstr>
      <vt:lpstr>IV. Planes de Inversión</vt:lpstr>
      <vt:lpstr>IV. Planes de Inversión</vt:lpstr>
      <vt:lpstr>V. Gestión Comunitaria</vt:lpstr>
      <vt:lpstr>V. Gestión Comunitaria</vt:lpstr>
      <vt:lpstr>V. Gestión Comunitaria</vt:lpstr>
      <vt:lpstr>VI. Desafíos</vt:lpstr>
      <vt:lpstr> a) Ley 20.998  </vt:lpstr>
      <vt:lpstr>II. Elaboración del Reglamento (3)</vt:lpstr>
      <vt:lpstr>Presentación de PowerPoint</vt:lpstr>
      <vt:lpstr>c) Saneamiento Rural</vt:lpstr>
      <vt:lpstr>Otros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del sector sanitario en Chile visión del sector rural</dc:title>
  <dc:creator>Miguel Segovia Wagner  (DOH)</dc:creator>
  <cp:lastModifiedBy>Paula Cirer Flores (DOH)</cp:lastModifiedBy>
  <cp:revision>213</cp:revision>
  <cp:lastPrinted>2018-04-11T20:16:53Z</cp:lastPrinted>
  <dcterms:created xsi:type="dcterms:W3CDTF">2017-08-30T14:21:08Z</dcterms:created>
  <dcterms:modified xsi:type="dcterms:W3CDTF">2018-10-29T11:39:38Z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0x0101007530012ABE527A478B6DD1FBB874C87B</vt:lpwstr>
  </property>
</Properties>
</file>