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5.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6.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theme/theme1.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 id="2147483665" r:id="rId3"/>
  </p:sldMasterIdLst>
  <p:notesMasterIdLst>
    <p:notesMasterId r:id="rId20"/>
  </p:notesMasterIdLst>
  <p:handoutMasterIdLst>
    <p:handoutMasterId r:id="rId21"/>
  </p:handoutMasterIdLst>
  <p:sldIdLst>
    <p:sldId id="256" r:id="rId4"/>
    <p:sldId id="430" r:id="rId5"/>
    <p:sldId id="402" r:id="rId6"/>
    <p:sldId id="431" r:id="rId7"/>
    <p:sldId id="432" r:id="rId8"/>
    <p:sldId id="419" r:id="rId9"/>
    <p:sldId id="418" r:id="rId10"/>
    <p:sldId id="426" r:id="rId11"/>
    <p:sldId id="433" r:id="rId12"/>
    <p:sldId id="439" r:id="rId13"/>
    <p:sldId id="434" r:id="rId14"/>
    <p:sldId id="435" r:id="rId15"/>
    <p:sldId id="437" r:id="rId16"/>
    <p:sldId id="436" r:id="rId17"/>
    <p:sldId id="438" r:id="rId18"/>
    <p:sldId id="404" r:id="rId1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44"/>
    <a:srgbClr val="E9A42C"/>
    <a:srgbClr val="64B1AA"/>
    <a:srgbClr val="006CB7"/>
    <a:srgbClr val="005FA1"/>
    <a:srgbClr val="FE454A"/>
    <a:srgbClr val="E10202"/>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2" autoAdjust="0"/>
  </p:normalViewPr>
  <p:slideViewPr>
    <p:cSldViewPr snapToObjects="1">
      <p:cViewPr>
        <p:scale>
          <a:sx n="100" d="100"/>
          <a:sy n="100" d="100"/>
        </p:scale>
        <p:origin x="-1674" y="-348"/>
      </p:cViewPr>
      <p:guideLst>
        <p:guide orient="horz" pos="173"/>
        <p:guide pos="4675"/>
      </p:guideLst>
    </p:cSldViewPr>
  </p:slideViewPr>
  <p:outlineViewPr>
    <p:cViewPr>
      <p:scale>
        <a:sx n="33" d="100"/>
        <a:sy n="33" d="100"/>
      </p:scale>
      <p:origin x="0" y="294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ea typeface="ヒラギノ角ゴ Pro W3" charset="0"/>
                <a:cs typeface="ヒラギノ角ゴ Pro W3" charset="0"/>
              </a:defRPr>
            </a:lvl1pPr>
          </a:lstStyle>
          <a:p>
            <a:pPr>
              <a:defRPr/>
            </a:pPr>
            <a:endParaRPr lang="es-ES"/>
          </a:p>
        </p:txBody>
      </p:sp>
      <p:sp>
        <p:nvSpPr>
          <p:cNvPr id="3" name="Marcador de fecha 2"/>
          <p:cNvSpPr>
            <a:spLocks noGrp="1"/>
          </p:cNvSpPr>
          <p:nvPr>
            <p:ph type="dt" sz="quarter"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75381ABF-35CA-443D-8A15-9673A2AADF62}" type="datetime1">
              <a:rPr lang="es-ES"/>
              <a:pPr>
                <a:defRPr/>
              </a:pPr>
              <a:t>20/11/2015</a:t>
            </a:fld>
            <a:endParaRPr lang="es-ES"/>
          </a:p>
        </p:txBody>
      </p:sp>
      <p:sp>
        <p:nvSpPr>
          <p:cNvPr id="4" name="Marcador de pie de página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ea typeface="ヒラギノ角ゴ Pro W3" charset="0"/>
                <a:cs typeface="ヒラギノ角ゴ Pro W3" charset="0"/>
              </a:defRPr>
            </a:lvl1pPr>
          </a:lstStyle>
          <a:p>
            <a:pPr>
              <a:defRPr/>
            </a:pPr>
            <a:endParaRPr lang="es-ES"/>
          </a:p>
        </p:txBody>
      </p:sp>
      <p:sp>
        <p:nvSpPr>
          <p:cNvPr id="5" name="Marcador de número de diapositiva 4"/>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C3CC585-A408-408A-A59A-BF1298FC0BF5}" type="slidenum">
              <a:rPr lang="es-ES"/>
              <a:pPr>
                <a:defRPr/>
              </a:pPr>
              <a:t>‹Nº›</a:t>
            </a:fld>
            <a:endParaRPr lang="es-ES"/>
          </a:p>
        </p:txBody>
      </p:sp>
    </p:spTree>
    <p:extLst>
      <p:ext uri="{BB962C8B-B14F-4D97-AF65-F5344CB8AC3E}">
        <p14:creationId xmlns:p14="http://schemas.microsoft.com/office/powerpoint/2010/main" val="22366267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7053D82-4DC1-417F-83F5-C4BDD23BEF03}" type="datetime1">
              <a:rPr lang="en-US"/>
              <a:pPr>
                <a:defRPr/>
              </a:pPr>
              <a:t>11/20/2015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E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F37CCE52-9A3F-4F06-96BC-9F99EB477D9F}" type="slidenum">
              <a:rPr lang="en-US"/>
              <a:pPr>
                <a:defRPr/>
              </a:pPr>
              <a:t>‹Nº›</a:t>
            </a:fld>
            <a:endParaRPr lang="en-US"/>
          </a:p>
        </p:txBody>
      </p:sp>
    </p:spTree>
    <p:extLst>
      <p:ext uri="{BB962C8B-B14F-4D97-AF65-F5344CB8AC3E}">
        <p14:creationId xmlns:p14="http://schemas.microsoft.com/office/powerpoint/2010/main" val="336279975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05D764C5-269B-4AE3-BCED-8763FD33BEEA}" type="datetime1">
              <a:rPr lang="es-CL"/>
              <a:pPr>
                <a:defRPr/>
              </a:pPr>
              <a:t>20-11-2015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27A03AF-ECDB-4896-8CF9-AF9B30DFAE93}" type="slidenum">
              <a:rPr lang="en-US"/>
              <a:pPr>
                <a:defRPr/>
              </a:pPr>
              <a:t>‹Nº›</a:t>
            </a:fld>
            <a:endParaRPr lang="en-US"/>
          </a:p>
        </p:txBody>
      </p:sp>
    </p:spTree>
    <p:extLst>
      <p:ext uri="{BB962C8B-B14F-4D97-AF65-F5344CB8AC3E}">
        <p14:creationId xmlns:p14="http://schemas.microsoft.com/office/powerpoint/2010/main" val="398372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a:p>
        </p:txBody>
      </p:sp>
      <p:sp>
        <p:nvSpPr>
          <p:cNvPr id="4" name="Slide Number Placeholder 4"/>
          <p:cNvSpPr>
            <a:spLocks noGrp="1"/>
          </p:cNvSpPr>
          <p:nvPr>
            <p:ph type="sldNum" sz="quarter" idx="11"/>
          </p:nvPr>
        </p:nvSpPr>
        <p:spPr/>
        <p:txBody>
          <a:bodyPr/>
          <a:lstStyle>
            <a:lvl1pPr>
              <a:defRPr/>
            </a:lvl1pPr>
          </a:lstStyle>
          <a:p>
            <a:pPr>
              <a:defRPr/>
            </a:pPr>
            <a:fld id="{A8A52E76-F1D1-4216-9B3D-3504F8E7F162}" type="slidenum">
              <a:rPr lang="en-US"/>
              <a:pPr>
                <a:defRPr/>
              </a:pPr>
              <a:t>‹Nº›</a:t>
            </a:fld>
            <a:endParaRPr lang="en-US"/>
          </a:p>
        </p:txBody>
      </p:sp>
    </p:spTree>
    <p:extLst>
      <p:ext uri="{BB962C8B-B14F-4D97-AF65-F5344CB8AC3E}">
        <p14:creationId xmlns:p14="http://schemas.microsoft.com/office/powerpoint/2010/main" val="382838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a:p>
        </p:txBody>
      </p:sp>
      <p:sp>
        <p:nvSpPr>
          <p:cNvPr id="3" name="Slide Number Placeholder 3"/>
          <p:cNvSpPr>
            <a:spLocks noGrp="1"/>
          </p:cNvSpPr>
          <p:nvPr>
            <p:ph type="sldNum" sz="quarter" idx="11"/>
          </p:nvPr>
        </p:nvSpPr>
        <p:spPr/>
        <p:txBody>
          <a:bodyPr/>
          <a:lstStyle>
            <a:lvl1pPr>
              <a:defRPr/>
            </a:lvl1pPr>
          </a:lstStyle>
          <a:p>
            <a:pPr>
              <a:defRPr/>
            </a:pPr>
            <a:fld id="{7AB5BD94-3DF8-4493-AD9D-F55807763220}" type="slidenum">
              <a:rPr lang="en-US"/>
              <a:pPr>
                <a:defRPr/>
              </a:pPr>
              <a:t>‹Nº›</a:t>
            </a:fld>
            <a:endParaRPr lang="en-US"/>
          </a:p>
        </p:txBody>
      </p:sp>
    </p:spTree>
    <p:extLst>
      <p:ext uri="{BB962C8B-B14F-4D97-AF65-F5344CB8AC3E}">
        <p14:creationId xmlns:p14="http://schemas.microsoft.com/office/powerpoint/2010/main" val="398293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5A726140-A633-4EDD-94DC-97135E10FB6C}" type="slidenum">
              <a:rPr lang="en-US"/>
              <a:pPr>
                <a:defRPr/>
              </a:pPr>
              <a:t>‹Nº›</a:t>
            </a:fld>
            <a:endParaRPr lang="en-US"/>
          </a:p>
        </p:txBody>
      </p:sp>
    </p:spTree>
    <p:extLst>
      <p:ext uri="{BB962C8B-B14F-4D97-AF65-F5344CB8AC3E}">
        <p14:creationId xmlns:p14="http://schemas.microsoft.com/office/powerpoint/2010/main" val="2547122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327442D7-BC05-459F-8B4E-C92F79E5FDCF}" type="slidenum">
              <a:rPr lang="en-US"/>
              <a:pPr>
                <a:defRPr/>
              </a:pPr>
              <a:t>‹Nº›</a:t>
            </a:fld>
            <a:endParaRPr lang="en-US"/>
          </a:p>
        </p:txBody>
      </p:sp>
    </p:spTree>
    <p:extLst>
      <p:ext uri="{BB962C8B-B14F-4D97-AF65-F5344CB8AC3E}">
        <p14:creationId xmlns:p14="http://schemas.microsoft.com/office/powerpoint/2010/main" val="1366313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6B5C3B78-AF27-45B8-BFE1-60E6D7321160}" type="slidenum">
              <a:rPr lang="en-US"/>
              <a:pPr>
                <a:defRPr/>
              </a:pPr>
              <a:t>‹Nº›</a:t>
            </a:fld>
            <a:endParaRPr lang="en-US"/>
          </a:p>
        </p:txBody>
      </p:sp>
    </p:spTree>
    <p:extLst>
      <p:ext uri="{BB962C8B-B14F-4D97-AF65-F5344CB8AC3E}">
        <p14:creationId xmlns:p14="http://schemas.microsoft.com/office/powerpoint/2010/main" val="3877333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3192AFF0-A22B-41F5-A139-8A815E4F88A6}" type="slidenum">
              <a:rPr lang="en-US"/>
              <a:pPr>
                <a:defRPr/>
              </a:pPr>
              <a:t>‹Nº›</a:t>
            </a:fld>
            <a:endParaRPr lang="en-US"/>
          </a:p>
        </p:txBody>
      </p:sp>
    </p:spTree>
    <p:extLst>
      <p:ext uri="{BB962C8B-B14F-4D97-AF65-F5344CB8AC3E}">
        <p14:creationId xmlns:p14="http://schemas.microsoft.com/office/powerpoint/2010/main" val="1626554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40B7B371-497E-43DB-AACE-F00C42737107}" type="datetime1">
              <a:rPr lang="es-CL"/>
              <a:pPr>
                <a:defRPr/>
              </a:pPr>
              <a:t>20-11-2015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DE43570E-2726-45ED-9782-F341C7CB5695}" type="slidenum">
              <a:rPr lang="en-US"/>
              <a:pPr>
                <a:defRPr/>
              </a:pPr>
              <a:t>‹Nº›</a:t>
            </a:fld>
            <a:endParaRPr lang="en-US"/>
          </a:p>
        </p:txBody>
      </p:sp>
    </p:spTree>
    <p:extLst>
      <p:ext uri="{BB962C8B-B14F-4D97-AF65-F5344CB8AC3E}">
        <p14:creationId xmlns:p14="http://schemas.microsoft.com/office/powerpoint/2010/main" val="1208147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25713"/>
            <a:ext cx="64770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57FFC7A5-E023-464F-A014-6D3462D1CA65}" type="datetime1">
              <a:rPr lang="es-CL"/>
              <a:pPr>
                <a:defRPr/>
              </a:pPr>
              <a:t>20-11-2015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1D1CFDE-81C9-4DB1-80EA-DA1BC846CC80}" type="slidenum">
              <a:rPr lang="en-US"/>
              <a:pPr>
                <a:defRPr/>
              </a:pPr>
              <a:t>‹Nº›</a:t>
            </a:fld>
            <a:endParaRPr lang="en-US"/>
          </a:p>
        </p:txBody>
      </p:sp>
    </p:spTree>
    <p:extLst>
      <p:ext uri="{BB962C8B-B14F-4D97-AF65-F5344CB8AC3E}">
        <p14:creationId xmlns:p14="http://schemas.microsoft.com/office/powerpoint/2010/main" val="40153518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36DAF17-7715-43C4-8032-D7C19BD9E67E}" type="datetime1">
              <a:rPr lang="es-CL"/>
              <a:pPr>
                <a:defRPr/>
              </a:pPr>
              <a:t>20-11-2015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6CACD4B-473C-4C7A-B614-7E41B791539D}" type="slidenum">
              <a:rPr lang="en-US"/>
              <a:pPr>
                <a:defRPr/>
              </a:pPr>
              <a:t>‹Nº›</a:t>
            </a:fld>
            <a:endParaRPr lang="en-US"/>
          </a:p>
        </p:txBody>
      </p:sp>
    </p:spTree>
    <p:extLst>
      <p:ext uri="{BB962C8B-B14F-4D97-AF65-F5344CB8AC3E}">
        <p14:creationId xmlns:p14="http://schemas.microsoft.com/office/powerpoint/2010/main" val="111264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25713"/>
            <a:ext cx="64770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DAC8F79-346F-46A1-AC6E-AE66C9E59FA9}" type="datetime1">
              <a:rPr lang="es-CL"/>
              <a:pPr>
                <a:defRPr/>
              </a:pPr>
              <a:t>20-11-2015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21F99D8-2C46-4D76-8FA5-10F342AAD23A}" type="slidenum">
              <a:rPr lang="en-US"/>
              <a:pPr>
                <a:defRPr/>
              </a:pPr>
              <a:t>‹Nº›</a:t>
            </a:fld>
            <a:endParaRPr lang="en-US"/>
          </a:p>
        </p:txBody>
      </p:sp>
    </p:spTree>
    <p:extLst>
      <p:ext uri="{BB962C8B-B14F-4D97-AF65-F5344CB8AC3E}">
        <p14:creationId xmlns:p14="http://schemas.microsoft.com/office/powerpoint/2010/main" val="1361024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79C3180B-D663-48F0-89C3-4EFC1CBF1966}" type="datetime1">
              <a:rPr lang="es-CL"/>
              <a:pPr>
                <a:defRPr/>
              </a:pPr>
              <a:t>20-11-2015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6CC0D83-7D30-479A-99A6-F4689D66AEF4}" type="slidenum">
              <a:rPr lang="en-US"/>
              <a:pPr>
                <a:defRPr/>
              </a:pPr>
              <a:t>‹Nº›</a:t>
            </a:fld>
            <a:endParaRPr lang="en-US"/>
          </a:p>
        </p:txBody>
      </p:sp>
    </p:spTree>
    <p:extLst>
      <p:ext uri="{BB962C8B-B14F-4D97-AF65-F5344CB8AC3E}">
        <p14:creationId xmlns:p14="http://schemas.microsoft.com/office/powerpoint/2010/main" val="11470342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25713"/>
            <a:ext cx="64770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AB8C1850-AA4A-4971-8F1F-3EB76260F2BA}" type="datetime1">
              <a:rPr lang="es-CL"/>
              <a:pPr>
                <a:defRPr/>
              </a:pPr>
              <a:t>20-11-2015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B7831BB3-CBBF-46D8-B467-43B09DF9DF4D}" type="slidenum">
              <a:rPr lang="en-US"/>
              <a:pPr>
                <a:defRPr/>
              </a:pPr>
              <a:t>‹Nº›</a:t>
            </a:fld>
            <a:endParaRPr lang="en-US"/>
          </a:p>
        </p:txBody>
      </p:sp>
    </p:spTree>
    <p:extLst>
      <p:ext uri="{BB962C8B-B14F-4D97-AF65-F5344CB8AC3E}">
        <p14:creationId xmlns:p14="http://schemas.microsoft.com/office/powerpoint/2010/main" val="1510982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25713"/>
            <a:ext cx="64770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23D4EF5-161F-4FA6-9218-A853D6377E6D}" type="datetime1">
              <a:rPr lang="es-CL"/>
              <a:pPr>
                <a:defRPr/>
              </a:pPr>
              <a:t>20-11-2015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A13FFA35-9D17-4337-BA92-E6FBC9C4BEB8}" type="slidenum">
              <a:rPr lang="en-US"/>
              <a:pPr>
                <a:defRPr/>
              </a:pPr>
              <a:t>‹Nº›</a:t>
            </a:fld>
            <a:endParaRPr lang="en-US"/>
          </a:p>
        </p:txBody>
      </p:sp>
    </p:spTree>
    <p:extLst>
      <p:ext uri="{BB962C8B-B14F-4D97-AF65-F5344CB8AC3E}">
        <p14:creationId xmlns:p14="http://schemas.microsoft.com/office/powerpoint/2010/main" val="2781184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79F6C3E-AA36-4756-901A-8A0C11408ACF}" type="datetime1">
              <a:rPr lang="es-CL"/>
              <a:pPr>
                <a:defRPr/>
              </a:pPr>
              <a:t>20-11-2015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A188D8F-05BE-4DBC-9AB4-0672B5695E6C}" type="slidenum">
              <a:rPr lang="en-US"/>
              <a:pPr>
                <a:defRPr/>
              </a:pPr>
              <a:t>‹Nº›</a:t>
            </a:fld>
            <a:endParaRPr lang="en-US"/>
          </a:p>
        </p:txBody>
      </p:sp>
    </p:spTree>
    <p:extLst>
      <p:ext uri="{BB962C8B-B14F-4D97-AF65-F5344CB8AC3E}">
        <p14:creationId xmlns:p14="http://schemas.microsoft.com/office/powerpoint/2010/main" val="8470875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A2CAA4E-70BA-4E70-BA39-377D79BAF9A2}" type="datetime1">
              <a:rPr lang="es-CL"/>
              <a:pPr>
                <a:defRPr/>
              </a:pPr>
              <a:t>20-11-2015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B690A0E5-A555-47D7-B907-FD1AC67A678F}" type="slidenum">
              <a:rPr lang="en-US"/>
              <a:pPr>
                <a:defRPr/>
              </a:pPr>
              <a:t>‹Nº›</a:t>
            </a:fld>
            <a:endParaRPr lang="en-US"/>
          </a:p>
        </p:txBody>
      </p:sp>
    </p:spTree>
    <p:extLst>
      <p:ext uri="{BB962C8B-B14F-4D97-AF65-F5344CB8AC3E}">
        <p14:creationId xmlns:p14="http://schemas.microsoft.com/office/powerpoint/2010/main" val="35987972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CAE6058-5480-4D20-B933-56FF94522308}" type="datetime1">
              <a:rPr lang="es-CL"/>
              <a:pPr>
                <a:defRPr/>
              </a:pPr>
              <a:t>20-11-2015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57E9CC64-0986-4614-A259-7CD7F6A70EBF}" type="slidenum">
              <a:rPr lang="en-US"/>
              <a:pPr>
                <a:defRPr/>
              </a:pPr>
              <a:t>‹Nº›</a:t>
            </a:fld>
            <a:endParaRPr lang="en-US"/>
          </a:p>
        </p:txBody>
      </p:sp>
    </p:spTree>
    <p:extLst>
      <p:ext uri="{BB962C8B-B14F-4D97-AF65-F5344CB8AC3E}">
        <p14:creationId xmlns:p14="http://schemas.microsoft.com/office/powerpoint/2010/main" val="27989914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525713"/>
            <a:ext cx="64770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D712649-63A1-4EE4-9A5A-8006D8750831}" type="datetime1">
              <a:rPr lang="es-CL"/>
              <a:pPr>
                <a:defRPr/>
              </a:pPr>
              <a:t>20-11-2015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DD9F42F7-CCF4-44D1-9E94-A4F45B497EB9}" type="slidenum">
              <a:rPr lang="en-US"/>
              <a:pPr>
                <a:defRPr/>
              </a:pPr>
              <a:t>‹Nº›</a:t>
            </a:fld>
            <a:endParaRPr lang="en-US"/>
          </a:p>
        </p:txBody>
      </p:sp>
    </p:spTree>
    <p:extLst>
      <p:ext uri="{BB962C8B-B14F-4D97-AF65-F5344CB8AC3E}">
        <p14:creationId xmlns:p14="http://schemas.microsoft.com/office/powerpoint/2010/main" val="2383306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A04C338E-A07E-4C11-A7A6-A209BC4F79E6}" type="datetime1">
              <a:rPr lang="es-CL"/>
              <a:pPr>
                <a:defRPr/>
              </a:pPr>
              <a:t>20-11-2015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217137C2-A406-4E62-A9E3-F13E4497DB31}" type="slidenum">
              <a:rPr lang="en-US"/>
              <a:pPr>
                <a:defRPr/>
              </a:pPr>
              <a:t>‹Nº›</a:t>
            </a:fld>
            <a:endParaRPr lang="en-US"/>
          </a:p>
        </p:txBody>
      </p:sp>
    </p:spTree>
    <p:extLst>
      <p:ext uri="{BB962C8B-B14F-4D97-AF65-F5344CB8AC3E}">
        <p14:creationId xmlns:p14="http://schemas.microsoft.com/office/powerpoint/2010/main" val="2234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D5D26C85-C485-42B4-9416-A63AC2DEA68F}" type="datetime1">
              <a:rPr lang="es-CL"/>
              <a:pPr>
                <a:defRPr/>
              </a:pPr>
              <a:t>20-11-2015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6BA5323F-710E-494A-9077-DF51B73358AA}" type="slidenum">
              <a:rPr lang="en-US"/>
              <a:pPr>
                <a:defRPr/>
              </a:pPr>
              <a:t>‹Nº›</a:t>
            </a:fld>
            <a:endParaRPr lang="en-US"/>
          </a:p>
        </p:txBody>
      </p:sp>
    </p:spTree>
    <p:extLst>
      <p:ext uri="{BB962C8B-B14F-4D97-AF65-F5344CB8AC3E}">
        <p14:creationId xmlns:p14="http://schemas.microsoft.com/office/powerpoint/2010/main" val="92658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2E50982B-88DB-4729-B020-33247C514625}" type="datetime1">
              <a:rPr lang="es-CL"/>
              <a:pPr>
                <a:defRPr/>
              </a:pPr>
              <a:t>20-11-2015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660BD717-A0AD-460D-9DA3-68C1D2D327EB}" type="slidenum">
              <a:rPr lang="en-US"/>
              <a:pPr>
                <a:defRPr/>
              </a:pPr>
              <a:t>‹Nº›</a:t>
            </a:fld>
            <a:endParaRPr lang="en-US"/>
          </a:p>
        </p:txBody>
      </p:sp>
    </p:spTree>
    <p:extLst>
      <p:ext uri="{BB962C8B-B14F-4D97-AF65-F5344CB8AC3E}">
        <p14:creationId xmlns:p14="http://schemas.microsoft.com/office/powerpoint/2010/main" val="165580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0A6C546-46A9-4C98-8CAA-91526947607B}" type="datetime1">
              <a:rPr lang="es-CL"/>
              <a:pPr>
                <a:defRPr/>
              </a:pPr>
              <a:t>20-11-2015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33AB0743-E1EA-499A-8FEA-1A4EF8A9E9F0}" type="slidenum">
              <a:rPr lang="en-US"/>
              <a:pPr>
                <a:defRPr/>
              </a:pPr>
              <a:t>‹Nº›</a:t>
            </a:fld>
            <a:endParaRPr lang="en-US"/>
          </a:p>
        </p:txBody>
      </p:sp>
    </p:spTree>
    <p:extLst>
      <p:ext uri="{BB962C8B-B14F-4D97-AF65-F5344CB8AC3E}">
        <p14:creationId xmlns:p14="http://schemas.microsoft.com/office/powerpoint/2010/main" val="4166101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44842C76-3A79-4C77-8454-45AB48244F9E}" type="slidenum">
              <a:rPr lang="en-US"/>
              <a:pPr>
                <a:defRPr/>
              </a:pPr>
              <a:t>‹Nº›</a:t>
            </a:fld>
            <a:endParaRPr lang="en-US"/>
          </a:p>
        </p:txBody>
      </p:sp>
    </p:spTree>
    <p:extLst>
      <p:ext uri="{BB962C8B-B14F-4D97-AF65-F5344CB8AC3E}">
        <p14:creationId xmlns:p14="http://schemas.microsoft.com/office/powerpoint/2010/main" val="404367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AD45EF5C-1044-49E6-8FB6-C7ADDC66EBA3}" type="datetime1">
              <a:rPr lang="es-CL"/>
              <a:pPr>
                <a:defRPr/>
              </a:pPr>
              <a:t>20-11-2015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477AEBC0-DBCF-4DA9-84D7-718A362294FC}" type="slidenum">
              <a:rPr lang="en-US"/>
              <a:pPr>
                <a:defRPr/>
              </a:pPr>
              <a:t>‹Nº›</a:t>
            </a:fld>
            <a:endParaRPr lang="en-US"/>
          </a:p>
        </p:txBody>
      </p:sp>
    </p:spTree>
    <p:extLst>
      <p:ext uri="{BB962C8B-B14F-4D97-AF65-F5344CB8AC3E}">
        <p14:creationId xmlns:p14="http://schemas.microsoft.com/office/powerpoint/2010/main" val="425573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8C00709-79D6-49DE-9D41-CD79FB43D274}" type="datetime1">
              <a:rPr lang="es-CL"/>
              <a:pPr>
                <a:defRPr/>
              </a:pPr>
              <a:t>20-11-2015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s-ES"/>
          </a:p>
        </p:txBody>
      </p:sp>
      <p:sp>
        <p:nvSpPr>
          <p:cNvPr id="7" name="Slide Number Placeholder 6"/>
          <p:cNvSpPr>
            <a:spLocks noGrp="1"/>
          </p:cNvSpPr>
          <p:nvPr>
            <p:ph type="sldNum" sz="quarter" idx="12"/>
          </p:nvPr>
        </p:nvSpPr>
        <p:spPr/>
        <p:txBody>
          <a:bodyPr/>
          <a:lstStyle>
            <a:lvl1pPr>
              <a:defRPr/>
            </a:lvl1pPr>
          </a:lstStyle>
          <a:p>
            <a:pPr>
              <a:defRPr/>
            </a:pPr>
            <a:fld id="{8759B3C0-E628-47F4-85F3-FA2D7DB87A15}" type="slidenum">
              <a:rPr lang="en-US"/>
              <a:pPr>
                <a:defRPr/>
              </a:pPr>
              <a:t>‹Nº›</a:t>
            </a:fld>
            <a:endParaRPr lang="en-US"/>
          </a:p>
        </p:txBody>
      </p:sp>
    </p:spTree>
    <p:extLst>
      <p:ext uri="{BB962C8B-B14F-4D97-AF65-F5344CB8AC3E}">
        <p14:creationId xmlns:p14="http://schemas.microsoft.com/office/powerpoint/2010/main" val="274802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DB26128-A2A5-46C2-B27D-ED2E7525053F}" type="datetime1">
              <a:rPr lang="es-CL"/>
              <a:pPr>
                <a:defRPr/>
              </a:pPr>
              <a:t>20-11-2015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s-ES"/>
          </a:p>
        </p:txBody>
      </p:sp>
      <p:sp>
        <p:nvSpPr>
          <p:cNvPr id="9" name="Slide Number Placeholder 8"/>
          <p:cNvSpPr>
            <a:spLocks noGrp="1"/>
          </p:cNvSpPr>
          <p:nvPr>
            <p:ph type="sldNum" sz="quarter" idx="12"/>
          </p:nvPr>
        </p:nvSpPr>
        <p:spPr/>
        <p:txBody>
          <a:bodyPr/>
          <a:lstStyle>
            <a:lvl1pPr>
              <a:defRPr/>
            </a:lvl1pPr>
          </a:lstStyle>
          <a:p>
            <a:pPr>
              <a:defRPr/>
            </a:pPr>
            <a:fld id="{80193060-F817-463F-90D1-CFB2DFE72D15}" type="slidenum">
              <a:rPr lang="en-US"/>
              <a:pPr>
                <a:defRPr/>
              </a:pPr>
              <a:t>‹Nº›</a:t>
            </a:fld>
            <a:endParaRPr lang="en-US"/>
          </a:p>
        </p:txBody>
      </p:sp>
    </p:spTree>
    <p:extLst>
      <p:ext uri="{BB962C8B-B14F-4D97-AF65-F5344CB8AC3E}">
        <p14:creationId xmlns:p14="http://schemas.microsoft.com/office/powerpoint/2010/main" val="928915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3.emf"/><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4.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2.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blurRad="63500" dist="38100" dir="12899965" algn="br" rotWithShape="0">
              <a:srgbClr val="000000">
                <a:alpha val="25000"/>
              </a:srgbClr>
            </a:outerShdw>
          </a:effectLst>
          <a:ex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027" name="Rectangle 65"/>
          <p:cNvSpPr>
            <a:spLocks noChangeArrowheads="1"/>
          </p:cNvSpPr>
          <p:nvPr/>
        </p:nvSpPr>
        <p:spPr bwMode="auto">
          <a:xfrm>
            <a:off x="1566863" y="3333750"/>
            <a:ext cx="1260475" cy="3524250"/>
          </a:xfrm>
          <a:prstGeom prst="rect">
            <a:avLst/>
          </a:prstGeom>
          <a:solidFill>
            <a:srgbClr val="EF4144"/>
          </a:solidFill>
          <a:ln>
            <a:noFill/>
          </a:ln>
          <a:effectLst>
            <a:outerShdw blurRad="63500" dist="38100" dir="12899965" rotWithShape="0">
              <a:srgbClr val="000000">
                <a:alpha val="25000"/>
              </a:srgbClr>
            </a:outerShdw>
          </a:effectLst>
          <a:ex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1028"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70"/>
          <p:cNvSpPr>
            <a:spLocks noChangeArrowheads="1"/>
          </p:cNvSpPr>
          <p:nvPr/>
        </p:nvSpPr>
        <p:spPr bwMode="auto">
          <a:xfrm>
            <a:off x="533400" y="0"/>
            <a:ext cx="1033463" cy="1371600"/>
          </a:xfrm>
          <a:prstGeom prst="rect">
            <a:avLst/>
          </a:prstGeom>
          <a:solidFill>
            <a:srgbClr val="006CB7"/>
          </a:solidFill>
          <a:ln>
            <a:noFill/>
          </a:ln>
          <a:effectLst>
            <a:outerShdw blurRad="63500" dist="38100" dir="2700000" algn="br" rotWithShape="0">
              <a:srgbClr val="000000">
                <a:alpha val="25000"/>
              </a:srgbClr>
            </a:outerShdw>
          </a:effectLst>
          <a:ex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031" name="Rectangle 71"/>
          <p:cNvSpPr>
            <a:spLocks noChangeArrowheads="1"/>
          </p:cNvSpPr>
          <p:nvPr/>
        </p:nvSpPr>
        <p:spPr bwMode="auto">
          <a:xfrm>
            <a:off x="1566863" y="0"/>
            <a:ext cx="1260475" cy="1371600"/>
          </a:xfrm>
          <a:prstGeom prst="rect">
            <a:avLst/>
          </a:prstGeom>
          <a:solidFill>
            <a:srgbClr val="EF4144"/>
          </a:solidFill>
          <a:ln>
            <a:noFill/>
          </a:ln>
          <a:effectLst>
            <a:outerShdw blurRad="63500" dist="38100" dir="2700000" rotWithShape="0">
              <a:srgbClr val="000000">
                <a:alpha val="25000"/>
              </a:srgbClr>
            </a:outerShdw>
          </a:effectLst>
          <a:ex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2" name="8 Imagen" descr="Sin título-1.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709738" y="3482975"/>
            <a:ext cx="100488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90879" r:id="rId1"/>
    <p:sldLayoutId id="2147490880" r:id="rId2"/>
    <p:sldLayoutId id="2147490881" r:id="rId3"/>
    <p:sldLayoutId id="2147490882" r:id="rId4"/>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7299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title style</a:t>
            </a:r>
          </a:p>
        </p:txBody>
      </p:sp>
      <p:sp>
        <p:nvSpPr>
          <p:cNvPr id="2051" name="Text Placeholder 2"/>
          <p:cNvSpPr>
            <a:spLocks noGrp="1"/>
          </p:cNvSpPr>
          <p:nvPr>
            <p:ph type="body" idx="1"/>
          </p:nvPr>
        </p:nvSpPr>
        <p:spPr bwMode="auto">
          <a:xfrm>
            <a:off x="153988" y="1444625"/>
            <a:ext cx="729773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text styles</a:t>
            </a:r>
          </a:p>
          <a:p>
            <a:pPr lvl="1"/>
            <a:r>
              <a:rPr lang="en-US" altLang="es-CL" smtClean="0"/>
              <a:t>Second level</a:t>
            </a:r>
          </a:p>
          <a:p>
            <a:pPr lvl="2"/>
            <a:r>
              <a:rPr lang="en-US" altLang="es-CL" smtClean="0"/>
              <a:t>Third level</a:t>
            </a:r>
          </a:p>
          <a:p>
            <a:pPr lvl="3"/>
            <a:r>
              <a:rPr lang="en-US" altLang="es-CL" smtClean="0"/>
              <a:t>Fourth level</a:t>
            </a:r>
          </a:p>
          <a:p>
            <a:pPr lvl="4"/>
            <a:r>
              <a:rPr lang="en-US" altLang="es-CL"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endParaRPr lang="es-ES_tradnl"/>
          </a:p>
        </p:txBody>
      </p:sp>
      <p:sp>
        <p:nvSpPr>
          <p:cNvPr id="6" name="Slide Number Placeholder 5"/>
          <p:cNvSpPr>
            <a:spLocks noGrp="1"/>
          </p:cNvSpPr>
          <p:nvPr>
            <p:ph type="sldNum" sz="quarter" idx="4"/>
          </p:nvPr>
        </p:nvSpPr>
        <p:spPr>
          <a:xfrm>
            <a:off x="601186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a:defRPr/>
            </a:pPr>
            <a:fld id="{08B05109-BE3F-4E14-B4E8-4C78E430CB9C}" type="slidenum">
              <a:rPr lang="en-US"/>
              <a:pPr>
                <a:defRPr/>
              </a:pPr>
              <a:t>‹Nº›</a:t>
            </a:fld>
            <a:endParaRPr lang="en-US"/>
          </a:p>
        </p:txBody>
      </p:sp>
      <p:grpSp>
        <p:nvGrpSpPr>
          <p:cNvPr id="2054" name="Agrupar 1"/>
          <p:cNvGrpSpPr>
            <a:grpSpLocks/>
          </p:cNvGrpSpPr>
          <p:nvPr userDrawn="1"/>
        </p:nvGrpSpPr>
        <p:grpSpPr bwMode="auto">
          <a:xfrm>
            <a:off x="8159750" y="6400800"/>
            <a:ext cx="631825" cy="457200"/>
            <a:chOff x="8331547" y="6400800"/>
            <a:chExt cx="631825" cy="457200"/>
          </a:xfrm>
        </p:grpSpPr>
        <p:sp>
          <p:nvSpPr>
            <p:cNvPr id="2056" name="Rectangle 9"/>
            <p:cNvSpPr>
              <a:spLocks noChangeArrowheads="1"/>
            </p:cNvSpPr>
            <p:nvPr/>
          </p:nvSpPr>
          <p:spPr bwMode="auto">
            <a:xfrm>
              <a:off x="8331547" y="6400800"/>
              <a:ext cx="284163" cy="457200"/>
            </a:xfrm>
            <a:prstGeom prst="rect">
              <a:avLst/>
            </a:prstGeom>
            <a:solidFill>
              <a:srgbClr val="006CB7"/>
            </a:solidFill>
            <a:ln>
              <a:noFill/>
            </a:ln>
            <a:effectLst>
              <a:outerShdw blurRad="63500" dist="38100" dir="12899965" algn="br" rotWithShape="0">
                <a:srgbClr val="000000">
                  <a:alpha val="25000"/>
                </a:srgbClr>
              </a:outerShdw>
            </a:effectLst>
            <a:ex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2057" name="Rectangle 10"/>
            <p:cNvSpPr>
              <a:spLocks noChangeArrowheads="1"/>
            </p:cNvSpPr>
            <p:nvPr/>
          </p:nvSpPr>
          <p:spPr bwMode="auto">
            <a:xfrm>
              <a:off x="8615710" y="6400800"/>
              <a:ext cx="347662" cy="457200"/>
            </a:xfrm>
            <a:prstGeom prst="rect">
              <a:avLst/>
            </a:prstGeom>
            <a:solidFill>
              <a:srgbClr val="EF4144"/>
            </a:solidFill>
            <a:ln>
              <a:noFill/>
            </a:ln>
            <a:effectLst>
              <a:outerShdw blurRad="63500" dist="38100" dir="12899965" rotWithShape="0">
                <a:srgbClr val="000000">
                  <a:alpha val="25000"/>
                </a:srgbClr>
              </a:outerShdw>
            </a:effectLst>
            <a:ex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grpSp>
      <p:pic>
        <p:nvPicPr>
          <p:cNvPr id="2055" name="Imagen 2"/>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51725" y="358775"/>
            <a:ext cx="1347788"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0883" r:id="rId1"/>
    <p:sldLayoutId id="2147490884" r:id="rId2"/>
    <p:sldLayoutId id="2147490885" r:id="rId3"/>
    <p:sldLayoutId id="2147490886" r:id="rId4"/>
    <p:sldLayoutId id="2147490887" r:id="rId5"/>
    <p:sldLayoutId id="2147490888" r:id="rId6"/>
    <p:sldLayoutId id="2147490889" r:id="rId7"/>
    <p:sldLayoutId id="2147490890" r:id="rId8"/>
    <p:sldLayoutId id="2147490891" r:id="rId9"/>
    <p:sldLayoutId id="2147490892" r:id="rId10"/>
    <p:sldLayoutId id="2147490893" r:id="rId11"/>
  </p:sldLayoutIdLst>
  <p:hf hdr="0" ft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7" name="Rectangle 12"/>
          <p:cNvSpPr>
            <a:spLocks noChangeArrowheads="1"/>
          </p:cNvSpPr>
          <p:nvPr userDrawn="1"/>
        </p:nvSpPr>
        <p:spPr bwMode="auto">
          <a:xfrm>
            <a:off x="4763" y="0"/>
            <a:ext cx="9139237" cy="6858000"/>
          </a:xfrm>
          <a:prstGeom prst="rect">
            <a:avLst/>
          </a:prstGeom>
          <a:solidFill>
            <a:srgbClr val="006CB7"/>
          </a:solidFill>
          <a:ln>
            <a:noFill/>
          </a:ln>
          <a:effectLst>
            <a:outerShdw blurRad="63500" dist="38100" dir="3779989" algn="br" rotWithShape="0">
              <a:srgbClr val="000000">
                <a:alpha val="70000"/>
              </a:srgbClr>
            </a:outerShdw>
          </a:effectLst>
          <a:ex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grpSp>
        <p:nvGrpSpPr>
          <p:cNvPr id="2" name="Agrupar 1"/>
          <p:cNvGrpSpPr/>
          <p:nvPr userDrawn="1"/>
        </p:nvGrpSpPr>
        <p:grpSpPr>
          <a:xfrm>
            <a:off x="447383" y="-12402"/>
            <a:ext cx="1800200" cy="318249"/>
            <a:chOff x="5994589" y="1921670"/>
            <a:chExt cx="1800200" cy="1843267"/>
          </a:xfrm>
          <a:effectLst>
            <a:outerShdw blurRad="50800" dist="38100" dir="5400000" algn="t" rotWithShape="0">
              <a:prstClr val="black">
                <a:alpha val="40000"/>
              </a:prstClr>
            </a:outerShdw>
          </a:effectLst>
        </p:grpSpPr>
        <p:sp>
          <p:nvSpPr>
            <p:cNvPr id="20" name="Rectangle 6"/>
            <p:cNvSpPr/>
            <p:nvPr/>
          </p:nvSpPr>
          <p:spPr bwMode="auto">
            <a:xfrm>
              <a:off x="5994589" y="1921670"/>
              <a:ext cx="809659" cy="1843267"/>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sp>
          <p:nvSpPr>
            <p:cNvPr id="21" name="Rectangle 7"/>
            <p:cNvSpPr/>
            <p:nvPr/>
          </p:nvSpPr>
          <p:spPr bwMode="auto">
            <a:xfrm>
              <a:off x="6804248" y="1921670"/>
              <a:ext cx="990541" cy="1843267"/>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grpSp>
      <p:pic>
        <p:nvPicPr>
          <p:cNvPr id="3076" name="Imagen 8" descr="002.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6875" y="2476500"/>
            <a:ext cx="9144000" cy="188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64"/>
          <p:cNvSpPr>
            <a:spLocks noChangeArrowheads="1"/>
          </p:cNvSpPr>
          <p:nvPr userDrawn="1"/>
        </p:nvSpPr>
        <p:spPr bwMode="auto">
          <a:xfrm>
            <a:off x="446088" y="5021263"/>
            <a:ext cx="820737" cy="1836737"/>
          </a:xfrm>
          <a:prstGeom prst="rect">
            <a:avLst/>
          </a:prstGeom>
          <a:solidFill>
            <a:srgbClr val="006CB7"/>
          </a:solidFill>
          <a:ln>
            <a:noFill/>
          </a:ln>
          <a:effectLst>
            <a:outerShdw blurRad="63500" dist="38100" dir="12899965" algn="br" rotWithShape="0">
              <a:srgbClr val="000000">
                <a:alpha val="25000"/>
              </a:srgbClr>
            </a:outerShdw>
          </a:effectLst>
          <a:ex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23" name="Rectangle 65"/>
          <p:cNvSpPr>
            <a:spLocks noChangeArrowheads="1"/>
          </p:cNvSpPr>
          <p:nvPr userDrawn="1"/>
        </p:nvSpPr>
        <p:spPr bwMode="auto">
          <a:xfrm>
            <a:off x="1266825" y="5021263"/>
            <a:ext cx="1001713" cy="1836737"/>
          </a:xfrm>
          <a:prstGeom prst="rect">
            <a:avLst/>
          </a:prstGeom>
          <a:solidFill>
            <a:srgbClr val="EF4144"/>
          </a:solidFill>
          <a:ln>
            <a:noFill/>
          </a:ln>
          <a:effectLst>
            <a:outerShdw blurRad="63500" dist="38100" dir="12899965" rotWithShape="0">
              <a:srgbClr val="000000">
                <a:alpha val="25000"/>
              </a:srgbClr>
            </a:outerShdw>
          </a:effectLst>
          <a:ex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3079" name="Picture 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36575" y="5114925"/>
            <a:ext cx="6381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0" name="8 Imagen" descr="Sin título-1.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381125" y="5140325"/>
            <a:ext cx="7985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0894" r:id="rId1"/>
    <p:sldLayoutId id="2147490895" r:id="rId2"/>
    <p:sldLayoutId id="2147490896" r:id="rId3"/>
    <p:sldLayoutId id="2147490897" r:id="rId4"/>
    <p:sldLayoutId id="2147490898" r:id="rId5"/>
    <p:sldLayoutId id="2147490899" r:id="rId6"/>
    <p:sldLayoutId id="2147490900" r:id="rId7"/>
    <p:sldLayoutId id="2147490901" r:id="rId8"/>
    <p:sldLayoutId id="2147490902" r:id="rId9"/>
    <p:sldLayoutId id="2147490903" r:id="rId10"/>
    <p:sldLayoutId id="2147490904" r:id="rId11"/>
  </p:sldLayoutIdLst>
  <p:hf hdr="0" ft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BALANCE%20TRIBUTARIO.xls"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214313" y="1747838"/>
            <a:ext cx="8761412" cy="696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altLang="es-CL" sz="3200" smtClean="0">
                <a:solidFill>
                  <a:srgbClr val="FFFFFF"/>
                </a:solidFill>
                <a:latin typeface="gobCL Light" charset="0"/>
                <a:sym typeface="Verdana Bold" charset="0"/>
              </a:rPr>
              <a:t>ADMINISTRACION FINANCIERA</a:t>
            </a:r>
          </a:p>
        </p:txBody>
      </p:sp>
      <p:sp>
        <p:nvSpPr>
          <p:cNvPr id="5" name="3 CuadroTexto"/>
          <p:cNvSpPr txBox="1">
            <a:spLocks noChangeArrowheads="1"/>
          </p:cNvSpPr>
          <p:nvPr/>
        </p:nvSpPr>
        <p:spPr bwMode="auto">
          <a:xfrm>
            <a:off x="3500438" y="3500438"/>
            <a:ext cx="3857625" cy="1587500"/>
          </a:xfrm>
          <a:prstGeom prst="rect">
            <a:avLst/>
          </a:prstGeom>
          <a:noFill/>
          <a:ln w="9525">
            <a:noFill/>
            <a:miter lim="800000"/>
            <a:headEnd/>
            <a:tailEnd/>
          </a:ln>
        </p:spPr>
        <p:txBody>
          <a:bodyPr>
            <a:spAutoFit/>
          </a:bodyPr>
          <a:lstStyle/>
          <a:p>
            <a:pPr algn="ctr" fontAlgn="auto">
              <a:spcBef>
                <a:spcPct val="20000"/>
              </a:spcBef>
              <a:spcAft>
                <a:spcPts val="0"/>
              </a:spcAft>
              <a:buClr>
                <a:schemeClr val="accent3"/>
              </a:buClr>
              <a:defRPr/>
            </a:pPr>
            <a:r>
              <a:rPr lang="es-MX" sz="1600" dirty="0">
                <a:latin typeface="gobCL Light"/>
                <a:cs typeface="ヒラギノ角ゴ Pro W3" charset="-128"/>
              </a:rPr>
              <a:t>PATRICIO A. VALENCIA DURAN</a:t>
            </a:r>
          </a:p>
          <a:p>
            <a:pPr algn="ctr" fontAlgn="auto">
              <a:spcBef>
                <a:spcPct val="20000"/>
              </a:spcBef>
              <a:spcAft>
                <a:spcPts val="0"/>
              </a:spcAft>
              <a:buClr>
                <a:schemeClr val="accent3"/>
              </a:buClr>
              <a:defRPr/>
            </a:pPr>
            <a:endParaRPr lang="es-MX" sz="1600" dirty="0">
              <a:latin typeface="gobCL Light"/>
              <a:cs typeface="ヒラギノ角ゴ Pro W3" charset="-128"/>
            </a:endParaRPr>
          </a:p>
          <a:p>
            <a:pPr algn="ctr">
              <a:defRPr/>
            </a:pPr>
            <a:r>
              <a:rPr lang="es-CL" sz="1600" dirty="0">
                <a:latin typeface="gobCL Light"/>
              </a:rPr>
              <a:t>UNIDAD DE AGUA POTABLE RURAL AGUAS ANDINAS S.A.</a:t>
            </a:r>
          </a:p>
          <a:p>
            <a:pPr algn="ctr">
              <a:defRPr/>
            </a:pPr>
            <a:r>
              <a:rPr lang="es-CL" sz="1600" dirty="0">
                <a:latin typeface="gobCL Light"/>
              </a:rPr>
              <a:t>NOVIEMBRE 2015</a:t>
            </a:r>
          </a:p>
          <a:p>
            <a:pPr>
              <a:defRPr/>
            </a:pPr>
            <a:endParaRPr lang="es-CL" sz="1400" dirty="0">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p:nvPr>
        </p:nvSpPr>
        <p:spPr>
          <a:xfrm>
            <a:off x="539750" y="152400"/>
            <a:ext cx="6911975" cy="1143000"/>
          </a:xfrm>
        </p:spPr>
        <p:txBody>
          <a:bodyPr/>
          <a:lstStyle/>
          <a:p>
            <a:r>
              <a:rPr lang="es-CL" altLang="es-CL" b="1" smtClean="0">
                <a:latin typeface="gobCL Light" charset="0"/>
                <a:cs typeface="Arial" pitchFamily="34" charset="0"/>
                <a:sym typeface="Verdana Bold" charset="0"/>
              </a:rPr>
              <a:t>IMPORTANCIA DE MANTENER LIBROS Y REGISTROS EN ORDEN</a:t>
            </a:r>
            <a:endParaRPr lang="es-ES" altLang="es-ES" smtClean="0">
              <a:latin typeface="Verdana" pitchFamily="34" charset="0"/>
              <a:cs typeface="Verdana" pitchFamily="34" charset="0"/>
            </a:endParaRPr>
          </a:p>
        </p:txBody>
      </p:sp>
      <p:sp>
        <p:nvSpPr>
          <p:cNvPr id="39939" name="2 Marcador de contenido"/>
          <p:cNvSpPr>
            <a:spLocks noGrp="1"/>
          </p:cNvSpPr>
          <p:nvPr>
            <p:ph idx="1"/>
          </p:nvPr>
        </p:nvSpPr>
        <p:spPr/>
        <p:txBody>
          <a:bodyPr/>
          <a:lstStyle/>
          <a:p>
            <a:r>
              <a:rPr lang="es-CL" altLang="es-ES" b="1" smtClean="0">
                <a:solidFill>
                  <a:srgbClr val="006CB7"/>
                </a:solidFill>
                <a:latin typeface="gobCL Light" charset="0"/>
              </a:rPr>
              <a:t>LEY 19.418</a:t>
            </a:r>
          </a:p>
          <a:p>
            <a:pPr algn="just"/>
            <a:r>
              <a:rPr lang="es-CL" altLang="es-ES" smtClean="0">
                <a:solidFill>
                  <a:srgbClr val="006CB7"/>
                </a:solidFill>
                <a:latin typeface="gobCL Light" charset="0"/>
              </a:rPr>
              <a:t>Articulo 22: Los bienes que conformen el patrimonio de cada junta de vecinos y de cada una de las demás organizaciones comunitarias, serán </a:t>
            </a:r>
            <a:r>
              <a:rPr lang="es-CL" altLang="es-ES" smtClean="0">
                <a:solidFill>
                  <a:schemeClr val="tx1"/>
                </a:solidFill>
                <a:latin typeface="gobCL Light" charset="0"/>
              </a:rPr>
              <a:t>administrados</a:t>
            </a:r>
            <a:r>
              <a:rPr lang="es-CL" altLang="es-ES" smtClean="0">
                <a:solidFill>
                  <a:srgbClr val="006CB7"/>
                </a:solidFill>
                <a:latin typeface="gobCL Light" charset="0"/>
              </a:rPr>
              <a:t> por el presidente de los respectivos directorios, siendo éste civilmente responsable hasta la </a:t>
            </a:r>
            <a:r>
              <a:rPr lang="es-CL" altLang="es-ES" smtClean="0">
                <a:solidFill>
                  <a:schemeClr val="tx1"/>
                </a:solidFill>
                <a:latin typeface="gobCL Light" charset="0"/>
              </a:rPr>
              <a:t>culpa leve </a:t>
            </a:r>
            <a:r>
              <a:rPr lang="es-CL" altLang="es-ES" smtClean="0">
                <a:solidFill>
                  <a:srgbClr val="006CB7"/>
                </a:solidFill>
                <a:latin typeface="gobCL Light" charset="0"/>
              </a:rPr>
              <a:t>en el desempeño de la mencionada administración, sin perjuicio de la </a:t>
            </a:r>
            <a:r>
              <a:rPr lang="es-CL" altLang="es-ES" smtClean="0">
                <a:solidFill>
                  <a:schemeClr val="tx1"/>
                </a:solidFill>
                <a:latin typeface="gobCL Light" charset="0"/>
              </a:rPr>
              <a:t>responsabilidad</a:t>
            </a:r>
            <a:r>
              <a:rPr lang="es-CL" altLang="es-ES" smtClean="0">
                <a:solidFill>
                  <a:srgbClr val="006CB7"/>
                </a:solidFill>
                <a:latin typeface="gobCL Light" charset="0"/>
              </a:rPr>
              <a:t> </a:t>
            </a:r>
            <a:r>
              <a:rPr lang="es-CL" altLang="es-ES" smtClean="0">
                <a:solidFill>
                  <a:schemeClr val="tx1"/>
                </a:solidFill>
                <a:latin typeface="gobCL Light" charset="0"/>
              </a:rPr>
              <a:t>penal</a:t>
            </a:r>
            <a:r>
              <a:rPr lang="es-CL" altLang="es-ES" smtClean="0">
                <a:solidFill>
                  <a:srgbClr val="006CB7"/>
                </a:solidFill>
                <a:latin typeface="gobCL Light" charset="0"/>
              </a:rPr>
              <a:t> que pudiere responderle, </a:t>
            </a:r>
            <a:endParaRPr lang="es-CL" altLang="es-ES" b="1" smtClean="0">
              <a:solidFill>
                <a:srgbClr val="006CB7"/>
              </a:solidFill>
              <a:latin typeface="gobCL Light" charset="0"/>
            </a:endParaRPr>
          </a:p>
          <a:p>
            <a:pPr algn="just"/>
            <a:endParaRPr lang="es-CL" altLang="es-ES" b="1" smtClean="0">
              <a:solidFill>
                <a:srgbClr val="006CB7"/>
              </a:solidFill>
              <a:latin typeface="gobCL Light" charset="0"/>
            </a:endParaRPr>
          </a:p>
          <a:p>
            <a:pPr algn="just"/>
            <a:r>
              <a:rPr lang="es-CL" altLang="es-ES" smtClean="0">
                <a:solidFill>
                  <a:srgbClr val="006CB7"/>
                </a:solidFill>
                <a:latin typeface="gobCL Light" charset="0"/>
              </a:rPr>
              <a:t>Articulo 23: Los miembros del directorio serán asimismo civilmente responsable hasta de la </a:t>
            </a:r>
            <a:r>
              <a:rPr lang="es-CL" altLang="es-ES" smtClean="0">
                <a:solidFill>
                  <a:schemeClr val="tx1"/>
                </a:solidFill>
                <a:latin typeface="gobCL Light" charset="0"/>
              </a:rPr>
              <a:t>culpa leve </a:t>
            </a:r>
            <a:r>
              <a:rPr lang="es-CL" altLang="es-ES" smtClean="0">
                <a:solidFill>
                  <a:srgbClr val="006CB7"/>
                </a:solidFill>
                <a:latin typeface="gobCL Light" charset="0"/>
              </a:rPr>
              <a:t>en el ejercicio de las competencias que sobre </a:t>
            </a:r>
            <a:r>
              <a:rPr lang="es-CL" altLang="es-ES" smtClean="0">
                <a:solidFill>
                  <a:schemeClr val="tx1"/>
                </a:solidFill>
                <a:latin typeface="gobCL Light" charset="0"/>
              </a:rPr>
              <a:t>administración</a:t>
            </a:r>
            <a:r>
              <a:rPr lang="es-CL" altLang="es-ES" smtClean="0">
                <a:solidFill>
                  <a:srgbClr val="006CB7"/>
                </a:solidFill>
                <a:latin typeface="gobCL Light" charset="0"/>
              </a:rPr>
              <a:t> les corresponda, no obstante la </a:t>
            </a:r>
            <a:r>
              <a:rPr lang="es-CL" altLang="es-ES" smtClean="0">
                <a:solidFill>
                  <a:schemeClr val="tx1"/>
                </a:solidFill>
                <a:latin typeface="gobCL Light" charset="0"/>
              </a:rPr>
              <a:t>responsabilidad</a:t>
            </a:r>
            <a:r>
              <a:rPr lang="es-CL" altLang="es-ES" smtClean="0">
                <a:solidFill>
                  <a:srgbClr val="006CB7"/>
                </a:solidFill>
                <a:latin typeface="gobCL Light" charset="0"/>
              </a:rPr>
              <a:t> </a:t>
            </a:r>
            <a:r>
              <a:rPr lang="es-CL" altLang="es-ES" smtClean="0">
                <a:solidFill>
                  <a:schemeClr val="tx1"/>
                </a:solidFill>
                <a:latin typeface="gobCL Light" charset="0"/>
              </a:rPr>
              <a:t>penal</a:t>
            </a:r>
            <a:r>
              <a:rPr lang="es-CL" altLang="es-ES" smtClean="0">
                <a:solidFill>
                  <a:srgbClr val="006CB7"/>
                </a:solidFill>
                <a:latin typeface="gobCL Light" charset="0"/>
              </a:rPr>
              <a:t> que pudiere afectarle.</a:t>
            </a:r>
          </a:p>
          <a:p>
            <a:pPr algn="just"/>
            <a:endParaRPr lang="es-CL" altLang="es-ES" smtClean="0">
              <a:solidFill>
                <a:srgbClr val="006CB7"/>
              </a:solidFill>
              <a:latin typeface="gobCL Light" charset="0"/>
            </a:endParaRPr>
          </a:p>
          <a:p>
            <a:pPr algn="just"/>
            <a:endParaRPr lang="es-CL" altLang="es-ES" smtClean="0">
              <a:solidFill>
                <a:srgbClr val="006CB7"/>
              </a:solidFill>
              <a:latin typeface="gobCL Light" charset="0"/>
            </a:endParaRPr>
          </a:p>
          <a:p>
            <a:endParaRPr lang="es-ES" altLang="es-ES" smtClean="0"/>
          </a:p>
        </p:txBody>
      </p:sp>
      <p:sp>
        <p:nvSpPr>
          <p:cNvPr id="39940"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charset="-128"/>
              </a:defRPr>
            </a:lvl1pPr>
            <a:lvl2pPr marL="742950" indent="-285750" eaLnBrk="0" hangingPunct="0">
              <a:defRPr>
                <a:solidFill>
                  <a:schemeClr val="tx1"/>
                </a:solidFill>
                <a:latin typeface="Arial" pitchFamily="34" charset="0"/>
                <a:ea typeface="ヒラギノ角ゴ Pro W3" charset="-128"/>
              </a:defRPr>
            </a:lvl2pPr>
            <a:lvl3pPr marL="1143000" indent="-228600" eaLnBrk="0" hangingPunct="0">
              <a:defRPr>
                <a:solidFill>
                  <a:schemeClr val="tx1"/>
                </a:solidFill>
                <a:latin typeface="Arial" pitchFamily="34" charset="0"/>
                <a:ea typeface="ヒラギノ角ゴ Pro W3" charset="-128"/>
              </a:defRPr>
            </a:lvl3pPr>
            <a:lvl4pPr marL="1600200" indent="-228600" eaLnBrk="0" hangingPunct="0">
              <a:defRPr>
                <a:solidFill>
                  <a:schemeClr val="tx1"/>
                </a:solidFill>
                <a:latin typeface="Arial" pitchFamily="34" charset="0"/>
                <a:ea typeface="ヒラギノ角ゴ Pro W3" charset="-128"/>
              </a:defRPr>
            </a:lvl4pPr>
            <a:lvl5pPr marL="2057400" indent="-228600" eaLnBrk="0" hangingPunct="0">
              <a:defRPr>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charset="-128"/>
              </a:defRPr>
            </a:lvl9pPr>
          </a:lstStyle>
          <a:p>
            <a:pPr eaLnBrk="1" hangingPunct="1"/>
            <a:fld id="{E9A59C86-C716-4DFC-8AB7-EB3AF3F9027F}" type="slidenum">
              <a:rPr lang="en-US" altLang="es-ES" smtClean="0">
                <a:solidFill>
                  <a:srgbClr val="898989"/>
                </a:solidFill>
                <a:latin typeface="Verdana" pitchFamily="34" charset="0"/>
              </a:rPr>
              <a:pPr eaLnBrk="1" hangingPunct="1"/>
              <a:t>10</a:t>
            </a:fld>
            <a:endParaRPr lang="en-US" altLang="es-ES"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a:xfrm>
            <a:off x="500063" y="152400"/>
            <a:ext cx="6951662" cy="847725"/>
          </a:xfrm>
        </p:spPr>
        <p:txBody>
          <a:bodyPr/>
          <a:lstStyle/>
          <a:p>
            <a:r>
              <a:rPr lang="es-CL" altLang="es-CL" b="1" smtClean="0">
                <a:latin typeface="gobCL Light" charset="0"/>
                <a:cs typeface="Arial" pitchFamily="34" charset="0"/>
                <a:sym typeface="Verdana Bold" charset="0"/>
              </a:rPr>
              <a:t>PLAN DE INVERSION Y SU IMPORTANCIA EN EL BALANCE</a:t>
            </a:r>
          </a:p>
        </p:txBody>
      </p:sp>
      <p:sp>
        <p:nvSpPr>
          <p:cNvPr id="3" name="2 Marcador de contenido"/>
          <p:cNvSpPr>
            <a:spLocks noGrp="1"/>
          </p:cNvSpPr>
          <p:nvPr>
            <p:ph idx="1"/>
          </p:nvPr>
        </p:nvSpPr>
        <p:spPr>
          <a:xfrm>
            <a:off x="153988" y="1000125"/>
            <a:ext cx="7297737" cy="4970463"/>
          </a:xfrm>
        </p:spPr>
        <p:txBody>
          <a:bodyPr/>
          <a:lstStyle/>
          <a:p>
            <a:pPr>
              <a:defRPr/>
            </a:pPr>
            <a:r>
              <a:rPr lang="es-CL" sz="1800" dirty="0" smtClean="0">
                <a:solidFill>
                  <a:srgbClr val="006CB7"/>
                </a:solidFill>
                <a:latin typeface="gobCL Light" charset="0"/>
                <a:cs typeface="+mn-cs"/>
              </a:rPr>
              <a:t>ORD. DFI.14.00 N°20 -  ENERO -11 – 2011</a:t>
            </a:r>
          </a:p>
          <a:p>
            <a:pPr algn="just">
              <a:defRPr/>
            </a:pPr>
            <a:r>
              <a:rPr lang="es-CL" sz="1800" dirty="0" smtClean="0">
                <a:solidFill>
                  <a:srgbClr val="006CB7"/>
                </a:solidFill>
                <a:latin typeface="gobCL Light" charset="0"/>
                <a:cs typeface="+mn-cs"/>
              </a:rPr>
              <a:t>Respuesta referente a la tributación de los C.de APR regidos por la Ley 19.418, haciendo referencia al Oficio N°2123 19-11-2010</a:t>
            </a:r>
          </a:p>
          <a:p>
            <a:pPr algn="just">
              <a:defRPr/>
            </a:pPr>
            <a:r>
              <a:rPr lang="es-CL" sz="1800" dirty="0" smtClean="0">
                <a:solidFill>
                  <a:srgbClr val="006CB7"/>
                </a:solidFill>
                <a:latin typeface="gobCL Light" charset="0"/>
                <a:cs typeface="+mn-cs"/>
              </a:rPr>
              <a:t>Las exenciones tributarias que benefician a estas Organizaciones según la Ley 19.418 art.29, </a:t>
            </a:r>
            <a:r>
              <a:rPr lang="es-CL" sz="1800" dirty="0" smtClean="0">
                <a:solidFill>
                  <a:schemeClr val="tx1"/>
                </a:solidFill>
                <a:latin typeface="gobCL Light" charset="0"/>
                <a:cs typeface="+mn-cs"/>
              </a:rPr>
              <a:t>no se hacen extensivas a los tributos establecidos en la Ley 825 (IVA).</a:t>
            </a:r>
          </a:p>
          <a:p>
            <a:pPr algn="just">
              <a:defRPr/>
            </a:pPr>
            <a:r>
              <a:rPr lang="es-CL" sz="1800" dirty="0" smtClean="0">
                <a:solidFill>
                  <a:srgbClr val="006CB7"/>
                </a:solidFill>
                <a:latin typeface="gobCL Light" charset="0"/>
                <a:cs typeface="+mn-cs"/>
              </a:rPr>
              <a:t>No obstante se hace presente que el suministro de agua potable hecho por un C.de APR, que capta agua para distribuirla a sus asociados, que por regla están gravados con el impuesto, </a:t>
            </a:r>
            <a:r>
              <a:rPr lang="es-CL" sz="1800" dirty="0" smtClean="0">
                <a:solidFill>
                  <a:schemeClr val="tx1"/>
                </a:solidFill>
                <a:latin typeface="gobCL Light" charset="0"/>
                <a:cs typeface="+mn-cs"/>
              </a:rPr>
              <a:t>no se verán afectados por el tributo, en tanto el suministro se haga por el precio de costo sin agregarle valor alguno.</a:t>
            </a:r>
          </a:p>
          <a:p>
            <a:pPr algn="just">
              <a:defRPr/>
            </a:pPr>
            <a:r>
              <a:rPr lang="es-CL" sz="1800" dirty="0" smtClean="0">
                <a:solidFill>
                  <a:srgbClr val="006CB7"/>
                </a:solidFill>
                <a:latin typeface="gobCL Light" charset="0"/>
                <a:cs typeface="+mn-cs"/>
              </a:rPr>
              <a:t>Por tanto, existiendo un precio superior al costo de adquisición que tuvo de la entidad, para la distribución de agua potable, </a:t>
            </a:r>
            <a:r>
              <a:rPr lang="es-CL" sz="1800" dirty="0" smtClean="0">
                <a:solidFill>
                  <a:schemeClr val="tx1"/>
                </a:solidFill>
                <a:latin typeface="gobCL Light" charset="0"/>
                <a:cs typeface="+mn-cs"/>
              </a:rPr>
              <a:t>dicha operación se encontrara gravada con el Impuesto sobre las ventas y servicios</a:t>
            </a:r>
          </a:p>
        </p:txBody>
      </p:sp>
      <p:sp>
        <p:nvSpPr>
          <p:cNvPr id="40964"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F318D7F1-33FA-4FF6-9FB6-BBA96020254C}" type="slidenum">
              <a:rPr lang="en-US" altLang="es-ES" sz="1000" smtClean="0">
                <a:solidFill>
                  <a:srgbClr val="898989"/>
                </a:solidFill>
                <a:latin typeface="Verdana" pitchFamily="34" charset="0"/>
              </a:rPr>
              <a:pPr eaLnBrk="1" hangingPunct="1">
                <a:spcBef>
                  <a:spcPct val="0"/>
                </a:spcBef>
                <a:buFontTx/>
                <a:buNone/>
              </a:pPr>
              <a:t>11</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a:xfrm>
            <a:off x="642938" y="152400"/>
            <a:ext cx="6808787" cy="1143000"/>
          </a:xfrm>
        </p:spPr>
        <p:txBody>
          <a:bodyPr/>
          <a:lstStyle/>
          <a:p>
            <a:r>
              <a:rPr lang="es-CL" altLang="es-ES" smtClean="0">
                <a:latin typeface="gobCL Light" charset="0"/>
                <a:cs typeface="Verdana" pitchFamily="34" charset="0"/>
              </a:rPr>
              <a:t>DEBERES Y DERECHOS DEL TRABAJADOR Y EMPLEADOR</a:t>
            </a:r>
            <a:br>
              <a:rPr lang="es-CL" altLang="es-ES" smtClean="0">
                <a:latin typeface="gobCL Light" charset="0"/>
                <a:cs typeface="Verdana" pitchFamily="34" charset="0"/>
              </a:rPr>
            </a:br>
            <a:endParaRPr lang="es-CL" altLang="es-ES" smtClean="0">
              <a:latin typeface="Verdana" pitchFamily="34" charset="0"/>
              <a:cs typeface="Verdana" pitchFamily="34" charset="0"/>
            </a:endParaRPr>
          </a:p>
        </p:txBody>
      </p:sp>
      <p:sp>
        <p:nvSpPr>
          <p:cNvPr id="3" name="2 Marcador de contenido"/>
          <p:cNvSpPr>
            <a:spLocks noGrp="1"/>
          </p:cNvSpPr>
          <p:nvPr>
            <p:ph idx="1"/>
          </p:nvPr>
        </p:nvSpPr>
        <p:spPr/>
        <p:txBody>
          <a:bodyPr/>
          <a:lstStyle/>
          <a:p>
            <a:pPr algn="just">
              <a:defRPr/>
            </a:pPr>
            <a:r>
              <a:rPr lang="es-CL" altLang="es-CL" sz="1800" b="1" dirty="0" smtClean="0">
                <a:solidFill>
                  <a:srgbClr val="006CB7"/>
                </a:solidFill>
                <a:latin typeface="gobCL Light" charset="0"/>
                <a:cs typeface="+mn-cs"/>
              </a:rPr>
              <a:t>Articulo 3°-a empleador:  </a:t>
            </a:r>
            <a:r>
              <a:rPr lang="es-CL" altLang="es-CL" sz="1800" dirty="0" smtClean="0">
                <a:solidFill>
                  <a:srgbClr val="006CB7"/>
                </a:solidFill>
                <a:latin typeface="gobCL Light" charset="0"/>
                <a:cs typeface="+mn-cs"/>
              </a:rPr>
              <a:t>La persona </a:t>
            </a:r>
            <a:r>
              <a:rPr lang="es-CL" altLang="es-CL" sz="1800" dirty="0" smtClean="0">
                <a:solidFill>
                  <a:schemeClr val="tx1"/>
                </a:solidFill>
                <a:latin typeface="gobCL Light" charset="0"/>
                <a:cs typeface="+mn-cs"/>
              </a:rPr>
              <a:t>natural o jurídica </a:t>
            </a:r>
            <a:r>
              <a:rPr lang="es-CL" altLang="es-CL" sz="1800" dirty="0" smtClean="0">
                <a:solidFill>
                  <a:srgbClr val="006CB7"/>
                </a:solidFill>
                <a:latin typeface="gobCL Light" charset="0"/>
                <a:cs typeface="+mn-cs"/>
              </a:rPr>
              <a:t>que utiliza los servicios personales, intelectuales o materiales de una o más personas en virtud de un contrato de trabajo.</a:t>
            </a:r>
          </a:p>
          <a:p>
            <a:pPr algn="just">
              <a:defRPr/>
            </a:pPr>
            <a:endParaRPr lang="es-CL" altLang="es-CL" sz="1800" dirty="0" smtClean="0">
              <a:solidFill>
                <a:srgbClr val="006CB7"/>
              </a:solidFill>
              <a:latin typeface="gobCL Light" charset="0"/>
              <a:cs typeface="+mn-cs"/>
            </a:endParaRPr>
          </a:p>
          <a:p>
            <a:pPr algn="just">
              <a:buFont typeface="Arial" pitchFamily="34" charset="0"/>
              <a:buNone/>
              <a:defRPr/>
            </a:pPr>
            <a:r>
              <a:rPr lang="es-CL" altLang="es-CL" sz="1800" dirty="0" smtClean="0">
                <a:solidFill>
                  <a:srgbClr val="006CB7"/>
                </a:solidFill>
                <a:latin typeface="gobCL Light" charset="0"/>
                <a:cs typeface="+mn-cs"/>
              </a:rPr>
              <a:t>     </a:t>
            </a:r>
            <a:r>
              <a:rPr lang="es-CL" altLang="es-CL" sz="1800" b="1" dirty="0" smtClean="0">
                <a:solidFill>
                  <a:srgbClr val="006CB7"/>
                </a:solidFill>
                <a:latin typeface="gobCL Light" charset="0"/>
                <a:cs typeface="+mn-cs"/>
              </a:rPr>
              <a:t>Articulo 3°-b trabajador: </a:t>
            </a:r>
            <a:r>
              <a:rPr lang="es-CL" altLang="es-CL" sz="1800" dirty="0" smtClean="0">
                <a:solidFill>
                  <a:srgbClr val="006CB7"/>
                </a:solidFill>
                <a:latin typeface="gobCL Light" charset="0"/>
                <a:cs typeface="+mn-cs"/>
              </a:rPr>
              <a:t>Toda persona natural que preste servicios personales, intelectuales o materiales, bajo subordinación y dependencia, y en virtud de un contrato de trabajo.</a:t>
            </a:r>
          </a:p>
          <a:p>
            <a:pPr algn="just">
              <a:defRPr/>
            </a:pPr>
            <a:r>
              <a:rPr lang="es-CL" altLang="es-CL" sz="1800" b="1" dirty="0" smtClean="0">
                <a:solidFill>
                  <a:srgbClr val="006CB7"/>
                </a:solidFill>
                <a:latin typeface="gobCL Light" charset="0"/>
                <a:cs typeface="+mn-cs"/>
              </a:rPr>
              <a:t>SUBORDINACIÓN: </a:t>
            </a:r>
            <a:r>
              <a:rPr lang="es-CL" altLang="es-CL" sz="1800" dirty="0" smtClean="0">
                <a:solidFill>
                  <a:srgbClr val="006CB7"/>
                </a:solidFill>
                <a:latin typeface="gobCL Light" charset="0"/>
                <a:cs typeface="+mn-cs"/>
              </a:rPr>
              <a:t>Es un concepto jurídico y alude a la vinculación a que se encuentra sujeto el trabajador y el </a:t>
            </a:r>
            <a:r>
              <a:rPr lang="es-CL" altLang="es-CL" sz="1800" dirty="0" smtClean="0">
                <a:solidFill>
                  <a:schemeClr val="tx1"/>
                </a:solidFill>
                <a:latin typeface="gobCL Light" charset="0"/>
                <a:cs typeface="+mn-cs"/>
              </a:rPr>
              <a:t>poder de dirección y de control</a:t>
            </a:r>
            <a:r>
              <a:rPr lang="es-CL" altLang="es-CL" sz="1800" dirty="0" smtClean="0">
                <a:solidFill>
                  <a:srgbClr val="006CB7"/>
                </a:solidFill>
                <a:latin typeface="gobCL Light" charset="0"/>
                <a:cs typeface="+mn-cs"/>
              </a:rPr>
              <a:t> que tiene el empleador sobre el trabajador.</a:t>
            </a:r>
          </a:p>
          <a:p>
            <a:pPr>
              <a:defRPr/>
            </a:pPr>
            <a:r>
              <a:rPr lang="es-CL" altLang="es-CL" sz="1800" b="1" dirty="0" smtClean="0">
                <a:solidFill>
                  <a:srgbClr val="006CB7"/>
                </a:solidFill>
                <a:latin typeface="gobCL Light" charset="0"/>
                <a:cs typeface="+mn-cs"/>
              </a:rPr>
              <a:t>DEPENDENCIA: </a:t>
            </a:r>
            <a:r>
              <a:rPr lang="es-CL" altLang="es-CL" sz="1800" dirty="0" smtClean="0">
                <a:solidFill>
                  <a:srgbClr val="006CB7"/>
                </a:solidFill>
                <a:latin typeface="gobCL Light" charset="0"/>
                <a:cs typeface="+mn-cs"/>
              </a:rPr>
              <a:t>Es un concepto económico y hace referencia a la necesidad económica del trabajador de obtener la remuneración por su trabajo.</a:t>
            </a:r>
          </a:p>
        </p:txBody>
      </p:sp>
      <p:sp>
        <p:nvSpPr>
          <p:cNvPr id="41988"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0E894D63-6E38-4E95-82BA-D6FE87A22957}" type="slidenum">
              <a:rPr lang="en-US" altLang="es-ES" sz="1000" smtClean="0">
                <a:solidFill>
                  <a:srgbClr val="898989"/>
                </a:solidFill>
                <a:latin typeface="Verdana" pitchFamily="34" charset="0"/>
              </a:rPr>
              <a:pPr eaLnBrk="1" hangingPunct="1">
                <a:spcBef>
                  <a:spcPct val="0"/>
                </a:spcBef>
                <a:buFontTx/>
                <a:buNone/>
              </a:pPr>
              <a:t>12</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a:xfrm>
            <a:off x="571500" y="152400"/>
            <a:ext cx="6880225" cy="1143000"/>
          </a:xfrm>
        </p:spPr>
        <p:txBody>
          <a:bodyPr/>
          <a:lstStyle/>
          <a:p>
            <a:r>
              <a:rPr lang="es-CL" altLang="es-ES" smtClean="0">
                <a:latin typeface="gobCL Light" charset="0"/>
                <a:cs typeface="Verdana" pitchFamily="34" charset="0"/>
              </a:rPr>
              <a:t>DEBERES Y DERECHOS DEL TRABAJADOR Y EMPLEADOR</a:t>
            </a:r>
          </a:p>
        </p:txBody>
      </p:sp>
      <p:sp>
        <p:nvSpPr>
          <p:cNvPr id="3" name="2 Marcador de contenido"/>
          <p:cNvSpPr>
            <a:spLocks noGrp="1"/>
          </p:cNvSpPr>
          <p:nvPr>
            <p:ph idx="1"/>
          </p:nvPr>
        </p:nvSpPr>
        <p:spPr>
          <a:xfrm>
            <a:off x="153988" y="1785938"/>
            <a:ext cx="7297737" cy="3286125"/>
          </a:xfrm>
        </p:spPr>
        <p:txBody>
          <a:bodyPr/>
          <a:lstStyle/>
          <a:p>
            <a:pPr algn="just">
              <a:defRPr/>
            </a:pPr>
            <a:r>
              <a:rPr lang="es-CL" altLang="es-CL" sz="1800" b="1" dirty="0" smtClean="0">
                <a:solidFill>
                  <a:srgbClr val="006CB7"/>
                </a:solidFill>
                <a:latin typeface="gobCL Light" charset="0"/>
                <a:cs typeface="+mn-cs"/>
              </a:rPr>
              <a:t>Articulo 4°: </a:t>
            </a:r>
            <a:r>
              <a:rPr lang="es-CL" altLang="es-CL" sz="1800" dirty="0" smtClean="0">
                <a:solidFill>
                  <a:srgbClr val="006CB7"/>
                </a:solidFill>
                <a:latin typeface="gobCL Light" charset="0"/>
                <a:cs typeface="+mn-cs"/>
              </a:rPr>
              <a:t>Para los efectos previstos ene este Código, se presume de derecho que representa al empleador y que en tal carácter obliga a éste con los trabajadores, el gerente, el administrador, el capitán de barco y en general</a:t>
            </a:r>
            <a:r>
              <a:rPr lang="es-CL" altLang="es-CL" sz="1800" b="1" dirty="0" smtClean="0">
                <a:solidFill>
                  <a:schemeClr val="tx1"/>
                </a:solidFill>
                <a:latin typeface="gobCL Light" charset="0"/>
                <a:cs typeface="+mn-cs"/>
              </a:rPr>
              <a:t>, </a:t>
            </a:r>
            <a:r>
              <a:rPr lang="es-CL" altLang="es-CL" sz="1800" dirty="0" smtClean="0">
                <a:solidFill>
                  <a:schemeClr val="tx1"/>
                </a:solidFill>
                <a:latin typeface="gobCL Light" charset="0"/>
                <a:cs typeface="+mn-cs"/>
              </a:rPr>
              <a:t>la persona que ejerce habitualmente funciones de dirección  administración por cuenta o representación de una persona natural o jurídica.</a:t>
            </a:r>
          </a:p>
          <a:p>
            <a:pPr>
              <a:defRPr/>
            </a:pPr>
            <a:endParaRPr lang="es-CL" dirty="0"/>
          </a:p>
        </p:txBody>
      </p:sp>
      <p:sp>
        <p:nvSpPr>
          <p:cNvPr id="43012"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B22FAF19-B304-4B41-A1E9-DC978E258051}" type="slidenum">
              <a:rPr lang="en-US" altLang="es-ES" sz="1000" smtClean="0">
                <a:solidFill>
                  <a:srgbClr val="898989"/>
                </a:solidFill>
                <a:latin typeface="Verdana" pitchFamily="34" charset="0"/>
              </a:rPr>
              <a:pPr eaLnBrk="1" hangingPunct="1">
                <a:spcBef>
                  <a:spcPct val="0"/>
                </a:spcBef>
                <a:buFontTx/>
                <a:buNone/>
              </a:pPr>
              <a:t>13</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a:xfrm>
            <a:off x="642938" y="152400"/>
            <a:ext cx="6808787" cy="1143000"/>
          </a:xfrm>
        </p:spPr>
        <p:txBody>
          <a:bodyPr/>
          <a:lstStyle/>
          <a:p>
            <a:r>
              <a:rPr lang="es-CL" altLang="es-ES" smtClean="0">
                <a:latin typeface="gobCL Light" charset="0"/>
                <a:cs typeface="Verdana" pitchFamily="34" charset="0"/>
              </a:rPr>
              <a:t>DEBERES Y DERECHOS DEL TRABAJADOR Y EMPLEADOR</a:t>
            </a:r>
            <a:endParaRPr lang="es-CL" altLang="es-ES" smtClean="0">
              <a:latin typeface="Verdana" pitchFamily="34" charset="0"/>
              <a:cs typeface="Verdana" pitchFamily="34" charset="0"/>
            </a:endParaRPr>
          </a:p>
        </p:txBody>
      </p:sp>
      <p:sp>
        <p:nvSpPr>
          <p:cNvPr id="3" name="2 Marcador de contenido"/>
          <p:cNvSpPr>
            <a:spLocks noGrp="1"/>
          </p:cNvSpPr>
          <p:nvPr>
            <p:ph idx="1"/>
          </p:nvPr>
        </p:nvSpPr>
        <p:spPr>
          <a:xfrm>
            <a:off x="153988" y="1444625"/>
            <a:ext cx="7297737" cy="4984750"/>
          </a:xfrm>
        </p:spPr>
        <p:txBody>
          <a:bodyPr/>
          <a:lstStyle/>
          <a:p>
            <a:pPr algn="just">
              <a:defRPr/>
            </a:pPr>
            <a:r>
              <a:rPr lang="es-CL" altLang="es-CL" sz="1800" b="1" dirty="0" smtClean="0">
                <a:solidFill>
                  <a:srgbClr val="006CB7"/>
                </a:solidFill>
                <a:latin typeface="gobCL Light" charset="0"/>
                <a:cs typeface="+mn-cs"/>
              </a:rPr>
              <a:t>Articulo 2°: …..</a:t>
            </a:r>
            <a:r>
              <a:rPr lang="es-CL" altLang="es-CL" sz="1800" dirty="0" smtClean="0">
                <a:solidFill>
                  <a:srgbClr val="006CB7"/>
                </a:solidFill>
                <a:latin typeface="gobCL Light" charset="0"/>
                <a:cs typeface="+mn-cs"/>
              </a:rPr>
              <a:t>es contrario a la dignidad de la persona el </a:t>
            </a:r>
            <a:r>
              <a:rPr lang="es-CL" altLang="es-CL" sz="1800" dirty="0" smtClean="0">
                <a:solidFill>
                  <a:schemeClr val="tx1"/>
                </a:solidFill>
                <a:latin typeface="gobCL Light" charset="0"/>
                <a:cs typeface="+mn-cs"/>
              </a:rPr>
              <a:t>acoso laboral</a:t>
            </a:r>
            <a:r>
              <a:rPr lang="es-CL" altLang="es-CL" sz="1800" dirty="0" smtClean="0">
                <a:solidFill>
                  <a:srgbClr val="006CB7"/>
                </a:solidFill>
                <a:latin typeface="gobCL Light" charset="0"/>
                <a:cs typeface="+mn-cs"/>
              </a:rPr>
              <a:t>, entendiéndose por toda conducta que constituya agresión u hostigamiento reiterados, ejercidas por el empleador o por uno o mas trabajadores, en contra de otro u otros trabajadores, por cualquier medio, y que tenga como resultado para el a los afectados su </a:t>
            </a:r>
            <a:r>
              <a:rPr lang="es-CL" altLang="es-CL" sz="1800" dirty="0" smtClean="0">
                <a:solidFill>
                  <a:schemeClr val="tx1"/>
                </a:solidFill>
                <a:latin typeface="gobCL Light" charset="0"/>
                <a:cs typeface="+mn-cs"/>
              </a:rPr>
              <a:t>menoscabo, maltrato o humillación</a:t>
            </a:r>
            <a:r>
              <a:rPr lang="es-CL" altLang="es-CL" sz="1800" dirty="0" smtClean="0">
                <a:solidFill>
                  <a:srgbClr val="006CB7"/>
                </a:solidFill>
                <a:latin typeface="gobCL Light" charset="0"/>
                <a:cs typeface="+mn-cs"/>
              </a:rPr>
              <a:t>, o bien amenace o perjudique su situación laboral o su oportunidad en el empleo.</a:t>
            </a:r>
          </a:p>
          <a:p>
            <a:pPr algn="just">
              <a:defRPr/>
            </a:pPr>
            <a:endParaRPr lang="es-CL" altLang="es-CL" sz="1800" b="1" dirty="0" smtClean="0">
              <a:solidFill>
                <a:srgbClr val="006CB7"/>
              </a:solidFill>
              <a:latin typeface="gobCL Light" charset="0"/>
              <a:cs typeface="+mn-cs"/>
            </a:endParaRPr>
          </a:p>
          <a:p>
            <a:pPr algn="just">
              <a:defRPr/>
            </a:pPr>
            <a:r>
              <a:rPr lang="es-CL" altLang="es-CL" sz="1800" b="1" dirty="0" smtClean="0">
                <a:solidFill>
                  <a:srgbClr val="006CB7"/>
                </a:solidFill>
                <a:latin typeface="gobCL Light" charset="0"/>
                <a:cs typeface="+mn-cs"/>
              </a:rPr>
              <a:t>Articulo 5°: </a:t>
            </a:r>
            <a:r>
              <a:rPr lang="es-CL" altLang="es-CL" sz="1800" dirty="0" smtClean="0">
                <a:solidFill>
                  <a:srgbClr val="006CB7"/>
                </a:solidFill>
                <a:latin typeface="gobCL Light" charset="0"/>
                <a:cs typeface="+mn-cs"/>
              </a:rPr>
              <a:t>El ejercicio de las facultades que la ley le reconoce al empleador, tiene como limite el respeto a las garantías constitucionales de los trabajadores, en especial cuando pudieran afectar la </a:t>
            </a:r>
            <a:r>
              <a:rPr lang="es-CL" altLang="es-CL" sz="1800" dirty="0" smtClean="0">
                <a:solidFill>
                  <a:schemeClr val="tx1"/>
                </a:solidFill>
                <a:latin typeface="gobCL Light" charset="0"/>
                <a:cs typeface="+mn-cs"/>
              </a:rPr>
              <a:t>intimidad, la vida privada o la honra de éstos.</a:t>
            </a:r>
          </a:p>
        </p:txBody>
      </p:sp>
      <p:sp>
        <p:nvSpPr>
          <p:cNvPr id="44036"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055520B2-EAB0-4CA6-895B-D1ED8ACA1DAA}" type="slidenum">
              <a:rPr lang="en-US" altLang="es-ES" sz="1000" smtClean="0">
                <a:solidFill>
                  <a:srgbClr val="898989"/>
                </a:solidFill>
                <a:latin typeface="Verdana" pitchFamily="34" charset="0"/>
              </a:rPr>
              <a:pPr eaLnBrk="1" hangingPunct="1">
                <a:spcBef>
                  <a:spcPct val="0"/>
                </a:spcBef>
                <a:buFontTx/>
                <a:buNone/>
              </a:pPr>
              <a:t>14</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p:nvPr>
        </p:nvSpPr>
        <p:spPr>
          <a:xfrm>
            <a:off x="571500" y="152400"/>
            <a:ext cx="6880225" cy="1143000"/>
          </a:xfrm>
        </p:spPr>
        <p:txBody>
          <a:bodyPr/>
          <a:lstStyle/>
          <a:p>
            <a:r>
              <a:rPr lang="es-CL" altLang="es-ES" smtClean="0">
                <a:latin typeface="gobCL Light" charset="0"/>
                <a:cs typeface="Verdana" pitchFamily="34" charset="0"/>
              </a:rPr>
              <a:t>DEBERES Y DERECHOS DEL TRABAJADOR Y EMPLEADOR</a:t>
            </a:r>
            <a:endParaRPr lang="es-CL" altLang="es-ES" smtClean="0">
              <a:latin typeface="Verdana" pitchFamily="34" charset="0"/>
              <a:cs typeface="Verdana" pitchFamily="34" charset="0"/>
            </a:endParaRPr>
          </a:p>
        </p:txBody>
      </p:sp>
      <p:sp>
        <p:nvSpPr>
          <p:cNvPr id="3" name="2 Marcador de contenido"/>
          <p:cNvSpPr>
            <a:spLocks noGrp="1"/>
          </p:cNvSpPr>
          <p:nvPr>
            <p:ph idx="1"/>
          </p:nvPr>
        </p:nvSpPr>
        <p:spPr>
          <a:xfrm>
            <a:off x="153988" y="1295400"/>
            <a:ext cx="7513637" cy="4870450"/>
          </a:xfrm>
        </p:spPr>
        <p:txBody>
          <a:bodyPr/>
          <a:lstStyle/>
          <a:p>
            <a:pPr algn="just">
              <a:buFont typeface="Arial" pitchFamily="34" charset="0"/>
              <a:buNone/>
              <a:defRPr/>
            </a:pPr>
            <a:endParaRPr lang="es-CL" altLang="es-CL" sz="1800" b="1" dirty="0" smtClean="0">
              <a:solidFill>
                <a:srgbClr val="006CB7"/>
              </a:solidFill>
              <a:latin typeface="gobCL Light" charset="0"/>
              <a:cs typeface="+mn-cs"/>
            </a:endParaRPr>
          </a:p>
          <a:p>
            <a:pPr algn="just">
              <a:defRPr/>
            </a:pPr>
            <a:r>
              <a:rPr lang="es-CL" altLang="es-CL" sz="1800" b="1" dirty="0" smtClean="0">
                <a:solidFill>
                  <a:srgbClr val="006CB7"/>
                </a:solidFill>
                <a:latin typeface="gobCL Light" charset="0"/>
                <a:cs typeface="+mn-cs"/>
              </a:rPr>
              <a:t>Artículo 160: </a:t>
            </a:r>
            <a:r>
              <a:rPr lang="es-CL" altLang="es-CL" sz="1800" dirty="0" smtClean="0">
                <a:solidFill>
                  <a:srgbClr val="006CB7"/>
                </a:solidFill>
                <a:latin typeface="gobCL Light" charset="0"/>
                <a:cs typeface="+mn-cs"/>
              </a:rPr>
              <a:t>(Contrato termina sin derecho a Indemnización alguna cuando el empleador le ponga término, invocando una o mas de las siguientes causales) </a:t>
            </a:r>
            <a:r>
              <a:rPr lang="es-CL" altLang="es-CL" sz="1800" b="1" dirty="0" smtClean="0">
                <a:solidFill>
                  <a:srgbClr val="006CB7"/>
                </a:solidFill>
                <a:latin typeface="gobCL Light" charset="0"/>
                <a:cs typeface="+mn-cs"/>
              </a:rPr>
              <a:t>a) </a:t>
            </a:r>
            <a:r>
              <a:rPr lang="es-CL" altLang="es-CL" sz="1800" dirty="0" smtClean="0">
                <a:solidFill>
                  <a:srgbClr val="006CB7"/>
                </a:solidFill>
                <a:latin typeface="gobCL Light" charset="0"/>
                <a:cs typeface="+mn-cs"/>
              </a:rPr>
              <a:t>Falta de probidad, </a:t>
            </a:r>
            <a:r>
              <a:rPr lang="es-CL" altLang="es-CL" sz="1800" b="1" dirty="0" smtClean="0">
                <a:solidFill>
                  <a:srgbClr val="006CB7"/>
                </a:solidFill>
                <a:latin typeface="gobCL Light" charset="0"/>
                <a:cs typeface="+mn-cs"/>
              </a:rPr>
              <a:t>b) </a:t>
            </a:r>
            <a:r>
              <a:rPr lang="es-CL" altLang="es-CL" sz="1800" dirty="0" smtClean="0">
                <a:solidFill>
                  <a:srgbClr val="006CB7"/>
                </a:solidFill>
                <a:latin typeface="gobCL Light" charset="0"/>
                <a:cs typeface="+mn-cs"/>
              </a:rPr>
              <a:t>Conducta de acoso sexual, </a:t>
            </a:r>
            <a:r>
              <a:rPr lang="es-CL" altLang="es-CL" sz="1800" b="1" dirty="0" smtClean="0">
                <a:solidFill>
                  <a:srgbClr val="006CB7"/>
                </a:solidFill>
                <a:latin typeface="gobCL Light" charset="0"/>
                <a:cs typeface="+mn-cs"/>
              </a:rPr>
              <a:t>c) </a:t>
            </a:r>
            <a:r>
              <a:rPr lang="es-CL" altLang="es-CL" sz="1800" dirty="0" smtClean="0">
                <a:solidFill>
                  <a:srgbClr val="006CB7"/>
                </a:solidFill>
                <a:latin typeface="gobCL Light" charset="0"/>
                <a:cs typeface="+mn-cs"/>
              </a:rPr>
              <a:t>Vías de Hecho, </a:t>
            </a:r>
            <a:r>
              <a:rPr lang="es-CL" altLang="es-CL" sz="1800" b="1" dirty="0" smtClean="0">
                <a:solidFill>
                  <a:srgbClr val="006CB7"/>
                </a:solidFill>
                <a:latin typeface="gobCL Light" charset="0"/>
                <a:cs typeface="+mn-cs"/>
              </a:rPr>
              <a:t>d) </a:t>
            </a:r>
            <a:r>
              <a:rPr lang="es-CL" altLang="es-CL" sz="1800" dirty="0" smtClean="0">
                <a:solidFill>
                  <a:srgbClr val="006CB7"/>
                </a:solidFill>
                <a:latin typeface="gobCL Light" charset="0"/>
                <a:cs typeface="+mn-cs"/>
              </a:rPr>
              <a:t>Injurias proferidas por el trabajador al Empleador, </a:t>
            </a:r>
            <a:r>
              <a:rPr lang="es-CL" altLang="es-CL" sz="1800" b="1" dirty="0" smtClean="0">
                <a:solidFill>
                  <a:srgbClr val="006CB7"/>
                </a:solidFill>
                <a:latin typeface="gobCL Light" charset="0"/>
                <a:cs typeface="+mn-cs"/>
              </a:rPr>
              <a:t>e) </a:t>
            </a:r>
            <a:r>
              <a:rPr lang="es-CL" altLang="es-CL" sz="1800" dirty="0" smtClean="0">
                <a:solidFill>
                  <a:srgbClr val="006CB7"/>
                </a:solidFill>
                <a:latin typeface="gobCL Light" charset="0"/>
                <a:cs typeface="+mn-cs"/>
              </a:rPr>
              <a:t>Conducta inmoral del trabajador </a:t>
            </a:r>
            <a:r>
              <a:rPr lang="es-CL" altLang="es-CL" sz="1800" b="1" dirty="0" smtClean="0">
                <a:solidFill>
                  <a:schemeClr val="tx1"/>
                </a:solidFill>
                <a:latin typeface="gobCL Light" charset="0"/>
                <a:cs typeface="+mn-cs"/>
              </a:rPr>
              <a:t>f) </a:t>
            </a:r>
            <a:r>
              <a:rPr lang="es-CL" altLang="es-CL" sz="1800" dirty="0" smtClean="0">
                <a:solidFill>
                  <a:schemeClr val="tx1"/>
                </a:solidFill>
                <a:latin typeface="gobCL Light" charset="0"/>
                <a:cs typeface="+mn-cs"/>
              </a:rPr>
              <a:t>Conducta de acoso laboral.</a:t>
            </a:r>
          </a:p>
          <a:p>
            <a:pPr marL="457200" indent="-457200" algn="just">
              <a:defRPr/>
            </a:pPr>
            <a:r>
              <a:rPr lang="es-CL" altLang="es-ES" sz="1800" b="1" dirty="0" smtClean="0">
                <a:solidFill>
                  <a:srgbClr val="006CB7"/>
                </a:solidFill>
                <a:latin typeface="gobCL Light" charset="0"/>
                <a:cs typeface="+mn-cs"/>
              </a:rPr>
              <a:t>5.-  </a:t>
            </a:r>
            <a:r>
              <a:rPr lang="es-CL" altLang="es-ES" sz="1800" dirty="0" smtClean="0">
                <a:solidFill>
                  <a:srgbClr val="006CB7"/>
                </a:solidFill>
                <a:latin typeface="gobCL Light" charset="0"/>
                <a:cs typeface="+mn-cs"/>
              </a:rPr>
              <a:t>Actos, omisiones o imprudencia temeraria que afecten a la seguridad o funcionamiento del establecimiento, a la seguridad o a la actividad de los trabajadores, o a la salud de éstos</a:t>
            </a:r>
          </a:p>
          <a:p>
            <a:pPr marL="457200" indent="-457200" algn="just">
              <a:defRPr/>
            </a:pPr>
            <a:r>
              <a:rPr lang="es-CL" altLang="es-ES" sz="1800" b="1" dirty="0" smtClean="0">
                <a:solidFill>
                  <a:srgbClr val="006CB7"/>
                </a:solidFill>
                <a:latin typeface="gobCL Light" charset="0"/>
                <a:cs typeface="+mn-cs"/>
              </a:rPr>
              <a:t>7.- </a:t>
            </a:r>
            <a:r>
              <a:rPr lang="es-CL" altLang="es-ES" sz="1800" dirty="0" smtClean="0">
                <a:solidFill>
                  <a:srgbClr val="006CB7"/>
                </a:solidFill>
                <a:latin typeface="gobCL Light" charset="0"/>
                <a:cs typeface="+mn-cs"/>
              </a:rPr>
              <a:t>Incumplimiento grave a las obligaciones que impone el contrato.</a:t>
            </a:r>
          </a:p>
          <a:p>
            <a:pPr marL="457200" indent="-457200" algn="just">
              <a:defRPr/>
            </a:pPr>
            <a:endParaRPr lang="es-CL" altLang="es-ES" sz="1800" dirty="0" smtClean="0">
              <a:solidFill>
                <a:srgbClr val="006CB7"/>
              </a:solidFill>
              <a:latin typeface="gobCL Light" charset="0"/>
              <a:cs typeface="+mn-cs"/>
            </a:endParaRPr>
          </a:p>
          <a:p>
            <a:pPr marL="457200" indent="-457200" algn="just">
              <a:defRPr/>
            </a:pPr>
            <a:r>
              <a:rPr lang="es-CL" altLang="es-ES" sz="1800" b="1" dirty="0">
                <a:solidFill>
                  <a:srgbClr val="006CB7"/>
                </a:solidFill>
                <a:latin typeface="gobCL Light" charset="0"/>
                <a:cs typeface="+mn-cs"/>
              </a:rPr>
              <a:t>Articulo 171: </a:t>
            </a:r>
            <a:r>
              <a:rPr lang="es-CL" altLang="es-ES" sz="1800" dirty="0">
                <a:solidFill>
                  <a:srgbClr val="006CB7"/>
                </a:solidFill>
                <a:latin typeface="gobCL Light" charset="0"/>
                <a:cs typeface="+mn-cs"/>
              </a:rPr>
              <a:t>Si quien incurriere en las causales de los números 1,5,6 del articulo 160 fuere el </a:t>
            </a:r>
            <a:r>
              <a:rPr lang="es-CL" altLang="es-ES" sz="1800" dirty="0">
                <a:solidFill>
                  <a:schemeClr val="tx1"/>
                </a:solidFill>
                <a:latin typeface="gobCL Light" charset="0"/>
                <a:cs typeface="+mn-cs"/>
              </a:rPr>
              <a:t>empleador</a:t>
            </a:r>
            <a:r>
              <a:rPr lang="es-CL" altLang="es-ES" sz="1800" dirty="0">
                <a:solidFill>
                  <a:srgbClr val="006CB7"/>
                </a:solidFill>
                <a:latin typeface="gobCL Light" charset="0"/>
                <a:cs typeface="+mn-cs"/>
              </a:rPr>
              <a:t>, el trabajador </a:t>
            </a:r>
            <a:r>
              <a:rPr lang="es-CL" altLang="es-ES" sz="1800" dirty="0" smtClean="0">
                <a:solidFill>
                  <a:srgbClr val="006CB7"/>
                </a:solidFill>
                <a:latin typeface="gobCL Light" charset="0"/>
                <a:cs typeface="+mn-cs"/>
              </a:rPr>
              <a:t>podrá poner </a:t>
            </a:r>
            <a:r>
              <a:rPr lang="es-CL" altLang="es-ES" sz="1800" dirty="0">
                <a:solidFill>
                  <a:srgbClr val="006CB7"/>
                </a:solidFill>
                <a:latin typeface="gobCL Light" charset="0"/>
                <a:cs typeface="+mn-cs"/>
              </a:rPr>
              <a:t>termino al contrato de trabajo………………………………….</a:t>
            </a:r>
          </a:p>
          <a:p>
            <a:pPr marL="457200" indent="-457200" algn="just">
              <a:defRPr/>
            </a:pPr>
            <a:endParaRPr lang="es-CL" dirty="0"/>
          </a:p>
        </p:txBody>
      </p:sp>
      <p:sp>
        <p:nvSpPr>
          <p:cNvPr id="45060"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A4A1F37C-FF90-4046-8323-7E1914F4E53F}" type="slidenum">
              <a:rPr lang="en-US" altLang="es-ES" sz="1000" smtClean="0">
                <a:solidFill>
                  <a:srgbClr val="898989"/>
                </a:solidFill>
                <a:latin typeface="Verdana" pitchFamily="34" charset="0"/>
              </a:rPr>
              <a:pPr eaLnBrk="1" hangingPunct="1">
                <a:spcBef>
                  <a:spcPct val="0"/>
                </a:spcBef>
                <a:buFontTx/>
                <a:buNone/>
              </a:pPr>
              <a:t>15</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ctrTitle"/>
          </p:nvPr>
        </p:nvSpPr>
        <p:spPr bwMode="auto">
          <a:xfrm>
            <a:off x="2784475" y="2205038"/>
            <a:ext cx="4751388"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Aft>
                <a:spcPct val="0"/>
              </a:spcAft>
            </a:pPr>
            <a:r>
              <a:rPr lang="es-CL" altLang="es-ES" sz="3600" smtClean="0">
                <a:latin typeface="gobCL Light" charset="0"/>
              </a:rPr>
              <a:t>GRACIAS.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a:xfrm>
            <a:off x="611188" y="377825"/>
            <a:ext cx="6840537" cy="674688"/>
          </a:xfrm>
        </p:spPr>
        <p:txBody>
          <a:bodyPr/>
          <a:lstStyle/>
          <a:p>
            <a:pPr algn="just"/>
            <a:r>
              <a:rPr lang="es-ES" altLang="es-ES" smtClean="0">
                <a:latin typeface="Verdana" pitchFamily="34" charset="0"/>
                <a:cs typeface="Verdana" pitchFamily="34" charset="0"/>
              </a:rPr>
              <a:t>TEMAS A TRATAR EN LA PRESENTACION</a:t>
            </a:r>
          </a:p>
        </p:txBody>
      </p:sp>
      <p:sp>
        <p:nvSpPr>
          <p:cNvPr id="3" name="2 Marcador de contenido"/>
          <p:cNvSpPr>
            <a:spLocks noGrp="1"/>
          </p:cNvSpPr>
          <p:nvPr>
            <p:ph idx="1"/>
          </p:nvPr>
        </p:nvSpPr>
        <p:spPr>
          <a:xfrm>
            <a:off x="153988" y="1428750"/>
            <a:ext cx="7297737" cy="4714875"/>
          </a:xfrm>
        </p:spPr>
        <p:txBody>
          <a:bodyPr/>
          <a:lstStyle/>
          <a:p>
            <a:pPr algn="just" eaLnBrk="1" hangingPunct="1">
              <a:spcBef>
                <a:spcPct val="0"/>
              </a:spcBef>
              <a:defRPr/>
            </a:pPr>
            <a:r>
              <a:rPr lang="es-CL" sz="1600" b="1" dirty="0">
                <a:solidFill>
                  <a:srgbClr val="006CB7"/>
                </a:solidFill>
                <a:latin typeface="gobCL Light" charset="0"/>
                <a:cs typeface="+mn-cs"/>
              </a:rPr>
              <a:t>1</a:t>
            </a:r>
            <a:r>
              <a:rPr lang="es-CL" sz="1600" b="1" dirty="0" smtClean="0">
                <a:solidFill>
                  <a:srgbClr val="006CB7"/>
                </a:solidFill>
                <a:latin typeface="gobCL Light" charset="0"/>
                <a:cs typeface="+mn-cs"/>
              </a:rPr>
              <a:t>.- </a:t>
            </a:r>
            <a:r>
              <a:rPr lang="es-ES" sz="1600" dirty="0" smtClean="0">
                <a:solidFill>
                  <a:srgbClr val="006CB7"/>
                </a:solidFill>
                <a:latin typeface="gobCL Light" charset="0"/>
                <a:cs typeface="+mn-cs"/>
              </a:rPr>
              <a:t>TECNICAS BASICAS DE ADMINISTRACION</a:t>
            </a:r>
            <a:endParaRPr lang="es-CL" sz="1600" dirty="0" smtClean="0">
              <a:solidFill>
                <a:srgbClr val="006CB7"/>
              </a:solidFill>
              <a:latin typeface="gobCL Light" charset="0"/>
              <a:cs typeface="+mn-cs"/>
            </a:endParaRPr>
          </a:p>
          <a:p>
            <a:pPr algn="just" eaLnBrk="1" hangingPunct="1">
              <a:spcBef>
                <a:spcPct val="0"/>
              </a:spcBef>
              <a:defRPr/>
            </a:pPr>
            <a:endParaRPr lang="es-ES" sz="1600" dirty="0">
              <a:solidFill>
                <a:srgbClr val="006CB7"/>
              </a:solidFill>
              <a:latin typeface="gobCL Light" charset="0"/>
              <a:cs typeface="+mn-cs"/>
            </a:endParaRPr>
          </a:p>
          <a:p>
            <a:pPr algn="just" eaLnBrk="1" hangingPunct="1">
              <a:spcBef>
                <a:spcPct val="0"/>
              </a:spcBef>
              <a:defRPr/>
            </a:pPr>
            <a:r>
              <a:rPr lang="es-CL" sz="1600" b="1" dirty="0">
                <a:solidFill>
                  <a:srgbClr val="006CB7"/>
                </a:solidFill>
                <a:latin typeface="gobCL Light" charset="0"/>
                <a:cs typeface="+mn-cs"/>
              </a:rPr>
              <a:t>2</a:t>
            </a:r>
            <a:r>
              <a:rPr lang="es-CL" sz="1600" b="1" dirty="0" smtClean="0">
                <a:solidFill>
                  <a:srgbClr val="006CB7"/>
                </a:solidFill>
                <a:latin typeface="gobCL Light" charset="0"/>
                <a:cs typeface="+mn-cs"/>
              </a:rPr>
              <a:t>.- </a:t>
            </a:r>
            <a:r>
              <a:rPr lang="es-CL" sz="1600" dirty="0" smtClean="0">
                <a:solidFill>
                  <a:srgbClr val="006CB7"/>
                </a:solidFill>
                <a:latin typeface="gobCL Light" charset="0"/>
                <a:cs typeface="+mn-cs"/>
              </a:rPr>
              <a:t>PRINCIPIO DEL DEVENGADO Y PERCIBIDO Y SU IMPORTANCIA        EN EL BALANCE</a:t>
            </a:r>
          </a:p>
          <a:p>
            <a:pPr algn="just" eaLnBrk="1" hangingPunct="1">
              <a:spcBef>
                <a:spcPct val="0"/>
              </a:spcBef>
              <a:defRPr/>
            </a:pPr>
            <a:endParaRPr lang="es-ES" sz="1600" dirty="0">
              <a:solidFill>
                <a:srgbClr val="006CB7"/>
              </a:solidFill>
              <a:latin typeface="gobCL Light" charset="0"/>
              <a:cs typeface="+mn-cs"/>
            </a:endParaRPr>
          </a:p>
          <a:p>
            <a:pPr algn="just" eaLnBrk="1" hangingPunct="1">
              <a:spcBef>
                <a:spcPct val="0"/>
              </a:spcBef>
              <a:defRPr/>
            </a:pPr>
            <a:r>
              <a:rPr lang="es-CL" sz="1600" b="1" dirty="0">
                <a:solidFill>
                  <a:srgbClr val="006CB7"/>
                </a:solidFill>
                <a:latin typeface="gobCL Light" charset="0"/>
                <a:cs typeface="+mn-cs"/>
              </a:rPr>
              <a:t>3</a:t>
            </a:r>
            <a:r>
              <a:rPr lang="es-CL" sz="1600" b="1" dirty="0" smtClean="0">
                <a:solidFill>
                  <a:srgbClr val="006CB7"/>
                </a:solidFill>
                <a:latin typeface="gobCL Light" charset="0"/>
                <a:cs typeface="+mn-cs"/>
              </a:rPr>
              <a:t>.- </a:t>
            </a:r>
            <a:r>
              <a:rPr lang="es-CL" sz="1600" dirty="0" smtClean="0">
                <a:solidFill>
                  <a:srgbClr val="006CB7"/>
                </a:solidFill>
                <a:latin typeface="gobCL Light" charset="0"/>
                <a:cs typeface="+mn-cs"/>
              </a:rPr>
              <a:t>TRATAMIENTO EN LA EMISION DE BOLETAS Y FACTURAS A SOCIOS Y USUARIOS Y LA IMPORTANCIA DEL LIBRO DE SOCIOS</a:t>
            </a:r>
          </a:p>
          <a:p>
            <a:pPr algn="just" eaLnBrk="1" hangingPunct="1">
              <a:spcBef>
                <a:spcPct val="0"/>
              </a:spcBef>
              <a:buFont typeface="Arial" pitchFamily="34" charset="0"/>
              <a:buNone/>
              <a:defRPr/>
            </a:pPr>
            <a:endParaRPr lang="es-ES" sz="1600" dirty="0">
              <a:solidFill>
                <a:srgbClr val="006CB7"/>
              </a:solidFill>
              <a:latin typeface="gobCL Light" charset="0"/>
              <a:cs typeface="+mn-cs"/>
            </a:endParaRPr>
          </a:p>
          <a:p>
            <a:pPr algn="just" eaLnBrk="1" hangingPunct="1">
              <a:spcBef>
                <a:spcPct val="0"/>
              </a:spcBef>
              <a:defRPr/>
            </a:pPr>
            <a:r>
              <a:rPr lang="es-CL" sz="1600" b="1" dirty="0" smtClean="0">
                <a:solidFill>
                  <a:srgbClr val="006CB7"/>
                </a:solidFill>
                <a:latin typeface="gobCL Light" charset="0"/>
                <a:cs typeface="+mn-cs"/>
              </a:rPr>
              <a:t>4.- </a:t>
            </a:r>
            <a:r>
              <a:rPr lang="es-CL" sz="1600" dirty="0" smtClean="0">
                <a:solidFill>
                  <a:srgbClr val="006CB7"/>
                </a:solidFill>
                <a:latin typeface="gobCL Light" charset="0"/>
                <a:cs typeface="+mn-cs"/>
              </a:rPr>
              <a:t>IMPORTANCIA DE MANTENER LIBROS Y REGISTROS EN ORDEN </a:t>
            </a:r>
          </a:p>
          <a:p>
            <a:pPr algn="just" eaLnBrk="1" hangingPunct="1">
              <a:spcBef>
                <a:spcPct val="0"/>
              </a:spcBef>
              <a:defRPr/>
            </a:pPr>
            <a:endParaRPr lang="es-ES" sz="1600" dirty="0">
              <a:solidFill>
                <a:srgbClr val="006CB7"/>
              </a:solidFill>
              <a:latin typeface="gobCL Light" charset="0"/>
              <a:cs typeface="+mn-cs"/>
            </a:endParaRPr>
          </a:p>
          <a:p>
            <a:pPr algn="just" eaLnBrk="1" hangingPunct="1">
              <a:spcBef>
                <a:spcPct val="0"/>
              </a:spcBef>
              <a:defRPr/>
            </a:pPr>
            <a:r>
              <a:rPr lang="es-CL" sz="1600" b="1" dirty="0" smtClean="0">
                <a:solidFill>
                  <a:srgbClr val="006CB7"/>
                </a:solidFill>
                <a:latin typeface="gobCL Light" charset="0"/>
                <a:cs typeface="+mn-cs"/>
              </a:rPr>
              <a:t>5.- </a:t>
            </a:r>
            <a:r>
              <a:rPr lang="es-CL" sz="1600" dirty="0" smtClean="0">
                <a:solidFill>
                  <a:srgbClr val="006CB7"/>
                </a:solidFill>
                <a:latin typeface="gobCL Light" charset="0"/>
                <a:cs typeface="+mn-cs"/>
              </a:rPr>
              <a:t>IMPORATANCIA DEL PLAN DE INVERSION </a:t>
            </a:r>
          </a:p>
          <a:p>
            <a:pPr algn="just" eaLnBrk="1" hangingPunct="1">
              <a:spcBef>
                <a:spcPct val="0"/>
              </a:spcBef>
              <a:defRPr/>
            </a:pPr>
            <a:endParaRPr lang="es-CL" sz="1600" dirty="0" smtClean="0">
              <a:solidFill>
                <a:srgbClr val="006CB7"/>
              </a:solidFill>
              <a:latin typeface="gobCL Light" charset="0"/>
              <a:cs typeface="+mn-cs"/>
            </a:endParaRPr>
          </a:p>
          <a:p>
            <a:pPr algn="just" eaLnBrk="1" hangingPunct="1">
              <a:spcBef>
                <a:spcPct val="0"/>
              </a:spcBef>
              <a:defRPr/>
            </a:pPr>
            <a:r>
              <a:rPr lang="es-CL" sz="1600" b="1" dirty="0" smtClean="0">
                <a:solidFill>
                  <a:srgbClr val="006CB7"/>
                </a:solidFill>
                <a:latin typeface="gobCL Light" charset="0"/>
                <a:cs typeface="+mn-cs"/>
              </a:rPr>
              <a:t>6.- </a:t>
            </a:r>
            <a:r>
              <a:rPr lang="es-CL" sz="1600" dirty="0" smtClean="0">
                <a:solidFill>
                  <a:srgbClr val="006CB7"/>
                </a:solidFill>
                <a:latin typeface="gobCL Light" charset="0"/>
                <a:cs typeface="+mn-cs"/>
              </a:rPr>
              <a:t>DEBERES Y DERECHOS DEL TRABAJADOR Y EMPLEADOR</a:t>
            </a:r>
          </a:p>
          <a:p>
            <a:pPr algn="just" eaLnBrk="1" hangingPunct="1">
              <a:spcBef>
                <a:spcPct val="0"/>
              </a:spcBef>
              <a:defRPr/>
            </a:pPr>
            <a:endParaRPr lang="es-ES" sz="1600" dirty="0">
              <a:solidFill>
                <a:srgbClr val="006CB7"/>
              </a:solidFill>
              <a:latin typeface="gobCL Light" charset="0"/>
              <a:cs typeface="+mn-cs"/>
            </a:endParaRPr>
          </a:p>
        </p:txBody>
      </p:sp>
      <p:sp>
        <p:nvSpPr>
          <p:cNvPr id="31748"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4659E742-D765-434F-AB01-AEBA324ED34D}" type="slidenum">
              <a:rPr lang="en-US" altLang="es-ES" sz="1000" smtClean="0">
                <a:solidFill>
                  <a:srgbClr val="898989"/>
                </a:solidFill>
                <a:latin typeface="Verdana" pitchFamily="34" charset="0"/>
              </a:rPr>
              <a:pPr eaLnBrk="1" hangingPunct="1">
                <a:spcBef>
                  <a:spcPct val="0"/>
                </a:spcBef>
                <a:buFontTx/>
                <a:buNone/>
              </a:pPr>
              <a:t>2</a:t>
            </a:fld>
            <a:endParaRPr lang="en-US" altLang="es-ES" sz="1000" smtClean="0">
              <a:solidFill>
                <a:srgbClr val="898989"/>
              </a:solidFill>
              <a:latin typeface="Verdana" pitchFamily="34" charset="0"/>
            </a:endParaRPr>
          </a:p>
        </p:txBody>
      </p:sp>
      <p:sp>
        <p:nvSpPr>
          <p:cNvPr id="5" name="4 Rectángulo"/>
          <p:cNvSpPr/>
          <p:nvPr/>
        </p:nvSpPr>
        <p:spPr>
          <a:xfrm>
            <a:off x="7451725" y="377825"/>
            <a:ext cx="1439863"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2770" name="Marcador de número de diapositiva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1173B4CC-3AFB-45A5-A0EF-B8DB2F9B780F}" type="slidenum">
              <a:rPr lang="en-US" altLang="es-CL" sz="1000" smtClean="0">
                <a:solidFill>
                  <a:srgbClr val="898989"/>
                </a:solidFill>
                <a:latin typeface="Verdana" pitchFamily="34" charset="0"/>
              </a:rPr>
              <a:pPr eaLnBrk="1" hangingPunct="1">
                <a:spcBef>
                  <a:spcPct val="0"/>
                </a:spcBef>
                <a:buFontTx/>
                <a:buNone/>
              </a:pPr>
              <a:t>3</a:t>
            </a:fld>
            <a:endParaRPr lang="en-US" altLang="es-CL" sz="1000" smtClean="0">
              <a:solidFill>
                <a:srgbClr val="898989"/>
              </a:solidFill>
              <a:latin typeface="Verdana" pitchFamily="34" charset="0"/>
            </a:endParaRPr>
          </a:p>
        </p:txBody>
      </p:sp>
      <p:sp>
        <p:nvSpPr>
          <p:cNvPr id="32771" name="Title 1"/>
          <p:cNvSpPr txBox="1">
            <a:spLocks/>
          </p:cNvSpPr>
          <p:nvPr/>
        </p:nvSpPr>
        <p:spPr bwMode="auto">
          <a:xfrm>
            <a:off x="611188" y="315913"/>
            <a:ext cx="6480175"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r>
              <a:rPr lang="es-ES_tradnl" altLang="es-CL" sz="2400" b="1">
                <a:solidFill>
                  <a:srgbClr val="006CB7"/>
                </a:solidFill>
                <a:latin typeface="gobCL Light" charset="0"/>
                <a:cs typeface="Arial" pitchFamily="34" charset="0"/>
                <a:sym typeface="Verdana Bold" charset="0"/>
              </a:rPr>
              <a:t>CONCEPTO BASICO DE ADMINISTRACION</a:t>
            </a:r>
            <a:endParaRPr lang="es-ES_tradnl" altLang="es-CL" sz="2400" b="1">
              <a:solidFill>
                <a:srgbClr val="006CB7"/>
              </a:solidFill>
              <a:latin typeface="Arial" pitchFamily="34" charset="0"/>
              <a:cs typeface="Arial" pitchFamily="34" charset="0"/>
              <a:sym typeface="Verdana Bold" charset="0"/>
            </a:endParaRPr>
          </a:p>
        </p:txBody>
      </p:sp>
      <p:sp>
        <p:nvSpPr>
          <p:cNvPr id="31748" name="Title 1"/>
          <p:cNvSpPr txBox="1">
            <a:spLocks/>
          </p:cNvSpPr>
          <p:nvPr/>
        </p:nvSpPr>
        <p:spPr bwMode="auto">
          <a:xfrm>
            <a:off x="368300" y="1557338"/>
            <a:ext cx="7372350" cy="5164137"/>
          </a:xfrm>
          <a:prstGeom prst="rect">
            <a:avLst/>
          </a:prstGeom>
          <a:noFill/>
          <a:ln>
            <a:noFill/>
          </a:ln>
          <a:extLst/>
        </p:spPr>
        <p:txBody>
          <a:bodyPr/>
          <a:lstStyle>
            <a:lvl1pPr marL="342900" indent="-342900"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1085850" indent="-34290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algn="just" eaLnBrk="1" hangingPunct="1">
              <a:spcBef>
                <a:spcPct val="0"/>
              </a:spcBef>
              <a:defRPr/>
            </a:pPr>
            <a:r>
              <a:rPr lang="es-ES" sz="1800" dirty="0" smtClean="0">
                <a:solidFill>
                  <a:srgbClr val="006CB7"/>
                </a:solidFill>
                <a:latin typeface="gobCL Light" charset="0"/>
              </a:rPr>
              <a:t>Uno de los procesos más importantes dentro de un APR, es la actividad administrativa. </a:t>
            </a:r>
            <a:endParaRPr lang="es-CL" sz="1800" dirty="0" smtClean="0">
              <a:solidFill>
                <a:srgbClr val="006CB7"/>
              </a:solidFill>
              <a:latin typeface="gobCL Light" charset="0"/>
            </a:endParaRPr>
          </a:p>
          <a:p>
            <a:pPr algn="just" eaLnBrk="1" hangingPunct="1">
              <a:spcBef>
                <a:spcPct val="0"/>
              </a:spcBef>
              <a:defRPr/>
            </a:pPr>
            <a:r>
              <a:rPr lang="es-ES" sz="1800" dirty="0" smtClean="0">
                <a:solidFill>
                  <a:srgbClr val="006CB7"/>
                </a:solidFill>
                <a:latin typeface="gobCL Light" charset="0"/>
              </a:rPr>
              <a:t>Está dividida en cuatro procesos claramente definidos, los cuales deben ser realizados cuidadosamente con el objeto de lograr una administración eficaz,  Estas son:</a:t>
            </a:r>
          </a:p>
          <a:p>
            <a:pPr algn="just" eaLnBrk="1" hangingPunct="1">
              <a:spcBef>
                <a:spcPct val="0"/>
              </a:spcBef>
              <a:defRPr/>
            </a:pPr>
            <a:endParaRPr lang="es-ES" sz="1800" dirty="0" smtClean="0">
              <a:solidFill>
                <a:srgbClr val="006CB7"/>
              </a:solidFill>
              <a:latin typeface="gobCL Light" charset="0"/>
            </a:endParaRPr>
          </a:p>
          <a:p>
            <a:pPr>
              <a:defRPr/>
            </a:pPr>
            <a:r>
              <a:rPr lang="es-ES" sz="1800" b="1" dirty="0" smtClean="0">
                <a:solidFill>
                  <a:srgbClr val="006CB7"/>
                </a:solidFill>
                <a:latin typeface="gobCL Light" charset="0"/>
              </a:rPr>
              <a:t>1.- PLANEACION:</a:t>
            </a:r>
            <a:endParaRPr lang="es-CL" sz="1800" b="1" dirty="0" smtClean="0">
              <a:solidFill>
                <a:srgbClr val="006CB7"/>
              </a:solidFill>
              <a:latin typeface="gobCL Light" charset="0"/>
            </a:endParaRPr>
          </a:p>
          <a:p>
            <a:pPr>
              <a:defRPr/>
            </a:pPr>
            <a:r>
              <a:rPr lang="es-ES" sz="1800" dirty="0" smtClean="0">
                <a:solidFill>
                  <a:srgbClr val="006CB7"/>
                </a:solidFill>
                <a:latin typeface="gobCL Light" charset="0"/>
              </a:rPr>
              <a:t>Mediante una planeación se fijan objetivos y metas de los APR y los medios adecuados para alcanzarlos.</a:t>
            </a:r>
            <a:endParaRPr lang="es-CL" sz="1800" dirty="0" smtClean="0">
              <a:solidFill>
                <a:srgbClr val="006CB7"/>
              </a:solidFill>
              <a:latin typeface="gobCL Light" charset="0"/>
            </a:endParaRPr>
          </a:p>
          <a:p>
            <a:pPr algn="just">
              <a:defRPr/>
            </a:pPr>
            <a:r>
              <a:rPr lang="es-CL" sz="1800" dirty="0" smtClean="0">
                <a:solidFill>
                  <a:srgbClr val="006CB7"/>
                </a:solidFill>
                <a:latin typeface="gobCL Light" charset="0"/>
              </a:rPr>
              <a:t>Todo se facilita cuando se sabe hacia donde  vamos, lo que queremos lograr, proyectamos el futuro del APR, visualizamos metas a cumplir. Etc.. en esto radica la Importancia de esta primera etapa del proceso administrativo.</a:t>
            </a:r>
          </a:p>
          <a:p>
            <a:pPr>
              <a:buFont typeface="Arial" pitchFamily="34" charset="0"/>
              <a:buNone/>
              <a:defRPr/>
            </a:pPr>
            <a:r>
              <a:rPr lang="es-CL" sz="1800" dirty="0" smtClean="0">
                <a:solidFill>
                  <a:srgbClr val="006CB7"/>
                </a:solidFill>
                <a:latin typeface="gobCL Light" charset="0"/>
              </a:rPr>
              <a:t> </a:t>
            </a:r>
          </a:p>
          <a:p>
            <a:pPr algn="just" eaLnBrk="1" hangingPunct="1">
              <a:spcBef>
                <a:spcPct val="0"/>
              </a:spcBef>
              <a:defRPr/>
            </a:pPr>
            <a:endParaRPr lang="es-CL" sz="1800" dirty="0" smtClean="0">
              <a:solidFill>
                <a:srgbClr val="006CB7"/>
              </a:solidFill>
              <a:latin typeface="gobCL Light" charset="0"/>
            </a:endParaRPr>
          </a:p>
          <a:p>
            <a:pPr marL="0" indent="0" algn="just" eaLnBrk="1" hangingPunct="1">
              <a:spcBef>
                <a:spcPct val="0"/>
              </a:spcBef>
              <a:buFont typeface="Arial" pitchFamily="34" charset="0"/>
              <a:buNone/>
              <a:defRPr/>
            </a:pPr>
            <a:endParaRPr lang="es-ES_tradnl" altLang="es-CL" sz="2400" dirty="0" smtClean="0">
              <a:solidFill>
                <a:srgbClr val="006CB7"/>
              </a:solidFill>
              <a:latin typeface="gobCL Light" charset="0"/>
              <a:sym typeface="Verdana Bold" charset="0"/>
            </a:endParaRPr>
          </a:p>
          <a:p>
            <a:pPr algn="just" eaLnBrk="1" hangingPunct="1">
              <a:spcBef>
                <a:spcPct val="0"/>
              </a:spcBef>
              <a:defRPr/>
            </a:pPr>
            <a:endParaRPr lang="es-ES_tradnl" altLang="es-CL" sz="2400" dirty="0" smtClean="0">
              <a:solidFill>
                <a:srgbClr val="006CB7"/>
              </a:solidFill>
              <a:latin typeface="gobCL Light" charset="0"/>
              <a:sym typeface="Verdana Bold" charset="0"/>
            </a:endParaRPr>
          </a:p>
          <a:p>
            <a:pPr eaLnBrk="1" hangingPunct="1">
              <a:spcBef>
                <a:spcPct val="0"/>
              </a:spcBef>
              <a:defRPr/>
            </a:pPr>
            <a:endParaRPr lang="es-ES_tradnl" altLang="es-CL" sz="2400" dirty="0" smtClean="0">
              <a:solidFill>
                <a:srgbClr val="006CB7"/>
              </a:solidFill>
              <a:latin typeface="gobCL Light" charset="0"/>
              <a:sym typeface="Verdana Bold"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p:nvPr>
        </p:nvSpPr>
        <p:spPr>
          <a:xfrm>
            <a:off x="500063" y="301625"/>
            <a:ext cx="6951662" cy="1143000"/>
          </a:xfrm>
        </p:spPr>
        <p:txBody>
          <a:bodyPr/>
          <a:lstStyle/>
          <a:p>
            <a:r>
              <a:rPr lang="es-ES_tradnl" altLang="es-CL" b="1" smtClean="0">
                <a:latin typeface="gobCL Light" charset="0"/>
                <a:cs typeface="Arial" pitchFamily="34" charset="0"/>
                <a:sym typeface="Verdana Bold" charset="0"/>
              </a:rPr>
              <a:t>CONCEPTO BASICO DE ADMINISTRACION</a:t>
            </a:r>
            <a:r>
              <a:rPr lang="es-ES_tradnl" altLang="es-CL" b="1" smtClean="0">
                <a:latin typeface="Verdana" pitchFamily="34" charset="0"/>
                <a:cs typeface="Arial" pitchFamily="34" charset="0"/>
                <a:sym typeface="Verdana Bold" charset="0"/>
              </a:rPr>
              <a:t/>
            </a:r>
            <a:br>
              <a:rPr lang="es-ES_tradnl" altLang="es-CL" b="1" smtClean="0">
                <a:latin typeface="Verdana" pitchFamily="34" charset="0"/>
                <a:cs typeface="Arial" pitchFamily="34" charset="0"/>
                <a:sym typeface="Verdana Bold" charset="0"/>
              </a:rPr>
            </a:br>
            <a:endParaRPr lang="es-CL" altLang="es-ES" smtClean="0">
              <a:latin typeface="Verdana" pitchFamily="34" charset="0"/>
              <a:cs typeface="Verdana" pitchFamily="34" charset="0"/>
            </a:endParaRPr>
          </a:p>
        </p:txBody>
      </p:sp>
      <p:sp>
        <p:nvSpPr>
          <p:cNvPr id="3" name="2 Marcador de contenido"/>
          <p:cNvSpPr>
            <a:spLocks noGrp="1"/>
          </p:cNvSpPr>
          <p:nvPr>
            <p:ph idx="1"/>
          </p:nvPr>
        </p:nvSpPr>
        <p:spPr>
          <a:xfrm>
            <a:off x="285750" y="1444625"/>
            <a:ext cx="7297738" cy="4525963"/>
          </a:xfrm>
        </p:spPr>
        <p:txBody>
          <a:bodyPr/>
          <a:lstStyle/>
          <a:p>
            <a:pPr>
              <a:defRPr/>
            </a:pPr>
            <a:r>
              <a:rPr lang="es-CL" dirty="0" smtClean="0">
                <a:solidFill>
                  <a:srgbClr val="006CB7"/>
                </a:solidFill>
                <a:latin typeface="gobCL Light" charset="0"/>
              </a:rPr>
              <a:t> </a:t>
            </a:r>
            <a:r>
              <a:rPr lang="es-ES" sz="1800" b="1" dirty="0" smtClean="0">
                <a:solidFill>
                  <a:srgbClr val="006CB7"/>
                </a:solidFill>
                <a:latin typeface="gobCL Light" charset="0"/>
                <a:cs typeface="+mn-cs"/>
              </a:rPr>
              <a:t>2.- ORGANIZACIÓN: </a:t>
            </a:r>
            <a:endParaRPr lang="es-CL" sz="1800" b="1" dirty="0" smtClean="0">
              <a:solidFill>
                <a:srgbClr val="006CB7"/>
              </a:solidFill>
              <a:latin typeface="gobCL Light" charset="0"/>
              <a:cs typeface="+mn-cs"/>
            </a:endParaRPr>
          </a:p>
          <a:p>
            <a:pPr algn="just">
              <a:defRPr/>
            </a:pPr>
            <a:r>
              <a:rPr lang="es-ES" sz="1800" dirty="0" smtClean="0">
                <a:solidFill>
                  <a:srgbClr val="006CB7"/>
                </a:solidFill>
                <a:latin typeface="gobCL Light" charset="0"/>
                <a:cs typeface="+mn-cs"/>
              </a:rPr>
              <a:t>La organización es el arreglo ordenado de los recursos y de las funciones que deben desarrollar todos los miembros de una APR para lograr las metas y objetivos establecidos en la Planeación, si cada persona involucrada en el APR cumple en forma correcta el Rol que tiene asignado,  contribuirá de manera importante en conseguir los fines propuestos.</a:t>
            </a:r>
          </a:p>
          <a:p>
            <a:pPr>
              <a:defRPr/>
            </a:pPr>
            <a:endParaRPr lang="es-ES" sz="1800" dirty="0" smtClean="0">
              <a:solidFill>
                <a:srgbClr val="006CB7"/>
              </a:solidFill>
              <a:latin typeface="gobCL Light" charset="0"/>
              <a:cs typeface="+mn-cs"/>
            </a:endParaRPr>
          </a:p>
          <a:p>
            <a:pPr>
              <a:defRPr/>
            </a:pPr>
            <a:r>
              <a:rPr lang="es-ES" sz="1800" b="1" dirty="0" smtClean="0">
                <a:solidFill>
                  <a:srgbClr val="006CB7"/>
                </a:solidFill>
                <a:latin typeface="gobCL Light" charset="0"/>
                <a:cs typeface="+mn-cs"/>
              </a:rPr>
              <a:t>3.- DIRECCION:</a:t>
            </a:r>
            <a:endParaRPr lang="es-CL" sz="1800" b="1" dirty="0" smtClean="0">
              <a:solidFill>
                <a:srgbClr val="006CB7"/>
              </a:solidFill>
              <a:latin typeface="gobCL Light" charset="0"/>
              <a:cs typeface="+mn-cs"/>
            </a:endParaRPr>
          </a:p>
          <a:p>
            <a:pPr algn="just">
              <a:defRPr/>
            </a:pPr>
            <a:r>
              <a:rPr lang="es-ES" sz="1800" dirty="0" smtClean="0">
                <a:solidFill>
                  <a:srgbClr val="006CB7"/>
                </a:solidFill>
                <a:latin typeface="gobCL Light" charset="0"/>
                <a:cs typeface="+mn-cs"/>
              </a:rPr>
              <a:t>La dirección se encarga de guiar, orientar, influir, motivar al personal para que realice su trabajo adecuadamente.</a:t>
            </a:r>
            <a:endParaRPr lang="es-CL" sz="1800" dirty="0" smtClean="0">
              <a:solidFill>
                <a:srgbClr val="006CB7"/>
              </a:solidFill>
              <a:latin typeface="gobCL Light" charset="0"/>
              <a:cs typeface="+mn-cs"/>
            </a:endParaRPr>
          </a:p>
          <a:p>
            <a:pPr algn="just">
              <a:defRPr/>
            </a:pPr>
            <a:r>
              <a:rPr lang="es-ES" sz="1800" dirty="0" smtClean="0">
                <a:solidFill>
                  <a:srgbClr val="006CB7"/>
                </a:solidFill>
                <a:latin typeface="gobCL Light" charset="0"/>
                <a:cs typeface="+mn-cs"/>
              </a:rPr>
              <a:t>Es importante tener pautas y reglas bien definidas con el objeto de no producir confusiones y así evitar modificar las políticas establecidas y determinadas por el APR.</a:t>
            </a:r>
          </a:p>
          <a:p>
            <a:pPr algn="just">
              <a:defRPr/>
            </a:pPr>
            <a:r>
              <a:rPr lang="es-ES" sz="1800" dirty="0" smtClean="0">
                <a:solidFill>
                  <a:srgbClr val="006CB7"/>
                </a:solidFill>
                <a:latin typeface="gobCL Light" charset="0"/>
                <a:cs typeface="+mn-cs"/>
              </a:rPr>
              <a:t>Fundamental el la Dirección es el principio de autoridad.</a:t>
            </a:r>
            <a:endParaRPr lang="es-CL" sz="1800" dirty="0" smtClean="0">
              <a:solidFill>
                <a:srgbClr val="006CB7"/>
              </a:solidFill>
              <a:latin typeface="gobCL Light" charset="0"/>
              <a:cs typeface="+mn-cs"/>
            </a:endParaRPr>
          </a:p>
          <a:p>
            <a:pPr>
              <a:defRPr/>
            </a:pPr>
            <a:endParaRPr lang="es-CL" sz="1800" dirty="0" smtClean="0">
              <a:solidFill>
                <a:srgbClr val="006CB7"/>
              </a:solidFill>
              <a:latin typeface="gobCL Light" charset="0"/>
              <a:cs typeface="+mn-cs"/>
            </a:endParaRPr>
          </a:p>
          <a:p>
            <a:pPr>
              <a:buFont typeface="Arial" pitchFamily="34" charset="0"/>
              <a:buNone/>
              <a:defRPr/>
            </a:pPr>
            <a:endParaRPr lang="es-CL" dirty="0" smtClean="0">
              <a:solidFill>
                <a:srgbClr val="006CB7"/>
              </a:solidFill>
              <a:latin typeface="gobCL Light" charset="0"/>
            </a:endParaRPr>
          </a:p>
          <a:p>
            <a:pPr>
              <a:defRPr/>
            </a:pPr>
            <a:endParaRPr lang="es-CL" dirty="0"/>
          </a:p>
        </p:txBody>
      </p:sp>
      <p:sp>
        <p:nvSpPr>
          <p:cNvPr id="33796"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08B1C132-8DED-403D-B917-2406F08EC87A}" type="slidenum">
              <a:rPr lang="en-US" altLang="es-ES" sz="1000" smtClean="0">
                <a:solidFill>
                  <a:srgbClr val="898989"/>
                </a:solidFill>
                <a:latin typeface="Verdana" pitchFamily="34" charset="0"/>
              </a:rPr>
              <a:pPr eaLnBrk="1" hangingPunct="1">
                <a:spcBef>
                  <a:spcPct val="0"/>
                </a:spcBef>
                <a:buFontTx/>
                <a:buNone/>
              </a:pPr>
              <a:t>4</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571500" y="357188"/>
            <a:ext cx="6880225" cy="642937"/>
          </a:xfrm>
        </p:spPr>
        <p:txBody>
          <a:bodyPr/>
          <a:lstStyle/>
          <a:p>
            <a:r>
              <a:rPr lang="es-ES_tradnl" altLang="es-CL" b="1" smtClean="0">
                <a:latin typeface="gobCL Light" charset="0"/>
                <a:cs typeface="Arial" pitchFamily="34" charset="0"/>
                <a:sym typeface="Verdana Bold" charset="0"/>
              </a:rPr>
              <a:t>CONCEPTO BASICO DE ADMINISTRACION</a:t>
            </a:r>
            <a:r>
              <a:rPr lang="es-ES_tradnl" altLang="es-CL" b="1" smtClean="0">
                <a:latin typeface="Verdana" pitchFamily="34" charset="0"/>
                <a:cs typeface="Arial" pitchFamily="34" charset="0"/>
                <a:sym typeface="Verdana Bold" charset="0"/>
              </a:rPr>
              <a:t/>
            </a:r>
            <a:br>
              <a:rPr lang="es-ES_tradnl" altLang="es-CL" b="1" smtClean="0">
                <a:latin typeface="Verdana" pitchFamily="34" charset="0"/>
                <a:cs typeface="Arial" pitchFamily="34" charset="0"/>
                <a:sym typeface="Verdana Bold" charset="0"/>
              </a:rPr>
            </a:br>
            <a:endParaRPr lang="es-CL" altLang="es-ES" smtClean="0">
              <a:latin typeface="Verdana" pitchFamily="34" charset="0"/>
              <a:cs typeface="Verdana" pitchFamily="34" charset="0"/>
            </a:endParaRPr>
          </a:p>
        </p:txBody>
      </p:sp>
      <p:sp>
        <p:nvSpPr>
          <p:cNvPr id="3" name="2 Marcador de contenido"/>
          <p:cNvSpPr>
            <a:spLocks noGrp="1"/>
          </p:cNvSpPr>
          <p:nvPr>
            <p:ph idx="1"/>
          </p:nvPr>
        </p:nvSpPr>
        <p:spPr/>
        <p:txBody>
          <a:bodyPr/>
          <a:lstStyle/>
          <a:p>
            <a:pPr>
              <a:defRPr/>
            </a:pPr>
            <a:r>
              <a:rPr lang="es-ES" sz="1800" b="1" dirty="0" smtClean="0">
                <a:solidFill>
                  <a:srgbClr val="006CB7"/>
                </a:solidFill>
                <a:latin typeface="gobCL Light" charset="0"/>
                <a:cs typeface="+mn-cs"/>
              </a:rPr>
              <a:t>4.- CONTROL:</a:t>
            </a:r>
            <a:endParaRPr lang="es-CL" sz="1800" b="1" dirty="0" smtClean="0">
              <a:solidFill>
                <a:srgbClr val="006CB7"/>
              </a:solidFill>
              <a:latin typeface="gobCL Light" charset="0"/>
              <a:cs typeface="+mn-cs"/>
            </a:endParaRPr>
          </a:p>
          <a:p>
            <a:pPr algn="just">
              <a:defRPr/>
            </a:pPr>
            <a:r>
              <a:rPr lang="es-ES" sz="1800" dirty="0" smtClean="0">
                <a:solidFill>
                  <a:srgbClr val="006CB7"/>
                </a:solidFill>
                <a:latin typeface="gobCL Light" charset="0"/>
                <a:cs typeface="+mn-cs"/>
              </a:rPr>
              <a:t>Mediante el control se examinan las actividades desarrolladas por los APR en un periodo de tiempo, con el objeto de verificar  se está cumpliendo las metas de acuerdo a lo planeado corregir oportunamente los problemas que se puedan detectar y así poder tomar las medidas de corrección oportunas, tarea de mucha importancia que recae en  la  Comisión Fiscalizadora de Finanzas.</a:t>
            </a:r>
            <a:endParaRPr lang="es-CL" dirty="0" smtClean="0"/>
          </a:p>
          <a:p>
            <a:pPr>
              <a:buFont typeface="Arial" pitchFamily="34" charset="0"/>
              <a:buNone/>
              <a:defRPr/>
            </a:pPr>
            <a:endParaRPr lang="es-CL" dirty="0" smtClean="0">
              <a:solidFill>
                <a:srgbClr val="006CB7"/>
              </a:solidFill>
              <a:latin typeface="gobCL Light" charset="0"/>
            </a:endParaRPr>
          </a:p>
          <a:p>
            <a:pPr>
              <a:defRPr/>
            </a:pPr>
            <a:endParaRPr lang="es-CL" dirty="0"/>
          </a:p>
        </p:txBody>
      </p:sp>
      <p:sp>
        <p:nvSpPr>
          <p:cNvPr id="34820"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3E803997-AB2D-427A-AED9-889D82A3BE30}" type="slidenum">
              <a:rPr lang="en-US" altLang="es-ES" sz="1000" smtClean="0">
                <a:solidFill>
                  <a:srgbClr val="898989"/>
                </a:solidFill>
                <a:latin typeface="Verdana" pitchFamily="34" charset="0"/>
              </a:rPr>
              <a:pPr eaLnBrk="1" hangingPunct="1">
                <a:spcBef>
                  <a:spcPct val="0"/>
                </a:spcBef>
                <a:buFontTx/>
                <a:buNone/>
              </a:pPr>
              <a:t>5</a:t>
            </a:fld>
            <a:endParaRPr lang="en-US" altLang="es-ES" sz="1000" smtClean="0">
              <a:solidFill>
                <a:srgbClr val="898989"/>
              </a:solidFill>
              <a:latin typeface="Verdana" pitchFamily="34" charset="0"/>
            </a:endParaRPr>
          </a:p>
        </p:txBody>
      </p:sp>
      <p:sp>
        <p:nvSpPr>
          <p:cNvPr id="7" name="6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539750" y="549275"/>
            <a:ext cx="6696075" cy="895350"/>
          </a:xfrm>
        </p:spPr>
        <p:txBody>
          <a:bodyPr/>
          <a:lstStyle/>
          <a:p>
            <a:r>
              <a:rPr lang="es-ES_tradnl" altLang="es-CL" b="1" smtClean="0">
                <a:latin typeface="gobCL Light" charset="0"/>
                <a:cs typeface="Arial" pitchFamily="34" charset="0"/>
                <a:sym typeface="Verdana Bold" charset="0"/>
              </a:rPr>
              <a:t>PRINCIPIO DEL DEVENGADO Y PERCIBIDO Y SU IMPORTANCIA EN EL BALANCE </a:t>
            </a:r>
            <a:r>
              <a:rPr lang="es-ES_tradnl" altLang="es-CL" sz="3600" b="1" smtClean="0">
                <a:latin typeface="gobCL Light" charset="0"/>
                <a:cs typeface="Verdana" pitchFamily="34" charset="0"/>
                <a:sym typeface="Verdana Bold" charset="0"/>
              </a:rPr>
              <a:t/>
            </a:r>
            <a:br>
              <a:rPr lang="es-ES_tradnl" altLang="es-CL" sz="3600" b="1" smtClean="0">
                <a:latin typeface="gobCL Light" charset="0"/>
                <a:cs typeface="Verdana" pitchFamily="34" charset="0"/>
                <a:sym typeface="Verdana Bold" charset="0"/>
              </a:rPr>
            </a:br>
            <a:endParaRPr lang="es-ES" altLang="es-ES" smtClean="0">
              <a:latin typeface="Verdana" pitchFamily="34" charset="0"/>
              <a:cs typeface="Verdana" pitchFamily="34" charset="0"/>
            </a:endParaRPr>
          </a:p>
        </p:txBody>
      </p:sp>
      <p:sp>
        <p:nvSpPr>
          <p:cNvPr id="3" name="2 Marcador de contenido"/>
          <p:cNvSpPr>
            <a:spLocks noGrp="1"/>
          </p:cNvSpPr>
          <p:nvPr>
            <p:ph idx="1"/>
          </p:nvPr>
        </p:nvSpPr>
        <p:spPr>
          <a:xfrm>
            <a:off x="153988" y="1916113"/>
            <a:ext cx="7297737" cy="3816350"/>
          </a:xfrm>
        </p:spPr>
        <p:txBody>
          <a:bodyPr/>
          <a:lstStyle/>
          <a:p>
            <a:pPr algn="just" eaLnBrk="1" hangingPunct="1">
              <a:spcBef>
                <a:spcPct val="0"/>
              </a:spcBef>
              <a:buClr>
                <a:srgbClr val="006CB7"/>
              </a:buClr>
              <a:defRPr/>
            </a:pPr>
            <a:r>
              <a:rPr lang="es-ES" sz="1800" dirty="0" smtClean="0">
                <a:solidFill>
                  <a:srgbClr val="006CB7"/>
                </a:solidFill>
                <a:latin typeface="gobCL Light" charset="0"/>
                <a:cs typeface="+mn-cs"/>
              </a:rPr>
              <a:t>Según lo que establece el </a:t>
            </a:r>
            <a:r>
              <a:rPr lang="es-ES" sz="1800" dirty="0">
                <a:solidFill>
                  <a:srgbClr val="006CB7"/>
                </a:solidFill>
                <a:latin typeface="gobCL Light" charset="0"/>
                <a:cs typeface="+mn-cs"/>
              </a:rPr>
              <a:t>D.L.825 EN SU ARTICULO </a:t>
            </a:r>
            <a:r>
              <a:rPr lang="es-ES" sz="1800" dirty="0" smtClean="0">
                <a:solidFill>
                  <a:srgbClr val="006CB7"/>
                </a:solidFill>
                <a:latin typeface="gobCL Light" charset="0"/>
                <a:cs typeface="+mn-cs"/>
              </a:rPr>
              <a:t>53: </a:t>
            </a:r>
            <a:r>
              <a:rPr lang="es-ES" sz="1800" dirty="0">
                <a:solidFill>
                  <a:srgbClr val="006CB7"/>
                </a:solidFill>
                <a:latin typeface="gobCL Light" charset="0"/>
                <a:cs typeface="+mn-cs"/>
              </a:rPr>
              <a:t>“Los contribuyentes afectos a los impuestos de esta ley estarán obligados a emitir los siguientes documentos</a:t>
            </a:r>
            <a:r>
              <a:rPr lang="es-ES" sz="1800" dirty="0" smtClean="0">
                <a:solidFill>
                  <a:srgbClr val="006CB7"/>
                </a:solidFill>
                <a:latin typeface="gobCL Light" charset="0"/>
                <a:cs typeface="+mn-cs"/>
              </a:rPr>
              <a:t>”</a:t>
            </a:r>
          </a:p>
          <a:p>
            <a:pPr algn="just" eaLnBrk="1" hangingPunct="1">
              <a:spcBef>
                <a:spcPct val="0"/>
              </a:spcBef>
              <a:buClr>
                <a:srgbClr val="006CB7"/>
              </a:buClr>
              <a:defRPr/>
            </a:pPr>
            <a:endParaRPr lang="es-ES" sz="1800" dirty="0">
              <a:solidFill>
                <a:srgbClr val="006CB7"/>
              </a:solidFill>
              <a:latin typeface="gobCL Light" charset="0"/>
              <a:cs typeface="+mn-cs"/>
            </a:endParaRPr>
          </a:p>
          <a:p>
            <a:pPr algn="just" eaLnBrk="1" hangingPunct="1">
              <a:spcBef>
                <a:spcPct val="0"/>
              </a:spcBef>
              <a:buClr>
                <a:srgbClr val="006CB7"/>
              </a:buClr>
              <a:defRPr/>
            </a:pPr>
            <a:r>
              <a:rPr lang="es-ES" sz="1800" dirty="0">
                <a:solidFill>
                  <a:srgbClr val="006CB7"/>
                </a:solidFill>
                <a:latin typeface="gobCL Light" charset="0"/>
                <a:cs typeface="+mn-cs"/>
              </a:rPr>
              <a:t>En el mismo articulo letra “b” nos dice: </a:t>
            </a:r>
            <a:r>
              <a:rPr lang="es-ES" sz="1800" dirty="0" smtClean="0">
                <a:solidFill>
                  <a:srgbClr val="006CB7"/>
                </a:solidFill>
                <a:latin typeface="gobCL Light" charset="0"/>
                <a:cs typeface="+mn-cs"/>
              </a:rPr>
              <a:t>“Boletas</a:t>
            </a:r>
            <a:r>
              <a:rPr lang="es-ES" sz="1800" dirty="0">
                <a:solidFill>
                  <a:srgbClr val="006CB7"/>
                </a:solidFill>
                <a:latin typeface="gobCL Light" charset="0"/>
                <a:cs typeface="+mn-cs"/>
              </a:rPr>
              <a:t>, incluso de sus </a:t>
            </a:r>
            <a:r>
              <a:rPr lang="es-ES" sz="1800" dirty="0">
                <a:solidFill>
                  <a:schemeClr val="tx1"/>
                </a:solidFill>
                <a:latin typeface="gobCL Light" charset="0"/>
                <a:cs typeface="+mn-cs"/>
              </a:rPr>
              <a:t>ventas y servicios </a:t>
            </a:r>
            <a:r>
              <a:rPr lang="es-ES" sz="1800" dirty="0" smtClean="0">
                <a:solidFill>
                  <a:schemeClr val="tx1"/>
                </a:solidFill>
                <a:latin typeface="gobCL Light" charset="0"/>
                <a:cs typeface="+mn-cs"/>
              </a:rPr>
              <a:t>exento</a:t>
            </a:r>
            <a:r>
              <a:rPr lang="es-ES" sz="1800" dirty="0" smtClean="0">
                <a:solidFill>
                  <a:srgbClr val="006CB7"/>
                </a:solidFill>
                <a:latin typeface="gobCL Light" charset="0"/>
                <a:cs typeface="+mn-cs"/>
              </a:rPr>
              <a:t>, en los casos no contemplados en la letra anterior” </a:t>
            </a:r>
            <a:r>
              <a:rPr lang="es-ES" altLang="es-CL" sz="1400" dirty="0" smtClean="0">
                <a:sym typeface="Verdana Bold" charset="0"/>
              </a:rPr>
              <a:t> </a:t>
            </a:r>
          </a:p>
          <a:p>
            <a:pPr algn="just" eaLnBrk="1" hangingPunct="1">
              <a:spcBef>
                <a:spcPct val="0"/>
              </a:spcBef>
              <a:buClr>
                <a:srgbClr val="006CB7"/>
              </a:buClr>
              <a:defRPr/>
            </a:pPr>
            <a:endParaRPr lang="es-ES" sz="1800" dirty="0">
              <a:solidFill>
                <a:srgbClr val="006CB7"/>
              </a:solidFill>
              <a:latin typeface="gobCL Light" charset="0"/>
              <a:cs typeface="+mn-cs"/>
            </a:endParaRPr>
          </a:p>
          <a:p>
            <a:pPr algn="just" eaLnBrk="1" hangingPunct="1">
              <a:spcBef>
                <a:spcPct val="0"/>
              </a:spcBef>
              <a:buClr>
                <a:srgbClr val="006CB7"/>
              </a:buClr>
              <a:defRPr/>
            </a:pPr>
            <a:r>
              <a:rPr lang="es-ES" sz="1800" dirty="0">
                <a:solidFill>
                  <a:srgbClr val="006CB7"/>
                </a:solidFill>
                <a:latin typeface="gobCL Light" charset="0"/>
                <a:cs typeface="+mn-cs"/>
              </a:rPr>
              <a:t> El articulo 55 </a:t>
            </a:r>
            <a:r>
              <a:rPr lang="es-ES" sz="1800" dirty="0" smtClean="0">
                <a:solidFill>
                  <a:srgbClr val="006CB7"/>
                </a:solidFill>
                <a:latin typeface="gobCL Light" charset="0"/>
                <a:cs typeface="+mn-cs"/>
              </a:rPr>
              <a:t>del D.L. 825 inciso sexto nos </a:t>
            </a:r>
            <a:r>
              <a:rPr lang="es-ES" sz="1800" dirty="0">
                <a:solidFill>
                  <a:srgbClr val="006CB7"/>
                </a:solidFill>
                <a:latin typeface="gobCL Light" charset="0"/>
                <a:cs typeface="+mn-cs"/>
              </a:rPr>
              <a:t>dice: “Las boletas deberán ser emitidas en el momento de la entrega </a:t>
            </a:r>
            <a:r>
              <a:rPr lang="es-ES" sz="1800" dirty="0">
                <a:solidFill>
                  <a:schemeClr val="tx1">
                    <a:lumMod val="95000"/>
                    <a:lumOff val="5000"/>
                  </a:schemeClr>
                </a:solidFill>
                <a:latin typeface="gobCL Light" charset="0"/>
                <a:cs typeface="+mn-cs"/>
              </a:rPr>
              <a:t>real o </a:t>
            </a:r>
            <a:r>
              <a:rPr lang="es-ES" sz="1800" dirty="0" smtClean="0">
                <a:solidFill>
                  <a:schemeClr val="tx1">
                    <a:lumMod val="95000"/>
                    <a:lumOff val="5000"/>
                  </a:schemeClr>
                </a:solidFill>
                <a:latin typeface="gobCL Light" charset="0"/>
                <a:cs typeface="+mn-cs"/>
              </a:rPr>
              <a:t>simbólica</a:t>
            </a:r>
            <a:r>
              <a:rPr lang="es-ES" sz="1800" b="1" dirty="0" smtClean="0">
                <a:solidFill>
                  <a:schemeClr val="tx1">
                    <a:lumMod val="95000"/>
                    <a:lumOff val="5000"/>
                  </a:schemeClr>
                </a:solidFill>
                <a:latin typeface="gobCL Light" charset="0"/>
                <a:cs typeface="+mn-cs"/>
              </a:rPr>
              <a:t> </a:t>
            </a:r>
            <a:r>
              <a:rPr lang="es-ES" sz="1800" dirty="0">
                <a:solidFill>
                  <a:srgbClr val="006CB7"/>
                </a:solidFill>
                <a:latin typeface="gobCL Light" charset="0"/>
                <a:cs typeface="+mn-cs"/>
              </a:rPr>
              <a:t>de las especies, en conformidad a las disposiciones reglamentarias respectivas</a:t>
            </a:r>
            <a:r>
              <a:rPr lang="es-ES" sz="1800" dirty="0" smtClean="0"/>
              <a:t>”</a:t>
            </a:r>
          </a:p>
          <a:p>
            <a:pPr algn="just" eaLnBrk="1" hangingPunct="1">
              <a:spcBef>
                <a:spcPct val="0"/>
              </a:spcBef>
              <a:buClr>
                <a:srgbClr val="006CB7"/>
              </a:buClr>
              <a:defRPr/>
            </a:pPr>
            <a:endParaRPr lang="es-ES" sz="1800" dirty="0" smtClean="0"/>
          </a:p>
          <a:p>
            <a:pPr marL="0" indent="0" algn="just" eaLnBrk="1" hangingPunct="1">
              <a:spcBef>
                <a:spcPct val="0"/>
              </a:spcBef>
              <a:buClr>
                <a:srgbClr val="006CB7"/>
              </a:buClr>
              <a:buFont typeface="Arial" pitchFamily="34" charset="0"/>
              <a:buNone/>
              <a:defRPr/>
            </a:pPr>
            <a:endParaRPr lang="es-ES" sz="2200" dirty="0" smtClean="0"/>
          </a:p>
          <a:p>
            <a:pPr algn="just" eaLnBrk="1" hangingPunct="1">
              <a:spcBef>
                <a:spcPct val="0"/>
              </a:spcBef>
              <a:buClr>
                <a:srgbClr val="006CB7"/>
              </a:buClr>
              <a:defRPr/>
            </a:pPr>
            <a:endParaRPr lang="es-ES" dirty="0"/>
          </a:p>
        </p:txBody>
      </p:sp>
      <p:sp>
        <p:nvSpPr>
          <p:cNvPr id="35844"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0F5CD707-33A3-4CE3-85EF-0E0C10FE568C}" type="slidenum">
              <a:rPr lang="en-US" altLang="es-ES" sz="1000" smtClean="0">
                <a:solidFill>
                  <a:srgbClr val="898989"/>
                </a:solidFill>
                <a:latin typeface="Verdana" pitchFamily="34" charset="0"/>
              </a:rPr>
              <a:pPr eaLnBrk="1" hangingPunct="1">
                <a:spcBef>
                  <a:spcPct val="0"/>
                </a:spcBef>
                <a:buFontTx/>
                <a:buNone/>
              </a:pPr>
              <a:t>6</a:t>
            </a:fld>
            <a:endParaRPr lang="en-US" altLang="es-ES" sz="1000" smtClean="0">
              <a:solidFill>
                <a:srgbClr val="898989"/>
              </a:solidFill>
              <a:latin typeface="Verdana" pitchFamily="34" charset="0"/>
            </a:endParaRPr>
          </a:p>
        </p:txBody>
      </p:sp>
      <p:sp>
        <p:nvSpPr>
          <p:cNvPr id="5" name="4 Rectángulo"/>
          <p:cNvSpPr/>
          <p:nvPr/>
        </p:nvSpPr>
        <p:spPr>
          <a:xfrm>
            <a:off x="7380288" y="315913"/>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p:nvPr>
        </p:nvSpPr>
        <p:spPr>
          <a:xfrm>
            <a:off x="900113" y="404813"/>
            <a:ext cx="6886575" cy="936625"/>
          </a:xfrm>
        </p:spPr>
        <p:txBody>
          <a:bodyPr/>
          <a:lstStyle/>
          <a:p>
            <a:pPr>
              <a:defRPr/>
            </a:pPr>
            <a:r>
              <a:rPr lang="es-ES_tradnl" altLang="es-CL" b="1" dirty="0" smtClean="0">
                <a:latin typeface="gobCL Light" charset="0"/>
                <a:cs typeface="Arial" pitchFamily="34" charset="0"/>
                <a:sym typeface="Verdana Bold" charset="0"/>
              </a:rPr>
              <a:t>PRINCIPIO DEL DEVENGADO Y PERCIBIDO Y SU IMPORTANCIA EN EL BALANCE </a:t>
            </a:r>
            <a:r>
              <a:rPr lang="es-ES" altLang="es-ES" dirty="0" smtClean="0">
                <a:latin typeface="Verdana" pitchFamily="34" charset="0"/>
                <a:cs typeface="Verdana" pitchFamily="34" charset="0"/>
              </a:rPr>
              <a:t/>
            </a:r>
            <a:br>
              <a:rPr lang="es-ES" altLang="es-ES" dirty="0" smtClean="0">
                <a:latin typeface="Verdana" pitchFamily="34" charset="0"/>
                <a:cs typeface="Verdana" pitchFamily="34" charset="0"/>
              </a:rPr>
            </a:br>
            <a:r>
              <a:rPr lang="es-ES" altLang="es-ES" sz="1400" dirty="0" smtClean="0">
                <a:solidFill>
                  <a:srgbClr val="595959"/>
                </a:solidFill>
                <a:latin typeface="+mn-lt"/>
                <a:cs typeface="Verdana" pitchFamily="34" charset="0"/>
                <a:sym typeface="Verdana Bold" charset="0"/>
              </a:rPr>
              <a:t/>
            </a:r>
            <a:br>
              <a:rPr lang="es-ES" altLang="es-ES" sz="1400" dirty="0" smtClean="0">
                <a:solidFill>
                  <a:srgbClr val="595959"/>
                </a:solidFill>
                <a:latin typeface="+mn-lt"/>
                <a:cs typeface="Verdana" pitchFamily="34" charset="0"/>
                <a:sym typeface="Verdana Bold" charset="0"/>
              </a:rPr>
            </a:br>
            <a:endParaRPr lang="es-ES" altLang="es-ES" sz="1400" dirty="0" smtClean="0">
              <a:solidFill>
                <a:srgbClr val="595959"/>
              </a:solidFill>
              <a:latin typeface="+mn-lt"/>
              <a:cs typeface="ヒラギノ角ゴ Pro W3" charset="-128"/>
              <a:sym typeface="Verdana Bold" charset="0"/>
            </a:endParaRPr>
          </a:p>
        </p:txBody>
      </p:sp>
      <p:sp>
        <p:nvSpPr>
          <p:cNvPr id="36867" name="2 Marcador de contenido"/>
          <p:cNvSpPr>
            <a:spLocks noGrp="1"/>
          </p:cNvSpPr>
          <p:nvPr>
            <p:ph idx="1"/>
          </p:nvPr>
        </p:nvSpPr>
        <p:spPr>
          <a:xfrm>
            <a:off x="539750" y="4868863"/>
            <a:ext cx="6840538" cy="863600"/>
          </a:xfrm>
        </p:spPr>
        <p:txBody>
          <a:bodyPr/>
          <a:lstStyle/>
          <a:p>
            <a:r>
              <a:rPr lang="es-ES" altLang="es-ES" smtClean="0">
                <a:hlinkClick r:id="rId2" action="ppaction://hlinkfile"/>
              </a:rPr>
              <a:t>BALANCE TRIBUTARIO.xls</a:t>
            </a:r>
            <a:endParaRPr lang="es-ES" altLang="es-ES" smtClean="0"/>
          </a:p>
        </p:txBody>
      </p:sp>
      <p:sp>
        <p:nvSpPr>
          <p:cNvPr id="36868"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13797EAE-B870-4788-B8D9-0059D60383B4}" type="slidenum">
              <a:rPr lang="en-US" altLang="es-ES" sz="1000" smtClean="0">
                <a:solidFill>
                  <a:srgbClr val="898989"/>
                </a:solidFill>
                <a:latin typeface="Verdana" pitchFamily="34" charset="0"/>
              </a:rPr>
              <a:pPr eaLnBrk="1" hangingPunct="1">
                <a:spcBef>
                  <a:spcPct val="0"/>
                </a:spcBef>
                <a:buFontTx/>
                <a:buNone/>
              </a:pPr>
              <a:t>7</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
        <p:nvSpPr>
          <p:cNvPr id="36870" name="1 Rectángulo"/>
          <p:cNvSpPr>
            <a:spLocks noChangeArrowheads="1"/>
          </p:cNvSpPr>
          <p:nvPr/>
        </p:nvSpPr>
        <p:spPr bwMode="auto">
          <a:xfrm>
            <a:off x="900113" y="1341438"/>
            <a:ext cx="6335712"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algn="just" eaLnBrk="1" hangingPunct="1">
              <a:spcBef>
                <a:spcPct val="0"/>
              </a:spcBef>
              <a:buClr>
                <a:srgbClr val="006CB7"/>
              </a:buClr>
            </a:pPr>
            <a:r>
              <a:rPr lang="es-ES" altLang="es-ES" sz="1800">
                <a:solidFill>
                  <a:srgbClr val="006CB7"/>
                </a:solidFill>
                <a:latin typeface="gobCL Light" charset="0"/>
              </a:rPr>
              <a:t>Devengar: En contabilidad, este término se vincula con el acto de registrar los ingresos o el egreso en el momento en que nacen como derechos u obligaciones. Por lo general, los sistemas contables se llevan sobre la base devengada. Esto significa que todos los </a:t>
            </a:r>
            <a:r>
              <a:rPr lang="es-ES" altLang="es-ES" sz="1800">
                <a:solidFill>
                  <a:schemeClr val="tx1"/>
                </a:solidFill>
                <a:latin typeface="gobCL Light" charset="0"/>
              </a:rPr>
              <a:t>ingresos o egresos</a:t>
            </a:r>
            <a:r>
              <a:rPr lang="es-ES" altLang="es-ES" sz="1800" b="1">
                <a:solidFill>
                  <a:srgbClr val="006CB7"/>
                </a:solidFill>
                <a:latin typeface="gobCL Light" charset="0"/>
              </a:rPr>
              <a:t> </a:t>
            </a:r>
            <a:r>
              <a:rPr lang="es-ES" altLang="es-ES" sz="1800">
                <a:solidFill>
                  <a:srgbClr val="006CB7"/>
                </a:solidFill>
                <a:latin typeface="gobCL Light" charset="0"/>
              </a:rPr>
              <a:t>de la explotación deben ser registrados en el </a:t>
            </a:r>
            <a:r>
              <a:rPr lang="es-ES" altLang="es-ES" sz="1800">
                <a:solidFill>
                  <a:schemeClr val="tx1"/>
                </a:solidFill>
                <a:latin typeface="gobCL Light" charset="0"/>
              </a:rPr>
              <a:t>mismo instante en que surge el derecho de percepción u obligación de pago</a:t>
            </a:r>
            <a:r>
              <a:rPr lang="es-ES" altLang="es-ES" sz="1800">
                <a:solidFill>
                  <a:srgbClr val="006CB7"/>
                </a:solidFill>
                <a:latin typeface="gobCL Light" charset="0"/>
              </a:rPr>
              <a:t>,</a:t>
            </a:r>
            <a:r>
              <a:rPr lang="es-ES" altLang="es-ES" sz="1800">
                <a:solidFill>
                  <a:schemeClr val="tx1"/>
                </a:solidFill>
                <a:latin typeface="gobCL Light" charset="0"/>
              </a:rPr>
              <a:t> y no en el momento en que dichos ingresos o egresos se hacen efectivos.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a:xfrm>
            <a:off x="539750" y="500063"/>
            <a:ext cx="7104063" cy="1128712"/>
          </a:xfrm>
        </p:spPr>
        <p:txBody>
          <a:bodyPr/>
          <a:lstStyle/>
          <a:p>
            <a:r>
              <a:rPr lang="es-CL" altLang="es-CL" b="1" smtClean="0">
                <a:latin typeface="gobCL Light" charset="0"/>
                <a:cs typeface="Arial" pitchFamily="34" charset="0"/>
                <a:sym typeface="Verdana Bold" charset="0"/>
              </a:rPr>
              <a:t>TRATAMIENTO DE EMISION DE BOLETAS Y FACTURAS A SOCIOS Y USUARIOS Y LA IMPORTANCIA DEL LIBRO DE SOCIOS</a:t>
            </a:r>
            <a:r>
              <a:rPr lang="es-ES" altLang="es-CL" b="1" smtClean="0">
                <a:latin typeface="gobCL Light" charset="0"/>
                <a:cs typeface="Arial" pitchFamily="34" charset="0"/>
                <a:sym typeface="Verdana Bold" charset="0"/>
              </a:rPr>
              <a:t/>
            </a:r>
            <a:br>
              <a:rPr lang="es-ES" altLang="es-CL" b="1" smtClean="0">
                <a:latin typeface="gobCL Light" charset="0"/>
                <a:cs typeface="Arial" pitchFamily="34" charset="0"/>
                <a:sym typeface="Verdana Bold" charset="0"/>
              </a:rPr>
            </a:br>
            <a:endParaRPr lang="es-ES" altLang="es-ES" b="1" smtClean="0">
              <a:latin typeface="gobCL Light" charset="0"/>
              <a:cs typeface="Arial" pitchFamily="34" charset="0"/>
              <a:sym typeface="Verdana Bold" charset="0"/>
            </a:endParaRPr>
          </a:p>
        </p:txBody>
      </p:sp>
      <p:sp>
        <p:nvSpPr>
          <p:cNvPr id="3" name="2 Marcador de contenido"/>
          <p:cNvSpPr>
            <a:spLocks noGrp="1"/>
          </p:cNvSpPr>
          <p:nvPr>
            <p:ph idx="1"/>
          </p:nvPr>
        </p:nvSpPr>
        <p:spPr>
          <a:xfrm>
            <a:off x="153988" y="1628775"/>
            <a:ext cx="7297737" cy="4800600"/>
          </a:xfrm>
        </p:spPr>
        <p:txBody>
          <a:bodyPr/>
          <a:lstStyle/>
          <a:p>
            <a:pPr algn="just" eaLnBrk="1" hangingPunct="1">
              <a:spcBef>
                <a:spcPct val="0"/>
              </a:spcBef>
              <a:buClr>
                <a:srgbClr val="006CB7"/>
              </a:buClr>
              <a:defRPr/>
            </a:pPr>
            <a:r>
              <a:rPr lang="es-ES" sz="1800" dirty="0">
                <a:solidFill>
                  <a:srgbClr val="006CB7"/>
                </a:solidFill>
                <a:latin typeface="gobCL Light" charset="0"/>
                <a:cs typeface="+mn-cs"/>
              </a:rPr>
              <a:t>No obstante, se hace presente que el suministro de agua potable hecho por un Comité Rural de Agua Potable constituido como una organización comunitaria funcional, que adquiere o capta el agua, para distribuirla a sus </a:t>
            </a:r>
            <a:r>
              <a:rPr lang="es-ES" sz="1800" dirty="0" smtClean="0">
                <a:solidFill>
                  <a:schemeClr val="tx1">
                    <a:lumMod val="95000"/>
                    <a:lumOff val="5000"/>
                  </a:schemeClr>
                </a:solidFill>
                <a:latin typeface="gobCL Light" charset="0"/>
                <a:cs typeface="+mn-cs"/>
              </a:rPr>
              <a:t>asociados</a:t>
            </a:r>
            <a:r>
              <a:rPr lang="es-ES" sz="1800" dirty="0" smtClean="0">
                <a:solidFill>
                  <a:srgbClr val="006CB7"/>
                </a:solidFill>
                <a:latin typeface="gobCL Light" charset="0"/>
                <a:cs typeface="+mn-cs"/>
              </a:rPr>
              <a:t>, </a:t>
            </a:r>
            <a:r>
              <a:rPr lang="es-ES" altLang="es-ES" sz="1800" dirty="0" smtClean="0">
                <a:solidFill>
                  <a:srgbClr val="006CB7"/>
                </a:solidFill>
                <a:latin typeface="gobCL Light" charset="0"/>
                <a:cs typeface="+mn-cs"/>
                <a:sym typeface="Verdana Bold" charset="0"/>
              </a:rPr>
              <a:t>que</a:t>
            </a:r>
            <a:r>
              <a:rPr lang="es-ES" altLang="es-ES" sz="1800" dirty="0" smtClean="0">
                <a:sym typeface="Verdana Bold" charset="0"/>
              </a:rPr>
              <a:t> </a:t>
            </a:r>
            <a:r>
              <a:rPr lang="es-ES" sz="1800" dirty="0">
                <a:solidFill>
                  <a:srgbClr val="006CB7"/>
                </a:solidFill>
                <a:latin typeface="gobCL Light" charset="0"/>
                <a:cs typeface="+mn-cs"/>
              </a:rPr>
              <a:t>por regla general está gravado con el impuesto por tratarse de una </a:t>
            </a:r>
            <a:r>
              <a:rPr lang="es-ES" sz="1800" dirty="0">
                <a:solidFill>
                  <a:schemeClr val="tx1"/>
                </a:solidFill>
                <a:latin typeface="gobCL Light" charset="0"/>
                <a:cs typeface="+mn-cs"/>
              </a:rPr>
              <a:t>prestación mercantil</a:t>
            </a:r>
            <a:r>
              <a:rPr lang="es-ES" sz="1800" dirty="0">
                <a:solidFill>
                  <a:srgbClr val="006CB7"/>
                </a:solidFill>
                <a:latin typeface="gobCL Light" charset="0"/>
                <a:cs typeface="+mn-cs"/>
              </a:rPr>
              <a:t>, </a:t>
            </a:r>
            <a:r>
              <a:rPr lang="es-ES" sz="1800" dirty="0">
                <a:solidFill>
                  <a:schemeClr val="tx1">
                    <a:lumMod val="95000"/>
                    <a:lumOff val="5000"/>
                  </a:schemeClr>
                </a:solidFill>
                <a:latin typeface="gobCL Light" charset="0"/>
                <a:cs typeface="+mn-cs"/>
              </a:rPr>
              <a:t>no se verá afectado por el tributo</a:t>
            </a:r>
            <a:r>
              <a:rPr lang="es-ES" sz="1800" dirty="0">
                <a:solidFill>
                  <a:srgbClr val="006CB7"/>
                </a:solidFill>
                <a:latin typeface="gobCL Light" charset="0"/>
                <a:cs typeface="+mn-cs"/>
              </a:rPr>
              <a:t>, en tanto el suministro se les haga por el </a:t>
            </a:r>
            <a:r>
              <a:rPr lang="es-ES" sz="1800" dirty="0">
                <a:solidFill>
                  <a:schemeClr val="tx1">
                    <a:lumMod val="95000"/>
                    <a:lumOff val="5000"/>
                  </a:schemeClr>
                </a:solidFill>
                <a:latin typeface="gobCL Light" charset="0"/>
                <a:cs typeface="+mn-cs"/>
              </a:rPr>
              <a:t>precio de </a:t>
            </a:r>
            <a:r>
              <a:rPr lang="es-ES" sz="1800" dirty="0" smtClean="0">
                <a:solidFill>
                  <a:schemeClr val="tx1">
                    <a:lumMod val="95000"/>
                    <a:lumOff val="5000"/>
                  </a:schemeClr>
                </a:solidFill>
                <a:latin typeface="gobCL Light" charset="0"/>
                <a:cs typeface="+mn-cs"/>
              </a:rPr>
              <a:t>costo </a:t>
            </a:r>
            <a:r>
              <a:rPr lang="es-ES" sz="1800" dirty="0" smtClean="0">
                <a:solidFill>
                  <a:srgbClr val="006CB7"/>
                </a:solidFill>
                <a:latin typeface="gobCL Light" charset="0"/>
                <a:cs typeface="+mn-cs"/>
              </a:rPr>
              <a:t>sin </a:t>
            </a:r>
            <a:r>
              <a:rPr lang="es-ES" sz="1800" dirty="0">
                <a:solidFill>
                  <a:srgbClr val="006CB7"/>
                </a:solidFill>
                <a:latin typeface="gobCL Light" charset="0"/>
                <a:cs typeface="+mn-cs"/>
              </a:rPr>
              <a:t>agregarle valor alguno, ya que se entiende que bajo estas circunstancias las referidas instituciones actúan como consumidores finales, al adquirir el agua sin ánimo de reventa</a:t>
            </a:r>
            <a:r>
              <a:rPr lang="es-ES" sz="1800" dirty="0" smtClean="0">
                <a:solidFill>
                  <a:schemeClr val="tx1">
                    <a:lumMod val="95000"/>
                    <a:lumOff val="5000"/>
                  </a:schemeClr>
                </a:solidFill>
                <a:latin typeface="gobCL Light" charset="0"/>
                <a:cs typeface="+mn-cs"/>
              </a:rPr>
              <a:t>.</a:t>
            </a:r>
            <a:r>
              <a:rPr lang="es-ES" altLang="es-ES" sz="1800" dirty="0" smtClean="0">
                <a:solidFill>
                  <a:schemeClr val="tx1">
                    <a:lumMod val="95000"/>
                    <a:lumOff val="5000"/>
                  </a:schemeClr>
                </a:solidFill>
                <a:latin typeface="gobCL Light" charset="0"/>
                <a:cs typeface="+mn-cs"/>
                <a:sym typeface="Verdana Bold" charset="0"/>
              </a:rPr>
              <a:t> </a:t>
            </a:r>
            <a:r>
              <a:rPr lang="es-ES" altLang="es-ES" sz="1800" dirty="0">
                <a:solidFill>
                  <a:schemeClr val="tx1">
                    <a:lumMod val="95000"/>
                    <a:lumOff val="5000"/>
                  </a:schemeClr>
                </a:solidFill>
                <a:latin typeface="gobCL Light" charset="0"/>
                <a:cs typeface="+mn-cs"/>
              </a:rPr>
              <a:t>(ORD. N° 2123, DE 19.11.2010 SII)</a:t>
            </a:r>
            <a:endParaRPr lang="es-ES" altLang="es-ES" sz="1800" dirty="0">
              <a:solidFill>
                <a:schemeClr val="tx1">
                  <a:lumMod val="95000"/>
                  <a:lumOff val="5000"/>
                </a:schemeClr>
              </a:solidFill>
              <a:latin typeface="gobCL Light" charset="0"/>
              <a:cs typeface="+mn-cs"/>
              <a:sym typeface="Verdana Bold" charset="0"/>
            </a:endParaRPr>
          </a:p>
          <a:p>
            <a:pPr algn="just" eaLnBrk="1" hangingPunct="1">
              <a:spcBef>
                <a:spcPct val="0"/>
              </a:spcBef>
              <a:buClr>
                <a:srgbClr val="006CB7"/>
              </a:buClr>
              <a:defRPr/>
            </a:pPr>
            <a:r>
              <a:rPr lang="es-ES" sz="1800" dirty="0">
                <a:solidFill>
                  <a:srgbClr val="006CB7"/>
                </a:solidFill>
                <a:latin typeface="gobCL Light" charset="0"/>
                <a:cs typeface="+mn-cs"/>
              </a:rPr>
              <a:t>Distinta es la situación tributaria frente al IVA de las Cooperativas, ya que ellas no se encontrarán gravadas con el impuesto en cuestión exclusivamente respecto de los servicios que éstas presten a sus </a:t>
            </a:r>
            <a:r>
              <a:rPr lang="es-ES" sz="1800" dirty="0">
                <a:solidFill>
                  <a:schemeClr val="tx1">
                    <a:lumMod val="95000"/>
                    <a:lumOff val="5000"/>
                  </a:schemeClr>
                </a:solidFill>
                <a:latin typeface="gobCL Light" charset="0"/>
                <a:cs typeface="+mn-cs"/>
              </a:rPr>
              <a:t>cooperados</a:t>
            </a:r>
            <a:r>
              <a:rPr lang="es-ES" sz="1800" b="1" dirty="0">
                <a:solidFill>
                  <a:srgbClr val="006CB7"/>
                </a:solidFill>
                <a:latin typeface="gobCL Light" charset="0"/>
                <a:cs typeface="+mn-cs"/>
              </a:rPr>
              <a:t>, </a:t>
            </a:r>
            <a:r>
              <a:rPr lang="es-ES" sz="1800" dirty="0">
                <a:solidFill>
                  <a:srgbClr val="006CB7"/>
                </a:solidFill>
                <a:latin typeface="gobCL Light" charset="0"/>
                <a:cs typeface="+mn-cs"/>
              </a:rPr>
              <a:t>siempre que correspondan a la </a:t>
            </a:r>
            <a:r>
              <a:rPr lang="es-ES" sz="1800" dirty="0">
                <a:solidFill>
                  <a:schemeClr val="tx1">
                    <a:lumMod val="95000"/>
                    <a:lumOff val="5000"/>
                  </a:schemeClr>
                </a:solidFill>
                <a:latin typeface="gobCL Light" charset="0"/>
                <a:cs typeface="+mn-cs"/>
              </a:rPr>
              <a:t>finalidad específica para la cual fue creada la Cooperativa.</a:t>
            </a:r>
            <a:r>
              <a:rPr lang="pt-BR" sz="1800" dirty="0">
                <a:solidFill>
                  <a:schemeClr val="tx1">
                    <a:lumMod val="95000"/>
                    <a:lumOff val="5000"/>
                  </a:schemeClr>
                </a:solidFill>
                <a:latin typeface="gobCL Light" charset="0"/>
                <a:cs typeface="+mn-cs"/>
              </a:rPr>
              <a:t> (ORD. N° 549, DE 20.03.2008</a:t>
            </a:r>
            <a:r>
              <a:rPr lang="pt-BR" sz="1800" dirty="0" smtClean="0">
                <a:solidFill>
                  <a:schemeClr val="tx1">
                    <a:lumMod val="95000"/>
                    <a:lumOff val="5000"/>
                  </a:schemeClr>
                </a:solidFill>
                <a:latin typeface="gobCL Light" charset="0"/>
                <a:cs typeface="+mn-cs"/>
              </a:rPr>
              <a:t>) </a:t>
            </a:r>
            <a:endParaRPr lang="es-ES" altLang="es-CL" sz="1800" dirty="0" smtClean="0">
              <a:sym typeface="Verdana Bold" charset="0"/>
            </a:endParaRPr>
          </a:p>
          <a:p>
            <a:pPr>
              <a:defRPr/>
            </a:pPr>
            <a:endParaRPr lang="es-ES" sz="1800" b="1" dirty="0">
              <a:solidFill>
                <a:srgbClr val="006CB7"/>
              </a:solidFill>
              <a:latin typeface="Verdana" pitchFamily="34" charset="0"/>
              <a:cs typeface="Verdana" pitchFamily="34" charset="0"/>
            </a:endParaRPr>
          </a:p>
        </p:txBody>
      </p:sp>
      <p:sp>
        <p:nvSpPr>
          <p:cNvPr id="37892"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9E9A448F-91C6-4A4A-8BBB-F1D3C43B47B6}" type="slidenum">
              <a:rPr lang="en-US" altLang="es-ES" sz="1000" smtClean="0">
                <a:solidFill>
                  <a:srgbClr val="898989"/>
                </a:solidFill>
                <a:latin typeface="Verdana" pitchFamily="34" charset="0"/>
              </a:rPr>
              <a:pPr eaLnBrk="1" hangingPunct="1">
                <a:spcBef>
                  <a:spcPct val="0"/>
                </a:spcBef>
                <a:buFontTx/>
                <a:buNone/>
              </a:pPr>
              <a:t>8</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223963"/>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a:xfrm>
            <a:off x="539750" y="152400"/>
            <a:ext cx="6911975" cy="1143000"/>
          </a:xfrm>
        </p:spPr>
        <p:txBody>
          <a:bodyPr/>
          <a:lstStyle/>
          <a:p>
            <a:r>
              <a:rPr lang="es-CL" altLang="es-CL" b="1" smtClean="0">
                <a:latin typeface="gobCL Light" charset="0"/>
                <a:cs typeface="Arial" pitchFamily="34" charset="0"/>
                <a:sym typeface="Verdana Bold" charset="0"/>
              </a:rPr>
              <a:t>IMPORTANCIA DE MANTENER LIBROS Y REGISTROS EN ORDEN</a:t>
            </a:r>
          </a:p>
        </p:txBody>
      </p:sp>
      <p:sp>
        <p:nvSpPr>
          <p:cNvPr id="3" name="2 Marcador de contenido"/>
          <p:cNvSpPr>
            <a:spLocks noGrp="1"/>
          </p:cNvSpPr>
          <p:nvPr>
            <p:ph idx="1"/>
          </p:nvPr>
        </p:nvSpPr>
        <p:spPr/>
        <p:txBody>
          <a:bodyPr/>
          <a:lstStyle/>
          <a:p>
            <a:pPr algn="just">
              <a:defRPr/>
            </a:pPr>
            <a:endParaRPr lang="es-CL" sz="1800" dirty="0" smtClean="0">
              <a:solidFill>
                <a:srgbClr val="006CB7"/>
              </a:solidFill>
              <a:latin typeface="gobCL Light" charset="0"/>
              <a:cs typeface="+mn-cs"/>
            </a:endParaRPr>
          </a:p>
          <a:p>
            <a:pPr algn="just">
              <a:defRPr/>
            </a:pPr>
            <a:r>
              <a:rPr lang="es-CL" sz="1800" b="1" dirty="0" smtClean="0">
                <a:solidFill>
                  <a:srgbClr val="006CB7"/>
                </a:solidFill>
                <a:latin typeface="gobCL Light" charset="0"/>
                <a:cs typeface="+mn-cs"/>
              </a:rPr>
              <a:t>D.L.830</a:t>
            </a:r>
          </a:p>
          <a:p>
            <a:pPr algn="just">
              <a:defRPr/>
            </a:pPr>
            <a:r>
              <a:rPr lang="es-CL" sz="1800" dirty="0" smtClean="0">
                <a:solidFill>
                  <a:srgbClr val="006CB7"/>
                </a:solidFill>
                <a:latin typeface="gobCL Light" charset="0"/>
                <a:cs typeface="+mn-cs"/>
              </a:rPr>
              <a:t>Articulo 97 N°7: El hecho de no llevar contabilidad o libros auxiliares exigidos por el Director o Director Regional de acuerdo a las disposiciones legales, o de mantenerlos atrasados………con multas de una unidad tributaria mensual o una unidad tributaria anual.</a:t>
            </a:r>
          </a:p>
          <a:p>
            <a:pPr algn="just">
              <a:defRPr/>
            </a:pPr>
            <a:r>
              <a:rPr lang="es-CL" sz="1800" dirty="0" smtClean="0">
                <a:solidFill>
                  <a:srgbClr val="006CB7"/>
                </a:solidFill>
                <a:latin typeface="gobCL Light" charset="0"/>
                <a:cs typeface="+mn-cs"/>
              </a:rPr>
              <a:t>D.L.825 (IVA) </a:t>
            </a:r>
          </a:p>
          <a:p>
            <a:pPr algn="just">
              <a:defRPr/>
            </a:pPr>
            <a:r>
              <a:rPr lang="es-CL" sz="1800" dirty="0" smtClean="0">
                <a:solidFill>
                  <a:srgbClr val="006CB7"/>
                </a:solidFill>
                <a:latin typeface="gobCL Light" charset="0"/>
                <a:cs typeface="+mn-cs"/>
              </a:rPr>
              <a:t>D.L 824 (RENTA)</a:t>
            </a:r>
            <a:endParaRPr lang="es-CL" sz="1800" dirty="0">
              <a:solidFill>
                <a:srgbClr val="006CB7"/>
              </a:solidFill>
              <a:latin typeface="gobCL Light" charset="0"/>
              <a:cs typeface="+mn-cs"/>
            </a:endParaRPr>
          </a:p>
          <a:p>
            <a:pPr algn="just">
              <a:defRPr/>
            </a:pPr>
            <a:r>
              <a:rPr lang="es-CL" sz="1800" dirty="0" smtClean="0">
                <a:solidFill>
                  <a:srgbClr val="006CB7"/>
                </a:solidFill>
                <a:latin typeface="gobCL Light" charset="0"/>
                <a:cs typeface="+mn-cs"/>
              </a:rPr>
              <a:t>Inspección del Trabajo</a:t>
            </a:r>
          </a:p>
          <a:p>
            <a:pPr algn="just">
              <a:defRPr/>
            </a:pPr>
            <a:r>
              <a:rPr lang="es-CL" sz="1800" dirty="0" smtClean="0">
                <a:solidFill>
                  <a:srgbClr val="006CB7"/>
                </a:solidFill>
                <a:latin typeface="gobCL Light" charset="0"/>
                <a:cs typeface="+mn-cs"/>
              </a:rPr>
              <a:t>Y cualquier organismo publico que solicite información a los Comité de APR</a:t>
            </a:r>
          </a:p>
          <a:p>
            <a:pPr marL="0" indent="0" algn="just">
              <a:buFont typeface="Arial" pitchFamily="34" charset="0"/>
              <a:buNone/>
              <a:defRPr/>
            </a:pPr>
            <a:endParaRPr lang="es-CL" sz="1800" dirty="0" smtClean="0">
              <a:solidFill>
                <a:srgbClr val="006CB7"/>
              </a:solidFill>
              <a:latin typeface="gobCL Light" charset="0"/>
              <a:cs typeface="+mn-cs"/>
            </a:endParaRPr>
          </a:p>
        </p:txBody>
      </p:sp>
      <p:sp>
        <p:nvSpPr>
          <p:cNvPr id="38916" name="3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000">
                <a:solidFill>
                  <a:srgbClr val="595959"/>
                </a:solidFill>
                <a:latin typeface="Calibri" pitchFamily="34" charset="0"/>
                <a:ea typeface="ヒラギノ角ゴ Pro W3" charset="-128"/>
              </a:defRPr>
            </a:lvl1pPr>
            <a:lvl2pPr marL="742950" indent="-285750" eaLnBrk="0" hangingPunct="0">
              <a:spcBef>
                <a:spcPct val="20000"/>
              </a:spcBef>
              <a:buFont typeface="Arial" pitchFamily="34" charset="0"/>
              <a:buChar char="–"/>
              <a:defRPr sz="2800">
                <a:solidFill>
                  <a:srgbClr val="595959"/>
                </a:solidFill>
                <a:latin typeface="Calibri" pitchFamily="34" charset="0"/>
                <a:ea typeface="ヒラギノ角ゴ Pro W3" charset="-128"/>
              </a:defRPr>
            </a:lvl2pPr>
            <a:lvl3pPr marL="1143000" indent="-228600" eaLnBrk="0" hangingPunct="0">
              <a:spcBef>
                <a:spcPct val="20000"/>
              </a:spcBef>
              <a:buFont typeface="Arial" pitchFamily="34" charset="0"/>
              <a:buChar char="•"/>
              <a:defRPr sz="1600">
                <a:solidFill>
                  <a:srgbClr val="595959"/>
                </a:solidFill>
                <a:latin typeface="Calibri" pitchFamily="34" charset="0"/>
                <a:ea typeface="ヒラギノ角ゴ Pro W3" charset="-128"/>
              </a:defRPr>
            </a:lvl3pPr>
            <a:lvl4pPr marL="16002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4pPr>
            <a:lvl5pPr marL="2057400" indent="-228600" eaLnBrk="0" hangingPunct="0">
              <a:spcBef>
                <a:spcPct val="20000"/>
              </a:spcBef>
              <a:buFont typeface="Arial" pitchFamily="34" charset="0"/>
              <a:buChar char="»"/>
              <a:defRPr sz="1400">
                <a:solidFill>
                  <a:srgbClr val="595959"/>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pitchFamily="34" charset="0"/>
              <a:buChar char="»"/>
              <a:defRPr sz="1400">
                <a:solidFill>
                  <a:srgbClr val="595959"/>
                </a:solidFill>
                <a:latin typeface="Calibri" pitchFamily="34" charset="0"/>
                <a:ea typeface="ヒラギノ角ゴ Pro W3" charset="-128"/>
              </a:defRPr>
            </a:lvl9pPr>
          </a:lstStyle>
          <a:p>
            <a:pPr eaLnBrk="1" hangingPunct="1">
              <a:spcBef>
                <a:spcPct val="0"/>
              </a:spcBef>
              <a:buFontTx/>
              <a:buNone/>
            </a:pPr>
            <a:fld id="{78B5DBE0-ABF7-4369-9192-0E8E5F230B9C}" type="slidenum">
              <a:rPr lang="en-US" altLang="es-ES" sz="1000" smtClean="0">
                <a:solidFill>
                  <a:srgbClr val="898989"/>
                </a:solidFill>
                <a:latin typeface="Verdana" pitchFamily="34" charset="0"/>
              </a:rPr>
              <a:pPr eaLnBrk="1" hangingPunct="1">
                <a:spcBef>
                  <a:spcPct val="0"/>
                </a:spcBef>
                <a:buFontTx/>
                <a:buNone/>
              </a:pPr>
              <a:t>9</a:t>
            </a:fld>
            <a:endParaRPr lang="en-US" altLang="es-ES" sz="1000" smtClean="0">
              <a:solidFill>
                <a:srgbClr val="898989"/>
              </a:solidFill>
              <a:latin typeface="Verdana" pitchFamily="34" charset="0"/>
            </a:endParaRPr>
          </a:p>
        </p:txBody>
      </p:sp>
      <p:sp>
        <p:nvSpPr>
          <p:cNvPr id="5" name="4 Rectángulo"/>
          <p:cNvSpPr/>
          <p:nvPr/>
        </p:nvSpPr>
        <p:spPr>
          <a:xfrm>
            <a:off x="7380288" y="260350"/>
            <a:ext cx="1439862" cy="118427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091904EEFF6B94C913A8A690B15F03E" ma:contentTypeVersion="2" ma:contentTypeDescription="Crear nuevo documento." ma:contentTypeScope="" ma:versionID="d6e83243cdaa9d17b2d1ea4503843b1b">
  <xsd:schema xmlns:xsd="http://www.w3.org/2001/XMLSchema" xmlns:xs="http://www.w3.org/2001/XMLSchema" xmlns:p="http://schemas.microsoft.com/office/2006/metadata/properties" xmlns:ns2="309d77d8-10e9-4602-be2a-b208202fbb6f" targetNamespace="http://schemas.microsoft.com/office/2006/metadata/properties" ma:root="true" ma:fieldsID="52cade17bae2d4d4707011aa1b5aa9d6" ns2:_="">
    <xsd:import namespace="309d77d8-10e9-4602-be2a-b208202fbb6f"/>
    <xsd:element name="properties">
      <xsd:complexType>
        <xsd:sequence>
          <xsd:element name="documentManagement">
            <xsd:complexType>
              <xsd:all>
                <xsd:element ref="ns2:url_documento"/>
                <xsd:element ref="ns2:Categor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d77d8-10e9-4602-be2a-b208202fbb6f" elementFormDefault="qualified">
    <xsd:import namespace="http://schemas.microsoft.com/office/2006/documentManagement/types"/>
    <xsd:import namespace="http://schemas.microsoft.com/office/infopath/2007/PartnerControls"/>
    <xsd:element name="url_documento" ma:index="8" ma:displayName="url_documento" ma:default="/APR/documentos/EscuelaDirigentesAPR/" ma:internalName="url_documento">
      <xsd:simpleType>
        <xsd:restriction base="dms:Text">
          <xsd:maxLength value="255"/>
        </xsd:restriction>
      </xsd:simpleType>
    </xsd:element>
    <xsd:element name="Categoria" ma:index="9" nillable="true" ma:displayName="Categoria" ma:default="Día 1" ma:format="Dropdown" ma:internalName="Categoria">
      <xsd:simpleType>
        <xsd:restriction base="dms:Choice">
          <xsd:enumeration value="Día 1"/>
          <xsd:enumeration value="Día 2"/>
          <xsd:enumeration value="Día 3"/>
          <xsd:enumeration value="Día 4"/>
          <xsd:enumeration value="Foto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ia xmlns="309d77d8-10e9-4602-be2a-b208202fbb6f">Día 2</Categoria>
    <url_documento xmlns="309d77d8-10e9-4602-be2a-b208202fbb6f">/APR/documentos/EscuelaDirigentesAPR/AdministracionFinanciaera.pptx</url_documento>
  </documentManagement>
</p:properties>
</file>

<file path=customXml/itemProps1.xml><?xml version="1.0" encoding="utf-8"?>
<ds:datastoreItem xmlns:ds="http://schemas.openxmlformats.org/officeDocument/2006/customXml" ds:itemID="{E319AB59-EB96-4A86-9DA6-65FC1317457B}"/>
</file>

<file path=customXml/itemProps2.xml><?xml version="1.0" encoding="utf-8"?>
<ds:datastoreItem xmlns:ds="http://schemas.openxmlformats.org/officeDocument/2006/customXml" ds:itemID="{9D90FBCE-BC19-456D-8107-AA1BAE041337}"/>
</file>

<file path=customXml/itemProps3.xml><?xml version="1.0" encoding="utf-8"?>
<ds:datastoreItem xmlns:ds="http://schemas.openxmlformats.org/officeDocument/2006/customXml" ds:itemID="{A67466FB-0ECA-463D-BF65-FC3B72247189}"/>
</file>

<file path=docProps/app.xml><?xml version="1.0" encoding="utf-8"?>
<Properties xmlns="http://schemas.openxmlformats.org/officeDocument/2006/extended-properties" xmlns:vt="http://schemas.openxmlformats.org/officeDocument/2006/docPropsVTypes">
  <TotalTime>22307</TotalTime>
  <Words>1669</Words>
  <Application>Microsoft Office PowerPoint</Application>
  <PresentationFormat>Presentación en pantalla (4:3)</PresentationFormat>
  <Paragraphs>106</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16</vt:i4>
      </vt:variant>
    </vt:vector>
  </HeadingPairs>
  <TitlesOfParts>
    <vt:vector size="25" baseType="lpstr">
      <vt:lpstr>Arial</vt:lpstr>
      <vt:lpstr>ヒラギノ角ゴ Pro W3</vt:lpstr>
      <vt:lpstr>Calibri</vt:lpstr>
      <vt:lpstr>Verdana</vt:lpstr>
      <vt:lpstr>gobCL Light</vt:lpstr>
      <vt:lpstr>Verdana Bold</vt:lpstr>
      <vt:lpstr>Office Theme</vt:lpstr>
      <vt:lpstr>1_Office Theme</vt:lpstr>
      <vt:lpstr>2_Office Theme</vt:lpstr>
      <vt:lpstr>ADMINISTRACION FINANCIERA</vt:lpstr>
      <vt:lpstr>TEMAS A TRATAR EN LA PRESENTACION</vt:lpstr>
      <vt:lpstr>Presentación de PowerPoint</vt:lpstr>
      <vt:lpstr>CONCEPTO BASICO DE ADMINISTRACION </vt:lpstr>
      <vt:lpstr>CONCEPTO BASICO DE ADMINISTRACION </vt:lpstr>
      <vt:lpstr>PRINCIPIO DEL DEVENGADO Y PERCIBIDO Y SU IMPORTANCIA EN EL BALANCE  </vt:lpstr>
      <vt:lpstr>PRINCIPIO DEL DEVENGADO Y PERCIBIDO Y SU IMPORTANCIA EN EL BALANCE   </vt:lpstr>
      <vt:lpstr>TRATAMIENTO DE EMISION DE BOLETAS Y FACTURAS A SOCIOS Y USUARIOS Y LA IMPORTANCIA DEL LIBRO DE SOCIOS </vt:lpstr>
      <vt:lpstr>IMPORTANCIA DE MANTENER LIBROS Y REGISTROS EN ORDEN</vt:lpstr>
      <vt:lpstr>IMPORTANCIA DE MANTENER LIBROS Y REGISTROS EN ORDEN</vt:lpstr>
      <vt:lpstr>PLAN DE INVERSION Y SU IMPORTANCIA EN EL BALANCE</vt:lpstr>
      <vt:lpstr>DEBERES Y DERECHOS DEL TRABAJADOR Y EMPLEADOR </vt:lpstr>
      <vt:lpstr>DEBERES Y DERECHOS DEL TRABAJADOR Y EMPLEADOR</vt:lpstr>
      <vt:lpstr>DEBERES Y DERECHOS DEL TRABAJADOR Y EMPLEADOR</vt:lpstr>
      <vt:lpstr>DEBERES Y DERECHOS DEL TRABAJADOR Y EMPLEADOR</vt:lpstr>
      <vt:lpstr>GRACIAS.</vt:lpstr>
    </vt:vector>
  </TitlesOfParts>
  <Company>Gabriel Badagnani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Financiera</dc:title>
  <dc:creator>Executive Director</dc:creator>
  <cp:lastModifiedBy>soporte tecnico</cp:lastModifiedBy>
  <cp:revision>815</cp:revision>
  <cp:lastPrinted>2013-10-16T13:36:33Z</cp:lastPrinted>
  <dcterms:created xsi:type="dcterms:W3CDTF">2010-11-27T19:44:20Z</dcterms:created>
  <dcterms:modified xsi:type="dcterms:W3CDTF">2015-11-20T13:33:06Z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0x010100C091904EEFF6B94C913A8A690B15F03E</vt:lpwstr>
  </property>
</Properties>
</file>