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53" r:id="rId6"/>
    <p:sldMasterId id="2147483665" r:id="rId7"/>
  </p:sldMasterIdLst>
  <p:notesMasterIdLst>
    <p:notesMasterId r:id="rId42"/>
  </p:notesMasterIdLst>
  <p:handoutMasterIdLst>
    <p:handoutMasterId r:id="rId43"/>
  </p:handoutMasterIdLst>
  <p:sldIdLst>
    <p:sldId id="256" r:id="rId8"/>
    <p:sldId id="367" r:id="rId9"/>
    <p:sldId id="368" r:id="rId10"/>
    <p:sldId id="369" r:id="rId11"/>
    <p:sldId id="371" r:id="rId12"/>
    <p:sldId id="372" r:id="rId13"/>
    <p:sldId id="381" r:id="rId14"/>
    <p:sldId id="382" r:id="rId15"/>
    <p:sldId id="383" r:id="rId16"/>
    <p:sldId id="384" r:id="rId17"/>
    <p:sldId id="385" r:id="rId18"/>
    <p:sldId id="386"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6" r:id="rId37"/>
    <p:sldId id="409" r:id="rId38"/>
    <p:sldId id="418" r:id="rId39"/>
    <p:sldId id="420" r:id="rId40"/>
    <p:sldId id="261" r:id="rId41"/>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itchFamily="34" charset="0"/>
        <a:ea typeface="ヒラギノ角ゴ Pro W3" charset="-128"/>
        <a:cs typeface="+mn-cs"/>
      </a:defRPr>
    </a:lvl5pPr>
    <a:lvl6pPr marL="2286000" algn="l" defTabSz="914400" rtl="0" eaLnBrk="1" latinLnBrk="0" hangingPunct="1">
      <a:defRPr kern="1200">
        <a:solidFill>
          <a:schemeClr val="tx1"/>
        </a:solidFill>
        <a:latin typeface="Arial" pitchFamily="34" charset="0"/>
        <a:ea typeface="ヒラギノ角ゴ Pro W3" charset="-128"/>
        <a:cs typeface="+mn-cs"/>
      </a:defRPr>
    </a:lvl6pPr>
    <a:lvl7pPr marL="2743200" algn="l" defTabSz="914400" rtl="0" eaLnBrk="1" latinLnBrk="0" hangingPunct="1">
      <a:defRPr kern="1200">
        <a:solidFill>
          <a:schemeClr val="tx1"/>
        </a:solidFill>
        <a:latin typeface="Arial" pitchFamily="34" charset="0"/>
        <a:ea typeface="ヒラギノ角ゴ Pro W3" charset="-128"/>
        <a:cs typeface="+mn-cs"/>
      </a:defRPr>
    </a:lvl7pPr>
    <a:lvl8pPr marL="3200400" algn="l" defTabSz="914400" rtl="0" eaLnBrk="1" latinLnBrk="0" hangingPunct="1">
      <a:defRPr kern="1200">
        <a:solidFill>
          <a:schemeClr val="tx1"/>
        </a:solidFill>
        <a:latin typeface="Arial" pitchFamily="34" charset="0"/>
        <a:ea typeface="ヒラギノ角ゴ Pro W3" charset="-128"/>
        <a:cs typeface="+mn-cs"/>
      </a:defRPr>
    </a:lvl8pPr>
    <a:lvl9pPr marL="3657600" algn="l" defTabSz="914400" rtl="0" eaLnBrk="1" latinLnBrk="0" hangingPunct="1">
      <a:defRPr kern="1200">
        <a:solidFill>
          <a:schemeClr val="tx1"/>
        </a:solidFill>
        <a:latin typeface="Arial" pitchFamily="34"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A1"/>
    <a:srgbClr val="808080"/>
    <a:srgbClr val="404040"/>
    <a:srgbClr val="CCCCCC"/>
    <a:srgbClr val="E17068"/>
    <a:srgbClr val="FE454A"/>
    <a:srgbClr val="E10202"/>
    <a:srgbClr val="EF41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87" d="100"/>
          <a:sy n="87" d="100"/>
        </p:scale>
        <p:origin x="-876" y="552"/>
      </p:cViewPr>
      <p:guideLst>
        <p:guide orient="horz" pos="-4"/>
        <p:guide pos="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atin typeface="Arial" charset="0"/>
              </a:defRPr>
            </a:lvl1pPr>
          </a:lstStyle>
          <a:p>
            <a:pPr>
              <a:defRPr/>
            </a:pPr>
            <a:endParaRPr lang="es-CL"/>
          </a:p>
        </p:txBody>
      </p:sp>
      <p:sp>
        <p:nvSpPr>
          <p:cNvPr id="3" name="2 Marcador de fecha"/>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atin typeface="Arial" charset="0"/>
              </a:defRPr>
            </a:lvl1pPr>
          </a:lstStyle>
          <a:p>
            <a:pPr>
              <a:defRPr/>
            </a:pPr>
            <a:fld id="{C365E255-892C-4C47-B852-A3058F64C54E}" type="datetimeFigureOut">
              <a:rPr lang="es-CL"/>
              <a:pPr>
                <a:defRPr/>
              </a:pPr>
              <a:t>07-11-2015</a:t>
            </a:fld>
            <a:endParaRPr lang="es-CL"/>
          </a:p>
        </p:txBody>
      </p:sp>
      <p:sp>
        <p:nvSpPr>
          <p:cNvPr id="4" name="3 Marcador de pie de página"/>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atin typeface="Arial" charset="0"/>
              </a:defRPr>
            </a:lvl1pPr>
          </a:lstStyle>
          <a:p>
            <a:pPr>
              <a:defRPr/>
            </a:pPr>
            <a:endParaRPr lang="es-CL"/>
          </a:p>
        </p:txBody>
      </p:sp>
      <p:sp>
        <p:nvSpPr>
          <p:cNvPr id="5" name="4 Marcador de número de diapositiva"/>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atin typeface="Arial" charset="0"/>
              </a:defRPr>
            </a:lvl1pPr>
          </a:lstStyle>
          <a:p>
            <a:pPr>
              <a:defRPr/>
            </a:pPr>
            <a:fld id="{2641C49C-0ECA-4DD9-A885-A18DE772F2D1}" type="slidenum">
              <a:rPr lang="es-CL"/>
              <a:pPr>
                <a:defRPr/>
              </a:pPr>
              <a:t>‹Nº›</a:t>
            </a:fld>
            <a:endParaRPr lang="es-CL"/>
          </a:p>
        </p:txBody>
      </p:sp>
    </p:spTree>
    <p:extLst>
      <p:ext uri="{BB962C8B-B14F-4D97-AF65-F5344CB8AC3E}">
        <p14:creationId xmlns:p14="http://schemas.microsoft.com/office/powerpoint/2010/main" val="2814600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wrap="square" lIns="93324" tIns="46662" rIns="93324" bIns="46662" numCol="1" anchor="t" anchorCtr="0" compatLnSpc="1">
            <a:prstTxWarp prst="textNoShape">
              <a:avLst/>
            </a:prstTxWarp>
          </a:bodyPr>
          <a:lstStyle>
            <a:lvl1pPr>
              <a:defRPr sz="1200">
                <a:latin typeface="Calibri" pitchFamily="34" charset="0"/>
              </a:defRPr>
            </a:lvl1pPr>
          </a:lstStyle>
          <a:p>
            <a:pPr>
              <a:defRPr/>
            </a:pPr>
            <a:endParaRPr lang="es-CL"/>
          </a:p>
        </p:txBody>
      </p:sp>
      <p:sp>
        <p:nvSpPr>
          <p:cNvPr id="3" name="Date Placeholder 2"/>
          <p:cNvSpPr>
            <a:spLocks noGrp="1"/>
          </p:cNvSpPr>
          <p:nvPr>
            <p:ph type="dt" idx="1"/>
          </p:nvPr>
        </p:nvSpPr>
        <p:spPr>
          <a:xfrm>
            <a:off x="3978275" y="0"/>
            <a:ext cx="3043238" cy="465138"/>
          </a:xfrm>
          <a:prstGeom prst="rect">
            <a:avLst/>
          </a:prstGeom>
        </p:spPr>
        <p:txBody>
          <a:bodyPr vert="horz" wrap="square" lIns="93324" tIns="46662" rIns="93324" bIns="46662" numCol="1" anchor="t" anchorCtr="0" compatLnSpc="1">
            <a:prstTxWarp prst="textNoShape">
              <a:avLst/>
            </a:prstTxWarp>
          </a:bodyPr>
          <a:lstStyle>
            <a:lvl1pPr algn="r">
              <a:defRPr sz="1200">
                <a:latin typeface="Calibri" pitchFamily="34" charset="0"/>
              </a:defRPr>
            </a:lvl1pPr>
          </a:lstStyle>
          <a:p>
            <a:pPr>
              <a:defRPr/>
            </a:pPr>
            <a:fld id="{26BB5F76-9C54-4A9C-B50A-86C4681069AE}" type="datetime1">
              <a:rPr lang="en-US"/>
              <a:pPr>
                <a:defRPr/>
              </a:pPr>
              <a:t>11/7/2015</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wrap="square" lIns="93324" tIns="46662" rIns="93324" bIns="46662" numCol="1" anchor="ctr" anchorCtr="0" compatLnSpc="1">
            <a:prstTxWarp prst="textNoShape">
              <a:avLst/>
            </a:prstTxWarp>
          </a:bodyPr>
          <a:lstStyle/>
          <a:p>
            <a:pPr lvl="0"/>
            <a:endParaRPr lang="es-CL" noProof="0" smtClean="0"/>
          </a:p>
        </p:txBody>
      </p:sp>
      <p:sp>
        <p:nvSpPr>
          <p:cNvPr id="5" name="Notes Placeholder 4"/>
          <p:cNvSpPr>
            <a:spLocks noGrp="1"/>
          </p:cNvSpPr>
          <p:nvPr>
            <p:ph type="body" sz="quarter" idx="3"/>
          </p:nvPr>
        </p:nvSpPr>
        <p:spPr>
          <a:xfrm>
            <a:off x="701675" y="4421188"/>
            <a:ext cx="5619750" cy="4189412"/>
          </a:xfrm>
          <a:prstGeom prst="rect">
            <a:avLst/>
          </a:prstGeom>
        </p:spPr>
        <p:txBody>
          <a:bodyPr vert="horz" wrap="square" lIns="93324" tIns="46662" rIns="93324" bIns="46662"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42375"/>
            <a:ext cx="3043238" cy="465138"/>
          </a:xfrm>
          <a:prstGeom prst="rect">
            <a:avLst/>
          </a:prstGeom>
        </p:spPr>
        <p:txBody>
          <a:bodyPr vert="horz" wrap="square" lIns="93324" tIns="46662" rIns="93324" bIns="46662" numCol="1" anchor="b" anchorCtr="0" compatLnSpc="1">
            <a:prstTxWarp prst="textNoShape">
              <a:avLst/>
            </a:prstTxWarp>
          </a:bodyPr>
          <a:lstStyle>
            <a:lvl1pPr>
              <a:defRPr sz="1200">
                <a:latin typeface="Calibri" pitchFamily="34" charset="0"/>
              </a:defRPr>
            </a:lvl1pPr>
          </a:lstStyle>
          <a:p>
            <a:pPr>
              <a:defRPr/>
            </a:pPr>
            <a:endParaRPr lang="es-CL"/>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atin typeface="Calibri" pitchFamily="34" charset="0"/>
              </a:defRPr>
            </a:lvl1pPr>
          </a:lstStyle>
          <a:p>
            <a:pPr>
              <a:defRPr/>
            </a:pPr>
            <a:fld id="{10AD2206-4072-4A1B-ADF4-82503E7D396F}" type="slidenum">
              <a:rPr lang="en-US"/>
              <a:pPr>
                <a:defRPr/>
              </a:pPr>
              <a:t>‹Nº›</a:t>
            </a:fld>
            <a:endParaRPr lang="en-US"/>
          </a:p>
        </p:txBody>
      </p:sp>
    </p:spTree>
    <p:extLst>
      <p:ext uri="{BB962C8B-B14F-4D97-AF65-F5344CB8AC3E}">
        <p14:creationId xmlns:p14="http://schemas.microsoft.com/office/powerpoint/2010/main" val="385495666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CL" altLang="es-CL" smtClean="0"/>
          </a:p>
        </p:txBody>
      </p:sp>
      <p:sp>
        <p:nvSpPr>
          <p:cNvPr id="399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ヒラギノ角ゴ Pro W3" charset="-128"/>
              </a:defRPr>
            </a:lvl1pPr>
            <a:lvl2pPr marL="742950" indent="-285750" eaLnBrk="0" hangingPunct="0">
              <a:spcBef>
                <a:spcPct val="30000"/>
              </a:spcBef>
              <a:defRPr sz="1200">
                <a:solidFill>
                  <a:schemeClr val="tx1"/>
                </a:solidFill>
                <a:latin typeface="Calibri" pitchFamily="34" charset="0"/>
                <a:ea typeface="ヒラギノ角ゴ Pro W3" charset="-128"/>
              </a:defRPr>
            </a:lvl2pPr>
            <a:lvl3pPr marL="1143000" indent="-228600" eaLnBrk="0" hangingPunct="0">
              <a:spcBef>
                <a:spcPct val="30000"/>
              </a:spcBef>
              <a:defRPr sz="1200">
                <a:solidFill>
                  <a:schemeClr val="tx1"/>
                </a:solidFill>
                <a:latin typeface="Calibri" pitchFamily="34" charset="0"/>
                <a:ea typeface="ヒラギノ角ゴ Pro W3" charset="-128"/>
              </a:defRPr>
            </a:lvl3pPr>
            <a:lvl4pPr marL="1600200" indent="-228600" eaLnBrk="0" hangingPunct="0">
              <a:spcBef>
                <a:spcPct val="30000"/>
              </a:spcBef>
              <a:defRPr sz="1200">
                <a:solidFill>
                  <a:schemeClr val="tx1"/>
                </a:solidFill>
                <a:latin typeface="Calibri" pitchFamily="34" charset="0"/>
                <a:ea typeface="ヒラギノ角ゴ Pro W3" charset="-128"/>
              </a:defRPr>
            </a:lvl4pPr>
            <a:lvl5pPr marL="2057400" indent="-228600" eaLnBrk="0" hangingPunct="0">
              <a:spcBef>
                <a:spcPct val="30000"/>
              </a:spcBef>
              <a:defRPr sz="1200">
                <a:solidFill>
                  <a:schemeClr val="tx1"/>
                </a:solidFill>
                <a:latin typeface="Calibri" pitchFamily="34" charset="0"/>
                <a:ea typeface="ヒラギノ角ゴ Pro W3" charset="-128"/>
              </a:defRPr>
            </a:lvl5pPr>
            <a:lvl6pPr marL="25146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6pPr>
            <a:lvl7pPr marL="29718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7pPr>
            <a:lvl8pPr marL="34290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8pPr>
            <a:lvl9pPr marL="3886200" indent="-228600" defTabSz="457200" eaLnBrk="0" fontAlgn="base" hangingPunct="0">
              <a:spcBef>
                <a:spcPct val="30000"/>
              </a:spcBef>
              <a:spcAft>
                <a:spcPct val="0"/>
              </a:spcAft>
              <a:defRPr sz="1200">
                <a:solidFill>
                  <a:schemeClr val="tx1"/>
                </a:solidFill>
                <a:latin typeface="Calibri" pitchFamily="34" charset="0"/>
                <a:ea typeface="ヒラギノ角ゴ Pro W3" charset="-128"/>
              </a:defRPr>
            </a:lvl9pPr>
          </a:lstStyle>
          <a:p>
            <a:pPr eaLnBrk="1" hangingPunct="1">
              <a:spcBef>
                <a:spcPct val="0"/>
              </a:spcBef>
            </a:pPr>
            <a:fld id="{16E9F8AD-E5EE-4891-AB47-B622628E6109}" type="slidenum">
              <a:rPr lang="en-US" altLang="es-CL" smtClean="0"/>
              <a:pPr eaLnBrk="1" hangingPunct="1">
                <a:spcBef>
                  <a:spcPct val="0"/>
                </a:spcBef>
              </a:pPr>
              <a:t>1</a:t>
            </a:fld>
            <a:endParaRPr lang="en-US" altLang="es-C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B88BF2-D40E-4CCC-B7CC-F6EC6101F7FF}" type="slidenum">
              <a:rPr lang="es-ES" altLang="es-CL"/>
              <a:pPr/>
              <a:t>10</a:t>
            </a:fld>
            <a:endParaRPr lang="es-ES" altLang="es-CL"/>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519DE-9DC6-4513-993D-78AAF175A6FA}" type="slidenum">
              <a:rPr lang="es-ES" altLang="es-CL"/>
              <a:pPr/>
              <a:t>11</a:t>
            </a:fld>
            <a:endParaRPr lang="es-ES" altLang="es-CL"/>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474442-2C19-4B2E-BF99-E8409D091692}" type="slidenum">
              <a:rPr lang="es-ES" altLang="es-CL"/>
              <a:pPr/>
              <a:t>12</a:t>
            </a:fld>
            <a:endParaRPr lang="es-ES" altLang="es-CL"/>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E47315-0E49-4672-9E71-E396DAA60C9F}" type="slidenum">
              <a:rPr lang="es-ES" altLang="es-CL"/>
              <a:pPr/>
              <a:t>13</a:t>
            </a:fld>
            <a:endParaRPr lang="es-ES" altLang="es-CL"/>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D6204D-B597-4259-B3C8-047D21F70A77}" type="slidenum">
              <a:rPr lang="es-ES" altLang="es-CL"/>
              <a:pPr/>
              <a:t>14</a:t>
            </a:fld>
            <a:endParaRPr lang="es-ES" altLang="es-CL"/>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9B8248-4274-4641-A84B-C0803D7475B8}" type="slidenum">
              <a:rPr lang="es-ES" altLang="es-CL"/>
              <a:pPr/>
              <a:t>15</a:t>
            </a:fld>
            <a:endParaRPr lang="es-ES" altLang="es-CL"/>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2AD01C-2EDC-43C4-A450-7F42E76123D9}" type="slidenum">
              <a:rPr lang="es-ES" altLang="es-CL"/>
              <a:pPr/>
              <a:t>16</a:t>
            </a:fld>
            <a:endParaRPr lang="es-ES" altLang="es-CL"/>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FF0B37-A9DE-42C7-BAFB-E29043EFE676}" type="slidenum">
              <a:rPr lang="es-ES" altLang="es-CL"/>
              <a:pPr/>
              <a:t>17</a:t>
            </a:fld>
            <a:endParaRPr lang="es-ES" altLang="es-CL"/>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736DAA-2A4E-486A-9458-7ADE7768339A}" type="slidenum">
              <a:rPr lang="es-ES" altLang="es-CL"/>
              <a:pPr/>
              <a:t>18</a:t>
            </a:fld>
            <a:endParaRPr lang="es-ES" altLang="es-CL"/>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E7A783-D4C3-4F8A-834F-7B6FE99EB0E9}" type="slidenum">
              <a:rPr lang="es-ES" altLang="es-CL"/>
              <a:pPr/>
              <a:t>19</a:t>
            </a:fld>
            <a:endParaRPr lang="es-ES" altLang="es-CL"/>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DA5CC4-0DEE-4376-8007-15E3065BE464}" type="slidenum">
              <a:rPr lang="es-ES" altLang="es-CL"/>
              <a:pPr/>
              <a:t>2</a:t>
            </a:fld>
            <a:endParaRPr lang="es-ES" altLang="es-CL"/>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28E12D-5ABA-4BFE-81A6-E6D1B7031524}" type="slidenum">
              <a:rPr lang="es-ES" altLang="es-CL"/>
              <a:pPr/>
              <a:t>20</a:t>
            </a:fld>
            <a:endParaRPr lang="es-ES" altLang="es-CL"/>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640846-5C62-4A89-AC32-03C794BB9D4C}" type="slidenum">
              <a:rPr lang="es-ES" altLang="es-CL"/>
              <a:pPr/>
              <a:t>21</a:t>
            </a:fld>
            <a:endParaRPr lang="es-ES" altLang="es-CL"/>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CB447A-6576-43DD-A72B-A7F1CB437A04}" type="slidenum">
              <a:rPr lang="es-ES" altLang="es-CL"/>
              <a:pPr/>
              <a:t>22</a:t>
            </a:fld>
            <a:endParaRPr lang="es-ES" altLang="es-CL"/>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A2A129-C985-4611-A63F-363E90B0182E}" type="slidenum">
              <a:rPr lang="es-ES" altLang="es-CL"/>
              <a:pPr/>
              <a:t>23</a:t>
            </a:fld>
            <a:endParaRPr lang="es-ES" altLang="es-CL"/>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F23FB2-96F2-40BD-BA37-04BBEB4D7218}" type="slidenum">
              <a:rPr lang="es-ES" altLang="es-CL"/>
              <a:pPr/>
              <a:t>24</a:t>
            </a:fld>
            <a:endParaRPr lang="es-ES" altLang="es-CL"/>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FB7DD5-EB7C-40B1-94B4-69850DBEB6CA}" type="slidenum">
              <a:rPr lang="es-ES" altLang="es-CL"/>
              <a:pPr/>
              <a:t>25</a:t>
            </a:fld>
            <a:endParaRPr lang="es-ES" altLang="es-CL"/>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6B5B02-1208-4124-9286-310E720B9622}" type="slidenum">
              <a:rPr lang="es-ES" altLang="es-CL"/>
              <a:pPr/>
              <a:t>26</a:t>
            </a:fld>
            <a:endParaRPr lang="es-ES" altLang="es-CL"/>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EEAC2-EFA8-4920-B309-423879A893EF}" type="slidenum">
              <a:rPr lang="es-ES" altLang="es-CL"/>
              <a:pPr/>
              <a:t>27</a:t>
            </a:fld>
            <a:endParaRPr lang="es-ES" altLang="es-CL"/>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295919-3C43-49C9-A719-086434DD8C73}" type="slidenum">
              <a:rPr lang="es-ES" altLang="es-CL"/>
              <a:pPr/>
              <a:t>28</a:t>
            </a:fld>
            <a:endParaRPr lang="es-ES" altLang="es-CL"/>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B6A1C6-63A1-4759-A5CB-590C1617C6DA}" type="slidenum">
              <a:rPr lang="es-ES" altLang="es-CL"/>
              <a:pPr/>
              <a:t>29</a:t>
            </a:fld>
            <a:endParaRPr lang="es-ES" altLang="es-CL"/>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8092B6-BBEE-43BD-9B26-025161B9E54C}" type="slidenum">
              <a:rPr lang="es-ES" altLang="es-CL"/>
              <a:pPr/>
              <a:t>3</a:t>
            </a:fld>
            <a:endParaRPr lang="es-ES" altLang="es-CL"/>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8AC7B6-FBF1-436F-8FDE-072FF266606D}" type="slidenum">
              <a:rPr lang="es-ES" altLang="es-CL"/>
              <a:pPr/>
              <a:t>30</a:t>
            </a:fld>
            <a:endParaRPr lang="es-ES" altLang="es-CL"/>
          </a:p>
        </p:txBody>
      </p:sp>
      <p:sp>
        <p:nvSpPr>
          <p:cNvPr id="32770" name="Rectangle 1026"/>
          <p:cNvSpPr>
            <a:spLocks noGrp="1" noRot="1" noChangeAspect="1" noChangeArrowheads="1" noTextEdit="1"/>
          </p:cNvSpPr>
          <p:nvPr>
            <p:ph type="sldImg"/>
          </p:nvPr>
        </p:nvSpPr>
        <p:spPr>
          <a:ln/>
        </p:spPr>
      </p:sp>
      <p:sp>
        <p:nvSpPr>
          <p:cNvPr id="32771" name="Rectangle 1027"/>
          <p:cNvSpPr>
            <a:spLocks noGrp="1" noChangeArrowheads="1"/>
          </p:cNvSpPr>
          <p:nvPr>
            <p:ph type="body" idx="1"/>
          </p:nvPr>
        </p:nvSpPr>
        <p:spPr/>
        <p:txBody>
          <a:bodyPr/>
          <a:lstStyle/>
          <a:p>
            <a:endParaRPr lang="es-CL" altLang="es-C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7C484C-98C7-4DC4-9FD9-F1E75B3697B8}" type="slidenum">
              <a:rPr lang="es-ES" altLang="es-CL"/>
              <a:pPr/>
              <a:t>31</a:t>
            </a:fld>
            <a:endParaRPr lang="es-ES" altLang="es-CL"/>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652B32-DBCE-4C58-BF58-ED6A650634B1}" type="slidenum">
              <a:rPr lang="es-ES" altLang="es-CL"/>
              <a:pPr/>
              <a:t>32</a:t>
            </a:fld>
            <a:endParaRPr lang="es-ES" altLang="es-CL"/>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104404-325B-412C-8D74-11791C5266DA}" type="slidenum">
              <a:rPr lang="es-ES" altLang="es-CL"/>
              <a:pPr/>
              <a:t>33</a:t>
            </a:fld>
            <a:endParaRPr lang="es-ES" altLang="es-CL"/>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CD62E-1AF3-4613-840B-405B289EEFA5}" type="slidenum">
              <a:rPr lang="es-ES" altLang="es-CL"/>
              <a:pPr/>
              <a:t>4</a:t>
            </a:fld>
            <a:endParaRPr lang="es-ES" altLang="es-CL"/>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B944B0-F5C5-46E7-97E4-B5BA9FF1E001}" type="slidenum">
              <a:rPr lang="es-ES" altLang="es-CL"/>
              <a:pPr/>
              <a:t>5</a:t>
            </a:fld>
            <a:endParaRPr lang="es-ES" altLang="es-CL"/>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B10F94-6116-473A-8C36-2C9BE56B89AE}" type="slidenum">
              <a:rPr lang="es-ES" altLang="es-CL"/>
              <a:pPr/>
              <a:t>6</a:t>
            </a:fld>
            <a:endParaRPr lang="es-ES" altLang="es-CL"/>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74F1D3-7D5F-4AD4-8591-E90A494F0DEE}" type="slidenum">
              <a:rPr lang="es-ES" altLang="es-CL"/>
              <a:pPr/>
              <a:t>7</a:t>
            </a:fld>
            <a:endParaRPr lang="es-ES" altLang="es-CL"/>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3BFA43-EF31-4928-99B0-F0F073D14691}" type="slidenum">
              <a:rPr lang="es-ES" altLang="es-CL"/>
              <a:pPr/>
              <a:t>8</a:t>
            </a:fld>
            <a:endParaRPr lang="es-ES" altLang="es-CL"/>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s-CL" altLang="es-C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69F9E1-3B6E-400D-A30C-98DDCA868704}" type="slidenum">
              <a:rPr lang="es-ES" altLang="es-CL"/>
              <a:pPr/>
              <a:t>9</a:t>
            </a:fld>
            <a:endParaRPr lang="es-ES" altLang="es-CL"/>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s-CL" alt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smtClean="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886DAB69-188F-479D-BC9E-A8B50B084D79}" type="datetime1">
              <a:rPr lang="en-US"/>
              <a:pPr>
                <a:defRPr/>
              </a:pPr>
              <a:t>11/7/2015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404D45B0-1EA3-4672-8C4E-5F723535D5FA}" type="slidenum">
              <a:rPr lang="en-US"/>
              <a:pPr>
                <a:defRPr/>
              </a:pPr>
              <a:t>‹Nº›</a:t>
            </a:fld>
            <a:endParaRPr lang="en-US"/>
          </a:p>
        </p:txBody>
      </p:sp>
    </p:spTree>
    <p:extLst>
      <p:ext uri="{BB962C8B-B14F-4D97-AF65-F5344CB8AC3E}">
        <p14:creationId xmlns:p14="http://schemas.microsoft.com/office/powerpoint/2010/main" val="1173682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endParaRPr lang="es-CL"/>
          </a:p>
        </p:txBody>
      </p:sp>
      <p:sp>
        <p:nvSpPr>
          <p:cNvPr id="4" name="Slide Number Placeholder 4"/>
          <p:cNvSpPr>
            <a:spLocks noGrp="1"/>
          </p:cNvSpPr>
          <p:nvPr>
            <p:ph type="sldNum" sz="quarter" idx="11"/>
          </p:nvPr>
        </p:nvSpPr>
        <p:spPr/>
        <p:txBody>
          <a:bodyPr/>
          <a:lstStyle>
            <a:lvl1pPr>
              <a:defRPr/>
            </a:lvl1pPr>
          </a:lstStyle>
          <a:p>
            <a:pPr>
              <a:defRPr/>
            </a:pPr>
            <a:fld id="{507CC43D-11F4-4515-A447-4D66BCEC3977}" type="slidenum">
              <a:rPr lang="en-US"/>
              <a:pPr>
                <a:defRPr/>
              </a:pPr>
              <a:t>‹Nº›</a:t>
            </a:fld>
            <a:endParaRPr lang="en-US"/>
          </a:p>
        </p:txBody>
      </p:sp>
    </p:spTree>
    <p:extLst>
      <p:ext uri="{BB962C8B-B14F-4D97-AF65-F5344CB8AC3E}">
        <p14:creationId xmlns:p14="http://schemas.microsoft.com/office/powerpoint/2010/main" val="579833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s-CL"/>
          </a:p>
        </p:txBody>
      </p:sp>
      <p:sp>
        <p:nvSpPr>
          <p:cNvPr id="3" name="Slide Number Placeholder 3"/>
          <p:cNvSpPr>
            <a:spLocks noGrp="1"/>
          </p:cNvSpPr>
          <p:nvPr>
            <p:ph type="sldNum" sz="quarter" idx="11"/>
          </p:nvPr>
        </p:nvSpPr>
        <p:spPr/>
        <p:txBody>
          <a:bodyPr/>
          <a:lstStyle>
            <a:lvl1pPr>
              <a:defRPr/>
            </a:lvl1pPr>
          </a:lstStyle>
          <a:p>
            <a:pPr>
              <a:defRPr/>
            </a:pPr>
            <a:fld id="{BFDCB55F-A53E-4F04-8CA7-0DB35D480179}" type="slidenum">
              <a:rPr lang="en-US"/>
              <a:pPr>
                <a:defRPr/>
              </a:pPr>
              <a:t>‹Nº›</a:t>
            </a:fld>
            <a:endParaRPr lang="en-US"/>
          </a:p>
        </p:txBody>
      </p:sp>
    </p:spTree>
    <p:extLst>
      <p:ext uri="{BB962C8B-B14F-4D97-AF65-F5344CB8AC3E}">
        <p14:creationId xmlns:p14="http://schemas.microsoft.com/office/powerpoint/2010/main" val="3863614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CL"/>
          </a:p>
        </p:txBody>
      </p:sp>
      <p:sp>
        <p:nvSpPr>
          <p:cNvPr id="6" name="Slide Number Placeholder 6"/>
          <p:cNvSpPr>
            <a:spLocks noGrp="1"/>
          </p:cNvSpPr>
          <p:nvPr>
            <p:ph type="sldNum" sz="quarter" idx="11"/>
          </p:nvPr>
        </p:nvSpPr>
        <p:spPr/>
        <p:txBody>
          <a:bodyPr/>
          <a:lstStyle>
            <a:lvl1pPr>
              <a:defRPr/>
            </a:lvl1pPr>
          </a:lstStyle>
          <a:p>
            <a:pPr>
              <a:defRPr/>
            </a:pPr>
            <a:fld id="{D5827671-F737-43E8-B9FE-EB4F6D4148CF}" type="slidenum">
              <a:rPr lang="en-US"/>
              <a:pPr>
                <a:defRPr/>
              </a:pPr>
              <a:t>‹Nº›</a:t>
            </a:fld>
            <a:endParaRPr lang="en-US"/>
          </a:p>
        </p:txBody>
      </p:sp>
    </p:spTree>
    <p:extLst>
      <p:ext uri="{BB962C8B-B14F-4D97-AF65-F5344CB8AC3E}">
        <p14:creationId xmlns:p14="http://schemas.microsoft.com/office/powerpoint/2010/main" val="1286790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endParaRPr lang="es-CL"/>
          </a:p>
        </p:txBody>
      </p:sp>
      <p:sp>
        <p:nvSpPr>
          <p:cNvPr id="6" name="Slide Number Placeholder 6"/>
          <p:cNvSpPr>
            <a:spLocks noGrp="1"/>
          </p:cNvSpPr>
          <p:nvPr>
            <p:ph type="sldNum" sz="quarter" idx="11"/>
          </p:nvPr>
        </p:nvSpPr>
        <p:spPr/>
        <p:txBody>
          <a:bodyPr/>
          <a:lstStyle>
            <a:lvl1pPr>
              <a:defRPr/>
            </a:lvl1pPr>
          </a:lstStyle>
          <a:p>
            <a:pPr>
              <a:defRPr/>
            </a:pPr>
            <a:fld id="{94FB3CA2-E6E1-4F8B-82CE-9C70B8B5DDE9}" type="slidenum">
              <a:rPr lang="en-US"/>
              <a:pPr>
                <a:defRPr/>
              </a:pPr>
              <a:t>‹Nº›</a:t>
            </a:fld>
            <a:endParaRPr lang="en-US"/>
          </a:p>
        </p:txBody>
      </p:sp>
    </p:spTree>
    <p:extLst>
      <p:ext uri="{BB962C8B-B14F-4D97-AF65-F5344CB8AC3E}">
        <p14:creationId xmlns:p14="http://schemas.microsoft.com/office/powerpoint/2010/main" val="19099988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CL"/>
          </a:p>
        </p:txBody>
      </p:sp>
      <p:sp>
        <p:nvSpPr>
          <p:cNvPr id="5" name="Slide Number Placeholder 5"/>
          <p:cNvSpPr>
            <a:spLocks noGrp="1"/>
          </p:cNvSpPr>
          <p:nvPr>
            <p:ph type="sldNum" sz="quarter" idx="11"/>
          </p:nvPr>
        </p:nvSpPr>
        <p:spPr/>
        <p:txBody>
          <a:bodyPr/>
          <a:lstStyle>
            <a:lvl1pPr>
              <a:defRPr/>
            </a:lvl1pPr>
          </a:lstStyle>
          <a:p>
            <a:pPr>
              <a:defRPr/>
            </a:pPr>
            <a:fld id="{5CF8C723-2C76-469C-844D-AE50EF405B0C}" type="slidenum">
              <a:rPr lang="en-US"/>
              <a:pPr>
                <a:defRPr/>
              </a:pPr>
              <a:t>‹Nº›</a:t>
            </a:fld>
            <a:endParaRPr lang="en-US"/>
          </a:p>
        </p:txBody>
      </p:sp>
    </p:spTree>
    <p:extLst>
      <p:ext uri="{BB962C8B-B14F-4D97-AF65-F5344CB8AC3E}">
        <p14:creationId xmlns:p14="http://schemas.microsoft.com/office/powerpoint/2010/main" val="4049299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s-CL"/>
          </a:p>
        </p:txBody>
      </p:sp>
      <p:sp>
        <p:nvSpPr>
          <p:cNvPr id="5" name="Slide Number Placeholder 5"/>
          <p:cNvSpPr>
            <a:spLocks noGrp="1"/>
          </p:cNvSpPr>
          <p:nvPr>
            <p:ph type="sldNum" sz="quarter" idx="11"/>
          </p:nvPr>
        </p:nvSpPr>
        <p:spPr/>
        <p:txBody>
          <a:bodyPr/>
          <a:lstStyle>
            <a:lvl1pPr>
              <a:defRPr/>
            </a:lvl1pPr>
          </a:lstStyle>
          <a:p>
            <a:pPr>
              <a:defRPr/>
            </a:pPr>
            <a:fld id="{6F63A29E-91C1-4D48-AF90-F5EFFAA936E4}" type="slidenum">
              <a:rPr lang="en-US"/>
              <a:pPr>
                <a:defRPr/>
              </a:pPr>
              <a:t>‹Nº›</a:t>
            </a:fld>
            <a:endParaRPr lang="en-US"/>
          </a:p>
        </p:txBody>
      </p:sp>
    </p:spTree>
    <p:extLst>
      <p:ext uri="{BB962C8B-B14F-4D97-AF65-F5344CB8AC3E}">
        <p14:creationId xmlns:p14="http://schemas.microsoft.com/office/powerpoint/2010/main" val="589867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81E967B6-502D-4CFD-9368-E3C71B147905}" type="datetime1">
              <a:rPr lang="en-US"/>
              <a:pPr>
                <a:defRPr/>
              </a:pPr>
              <a:t>11/7/2015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448CD0A-79EA-408B-883E-E816C675B938}" type="slidenum">
              <a:rPr lang="en-US"/>
              <a:pPr>
                <a:defRPr/>
              </a:pPr>
              <a:t>‹Nº›</a:t>
            </a:fld>
            <a:endParaRPr lang="en-US"/>
          </a:p>
        </p:txBody>
      </p:sp>
    </p:spTree>
    <p:extLst>
      <p:ext uri="{BB962C8B-B14F-4D97-AF65-F5344CB8AC3E}">
        <p14:creationId xmlns:p14="http://schemas.microsoft.com/office/powerpoint/2010/main" val="3403075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7B69F1E7-1504-4ED5-932B-0B719E49B332}" type="datetime1">
              <a:rPr lang="en-US"/>
              <a:pPr>
                <a:defRPr/>
              </a:pPr>
              <a:t>11/7/2015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5EC4A805-018A-4E10-8C43-055C7859ECDB}" type="slidenum">
              <a:rPr lang="en-US"/>
              <a:pPr>
                <a:defRPr/>
              </a:pPr>
              <a:t>‹Nº›</a:t>
            </a:fld>
            <a:endParaRPr lang="en-US"/>
          </a:p>
        </p:txBody>
      </p:sp>
    </p:spTree>
    <p:extLst>
      <p:ext uri="{BB962C8B-B14F-4D97-AF65-F5344CB8AC3E}">
        <p14:creationId xmlns:p14="http://schemas.microsoft.com/office/powerpoint/2010/main" val="2267713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F8E7E91-1EAA-4586-A0CA-CE3957EBB871}" type="datetime1">
              <a:rPr lang="en-US"/>
              <a:pPr>
                <a:defRPr/>
              </a:pPr>
              <a:t>11/7/2015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4C5EE113-63AA-4A19-9829-1047FB10FF82}" type="slidenum">
              <a:rPr lang="en-US"/>
              <a:pPr>
                <a:defRPr/>
              </a:pPr>
              <a:t>‹Nº›</a:t>
            </a:fld>
            <a:endParaRPr lang="en-US"/>
          </a:p>
        </p:txBody>
      </p:sp>
    </p:spTree>
    <p:extLst>
      <p:ext uri="{BB962C8B-B14F-4D97-AF65-F5344CB8AC3E}">
        <p14:creationId xmlns:p14="http://schemas.microsoft.com/office/powerpoint/2010/main" val="4200168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9DB55121-46E0-45C6-9EC9-533989991454}" type="datetime1">
              <a:rPr lang="en-US"/>
              <a:pPr>
                <a:defRPr/>
              </a:pPr>
              <a:t>11/7/2015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69002B0A-95ED-4540-B81A-EE83DAA35DA0}" type="slidenum">
              <a:rPr lang="en-US"/>
              <a:pPr>
                <a:defRPr/>
              </a:pPr>
              <a:t>‹Nº›</a:t>
            </a:fld>
            <a:endParaRPr lang="en-US"/>
          </a:p>
        </p:txBody>
      </p:sp>
    </p:spTree>
    <p:extLst>
      <p:ext uri="{BB962C8B-B14F-4D97-AF65-F5344CB8AC3E}">
        <p14:creationId xmlns:p14="http://schemas.microsoft.com/office/powerpoint/2010/main" val="887314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168ED07-D055-412A-B3E9-4A7E46D82C8B}" type="datetime1">
              <a:rPr lang="en-US"/>
              <a:pPr>
                <a:defRPr/>
              </a:pPr>
              <a:t>11/7/2015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2681248E-61C7-4D56-9F56-F53EA6F4C06B}" type="slidenum">
              <a:rPr lang="en-US"/>
              <a:pPr>
                <a:defRPr/>
              </a:pPr>
              <a:t>‹Nº›</a:t>
            </a:fld>
            <a:endParaRPr lang="en-US"/>
          </a:p>
        </p:txBody>
      </p:sp>
    </p:spTree>
    <p:extLst>
      <p:ext uri="{BB962C8B-B14F-4D97-AF65-F5344CB8AC3E}">
        <p14:creationId xmlns:p14="http://schemas.microsoft.com/office/powerpoint/2010/main" val="2135200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2803E8F9-CF04-4A91-8A6D-B62E9E2257A9}" type="datetime1">
              <a:rPr lang="en-US"/>
              <a:pPr>
                <a:defRPr/>
              </a:pPr>
              <a:t>11/7/2015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CL"/>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E96323A8-0E52-4AF8-A770-79705AB1D2EB}" type="slidenum">
              <a:rPr lang="en-US"/>
              <a:pPr>
                <a:defRPr/>
              </a:pPr>
              <a:t>‹Nº›</a:t>
            </a:fld>
            <a:endParaRPr lang="en-US"/>
          </a:p>
        </p:txBody>
      </p:sp>
    </p:spTree>
    <p:extLst>
      <p:ext uri="{BB962C8B-B14F-4D97-AF65-F5344CB8AC3E}">
        <p14:creationId xmlns:p14="http://schemas.microsoft.com/office/powerpoint/2010/main" val="575533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27049F7-D5B8-49D6-BBA2-CEF8CDEB5146}" type="datetime1">
              <a:rPr lang="en-US"/>
              <a:pPr>
                <a:defRPr/>
              </a:pPr>
              <a:t>11/7/2015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CL"/>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23C4921B-55AC-4E43-B57F-734E9C05D3B1}" type="slidenum">
              <a:rPr lang="en-US"/>
              <a:pPr>
                <a:defRPr/>
              </a:pPr>
              <a:t>‹Nº›</a:t>
            </a:fld>
            <a:endParaRPr lang="en-US"/>
          </a:p>
        </p:txBody>
      </p:sp>
    </p:spTree>
    <p:extLst>
      <p:ext uri="{BB962C8B-B14F-4D97-AF65-F5344CB8AC3E}">
        <p14:creationId xmlns:p14="http://schemas.microsoft.com/office/powerpoint/2010/main" val="929278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F830813-181E-4AB6-8FCF-24F10CF11710}" type="datetime1">
              <a:rPr lang="en-US"/>
              <a:pPr>
                <a:defRPr/>
              </a:pPr>
              <a:t>11/7/2015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CL"/>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E39DC6B8-279F-40E6-844B-DE7F42B8C7E1}" type="slidenum">
              <a:rPr lang="en-US"/>
              <a:pPr>
                <a:defRPr/>
              </a:pPr>
              <a:t>‹Nº›</a:t>
            </a:fld>
            <a:endParaRPr lang="en-US"/>
          </a:p>
        </p:txBody>
      </p:sp>
    </p:spTree>
    <p:extLst>
      <p:ext uri="{BB962C8B-B14F-4D97-AF65-F5344CB8AC3E}">
        <p14:creationId xmlns:p14="http://schemas.microsoft.com/office/powerpoint/2010/main" val="2261677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192D91AD-4D38-4583-B751-AAB675CBA232}" type="datetime1">
              <a:rPr lang="en-US"/>
              <a:pPr>
                <a:defRPr/>
              </a:pPr>
              <a:t>11/7/2015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FE4B6E69-D410-43F9-A00E-1622C3946C46}" type="slidenum">
              <a:rPr lang="en-US"/>
              <a:pPr>
                <a:defRPr/>
              </a:pPr>
              <a:t>‹Nº›</a:t>
            </a:fld>
            <a:endParaRPr lang="en-US"/>
          </a:p>
        </p:txBody>
      </p:sp>
    </p:spTree>
    <p:extLst>
      <p:ext uri="{BB962C8B-B14F-4D97-AF65-F5344CB8AC3E}">
        <p14:creationId xmlns:p14="http://schemas.microsoft.com/office/powerpoint/2010/main" val="2113167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CBB4EF0A-0F0B-4066-B139-861C555FEC05}" type="datetime1">
              <a:rPr lang="en-US"/>
              <a:pPr>
                <a:defRPr/>
              </a:pPr>
              <a:t>11/7/2015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A36A8E9C-E2B1-4562-A2ED-1549CF7FF377}" type="slidenum">
              <a:rPr lang="en-US"/>
              <a:pPr>
                <a:defRPr/>
              </a:pPr>
              <a:t>‹Nº›</a:t>
            </a:fld>
            <a:endParaRPr lang="en-US"/>
          </a:p>
        </p:txBody>
      </p:sp>
    </p:spTree>
    <p:extLst>
      <p:ext uri="{BB962C8B-B14F-4D97-AF65-F5344CB8AC3E}">
        <p14:creationId xmlns:p14="http://schemas.microsoft.com/office/powerpoint/2010/main" val="4098152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BF417B45-FD15-4413-ABE5-623AE874EEAE}" type="datetime1">
              <a:rPr lang="en-US"/>
              <a:pPr>
                <a:defRPr/>
              </a:pPr>
              <a:t>11/7/2015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8BA11606-D38B-4E8C-8BAD-29AC5634CC82}" type="slidenum">
              <a:rPr lang="en-US"/>
              <a:pPr>
                <a:defRPr/>
              </a:pPr>
              <a:t>‹Nº›</a:t>
            </a:fld>
            <a:endParaRPr lang="en-US"/>
          </a:p>
        </p:txBody>
      </p:sp>
    </p:spTree>
    <p:extLst>
      <p:ext uri="{BB962C8B-B14F-4D97-AF65-F5344CB8AC3E}">
        <p14:creationId xmlns:p14="http://schemas.microsoft.com/office/powerpoint/2010/main" val="16564496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A8187197-F0D0-4841-9B2A-B0A800559ABD}" type="datetime1">
              <a:rPr lang="en-US"/>
              <a:pPr>
                <a:defRPr/>
              </a:pPr>
              <a:t>11/7/2015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F62020AF-FDE4-4CC9-95BA-CCF7690E59A3}" type="slidenum">
              <a:rPr lang="en-US"/>
              <a:pPr>
                <a:defRPr/>
              </a:pPr>
              <a:t>‹Nº›</a:t>
            </a:fld>
            <a:endParaRPr lang="en-US"/>
          </a:p>
        </p:txBody>
      </p:sp>
    </p:spTree>
    <p:extLst>
      <p:ext uri="{BB962C8B-B14F-4D97-AF65-F5344CB8AC3E}">
        <p14:creationId xmlns:p14="http://schemas.microsoft.com/office/powerpoint/2010/main" val="2919132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72F572E2-AB98-49BE-8444-EEE934D2F720}" type="datetime1">
              <a:rPr lang="en-US"/>
              <a:pPr>
                <a:defRPr/>
              </a:pPr>
              <a:t>11/7/2015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CL"/>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82741917-D6A5-4FCD-97BA-021007C13EFC}" type="slidenum">
              <a:rPr lang="en-US"/>
              <a:pPr>
                <a:defRPr/>
              </a:pPr>
              <a:t>‹Nº›</a:t>
            </a:fld>
            <a:endParaRPr lang="en-US"/>
          </a:p>
        </p:txBody>
      </p:sp>
    </p:spTree>
    <p:extLst>
      <p:ext uri="{BB962C8B-B14F-4D97-AF65-F5344CB8AC3E}">
        <p14:creationId xmlns:p14="http://schemas.microsoft.com/office/powerpoint/2010/main" val="306825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3F39FAD6-0BE3-4B73-AED4-B24690D06F42}" type="datetime1">
              <a:rPr lang="en-US"/>
              <a:pPr>
                <a:defRPr/>
              </a:pPr>
              <a:t>11/7/2015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endParaRPr lang="es-CL"/>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8C1BDC0D-8C52-44A5-8DBB-61BE01CA122B}" type="slidenum">
              <a:rPr lang="en-US"/>
              <a:pPr>
                <a:defRPr/>
              </a:pPr>
              <a:t>‹Nº›</a:t>
            </a:fld>
            <a:endParaRPr lang="en-US"/>
          </a:p>
        </p:txBody>
      </p:sp>
    </p:spTree>
    <p:extLst>
      <p:ext uri="{BB962C8B-B14F-4D97-AF65-F5344CB8AC3E}">
        <p14:creationId xmlns:p14="http://schemas.microsoft.com/office/powerpoint/2010/main" val="1526209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755AD71A-8818-4BF3-A5FF-BB2453C03A26}" type="datetime1">
              <a:rPr lang="en-US"/>
              <a:pPr>
                <a:defRPr/>
              </a:pPr>
              <a:t>11/7/2015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EEFFEB17-5A40-4EF4-B0FF-782EE49CE982}" type="slidenum">
              <a:rPr lang="en-US"/>
              <a:pPr>
                <a:defRPr/>
              </a:pPr>
              <a:t>‹Nº›</a:t>
            </a:fld>
            <a:endParaRPr lang="en-US"/>
          </a:p>
        </p:txBody>
      </p:sp>
    </p:spTree>
    <p:extLst>
      <p:ext uri="{BB962C8B-B14F-4D97-AF65-F5344CB8AC3E}">
        <p14:creationId xmlns:p14="http://schemas.microsoft.com/office/powerpoint/2010/main" val="2577396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2AB200DD-4278-4D22-9B6A-6C3C19EACD5D}" type="slidenum">
              <a:rPr lang="en-US"/>
              <a:pPr>
                <a:defRPr/>
              </a:pPr>
              <a:t>‹Nº›</a:t>
            </a:fld>
            <a:endParaRPr lang="en-US"/>
          </a:p>
        </p:txBody>
      </p:sp>
    </p:spTree>
    <p:extLst>
      <p:ext uri="{BB962C8B-B14F-4D97-AF65-F5344CB8AC3E}">
        <p14:creationId xmlns:p14="http://schemas.microsoft.com/office/powerpoint/2010/main" val="200463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924B5157-D57B-4D3E-BF91-275D37E01602}" type="datetime1">
              <a:rPr lang="en-US"/>
              <a:pPr>
                <a:defRPr/>
              </a:pPr>
              <a:t>11/7/2015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s-CL"/>
          </a:p>
        </p:txBody>
      </p:sp>
      <p:sp>
        <p:nvSpPr>
          <p:cNvPr id="6" name="Slide Number Placeholder 5"/>
          <p:cNvSpPr>
            <a:spLocks noGrp="1"/>
          </p:cNvSpPr>
          <p:nvPr>
            <p:ph type="sldNum" sz="quarter" idx="12"/>
          </p:nvPr>
        </p:nvSpPr>
        <p:spPr/>
        <p:txBody>
          <a:bodyPr/>
          <a:lstStyle>
            <a:lvl1pPr>
              <a:defRPr/>
            </a:lvl1pPr>
          </a:lstStyle>
          <a:p>
            <a:pPr>
              <a:defRPr/>
            </a:pPr>
            <a:fld id="{0758324C-CE3E-4C71-853E-B32ABBFA1F98}" type="slidenum">
              <a:rPr lang="en-US"/>
              <a:pPr>
                <a:defRPr/>
              </a:pPr>
              <a:t>‹Nº›</a:t>
            </a:fld>
            <a:endParaRPr lang="en-US"/>
          </a:p>
        </p:txBody>
      </p:sp>
    </p:spTree>
    <p:extLst>
      <p:ext uri="{BB962C8B-B14F-4D97-AF65-F5344CB8AC3E}">
        <p14:creationId xmlns:p14="http://schemas.microsoft.com/office/powerpoint/2010/main" val="207721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79E6DE7A-041D-4B23-B207-FD5071E7546B}" type="datetime1">
              <a:rPr lang="en-US"/>
              <a:pPr>
                <a:defRPr/>
              </a:pPr>
              <a:t>11/7/2015</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s-CL"/>
          </a:p>
        </p:txBody>
      </p:sp>
      <p:sp>
        <p:nvSpPr>
          <p:cNvPr id="7" name="Slide Number Placeholder 6"/>
          <p:cNvSpPr>
            <a:spLocks noGrp="1"/>
          </p:cNvSpPr>
          <p:nvPr>
            <p:ph type="sldNum" sz="quarter" idx="12"/>
          </p:nvPr>
        </p:nvSpPr>
        <p:spPr/>
        <p:txBody>
          <a:bodyPr/>
          <a:lstStyle>
            <a:lvl1pPr>
              <a:defRPr/>
            </a:lvl1pPr>
          </a:lstStyle>
          <a:p>
            <a:pPr>
              <a:defRPr/>
            </a:pPr>
            <a:fld id="{0EA1E388-FC56-4A0C-93F5-8139250A5F21}" type="slidenum">
              <a:rPr lang="en-US"/>
              <a:pPr>
                <a:defRPr/>
              </a:pPr>
              <a:t>‹Nº›</a:t>
            </a:fld>
            <a:endParaRPr lang="en-US"/>
          </a:p>
        </p:txBody>
      </p:sp>
    </p:spTree>
    <p:extLst>
      <p:ext uri="{BB962C8B-B14F-4D97-AF65-F5344CB8AC3E}">
        <p14:creationId xmlns:p14="http://schemas.microsoft.com/office/powerpoint/2010/main" val="332379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a:defRPr/>
            </a:pPr>
            <a:fld id="{415C9AA5-EEC0-4421-B193-8BDAF8B8F9CF}" type="datetime1">
              <a:rPr lang="en-US"/>
              <a:pPr>
                <a:defRPr/>
              </a:pPr>
              <a:t>11/7/2015</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s-CL"/>
          </a:p>
        </p:txBody>
      </p:sp>
      <p:sp>
        <p:nvSpPr>
          <p:cNvPr id="9" name="Slide Number Placeholder 8"/>
          <p:cNvSpPr>
            <a:spLocks noGrp="1"/>
          </p:cNvSpPr>
          <p:nvPr>
            <p:ph type="sldNum" sz="quarter" idx="12"/>
          </p:nvPr>
        </p:nvSpPr>
        <p:spPr/>
        <p:txBody>
          <a:bodyPr/>
          <a:lstStyle>
            <a:lvl1pPr>
              <a:defRPr/>
            </a:lvl1pPr>
          </a:lstStyle>
          <a:p>
            <a:pPr>
              <a:defRPr/>
            </a:pPr>
            <a:fld id="{136D3F81-0354-4DAF-8B84-747534FEFB16}" type="slidenum">
              <a:rPr lang="en-US"/>
              <a:pPr>
                <a:defRPr/>
              </a:pPr>
              <a:t>‹Nº›</a:t>
            </a:fld>
            <a:endParaRPr lang="en-US"/>
          </a:p>
        </p:txBody>
      </p:sp>
    </p:spTree>
    <p:extLst>
      <p:ext uri="{BB962C8B-B14F-4D97-AF65-F5344CB8AC3E}">
        <p14:creationId xmlns:p14="http://schemas.microsoft.com/office/powerpoint/2010/main" val="35181756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1026" name="Rectangle 64"/>
          <p:cNvSpPr>
            <a:spLocks noChangeArrowheads="1"/>
          </p:cNvSpPr>
          <p:nvPr userDrawn="1"/>
        </p:nvSpPr>
        <p:spPr bwMode="auto">
          <a:xfrm>
            <a:off x="533400" y="3333750"/>
            <a:ext cx="1033463" cy="3524250"/>
          </a:xfrm>
          <a:prstGeom prst="rect">
            <a:avLst/>
          </a:prstGeom>
          <a:solidFill>
            <a:srgbClr val="006CB7"/>
          </a:solidFill>
          <a:ln>
            <a:noFill/>
          </a:ln>
          <a:effectLst>
            <a:outerShdw dist="38100" dir="12899965" algn="br" rotWithShape="0">
              <a:srgbClr val="808080">
                <a:alpha val="25000"/>
              </a:srgbClr>
            </a:outerShdw>
          </a:effectLst>
          <a:extLst/>
        </p:spPr>
        <p:txBody>
          <a:bodyPr anchor="ct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defRPr/>
            </a:pPr>
            <a:endParaRPr lang="es-CL" altLang="es-CL" smtClean="0">
              <a:solidFill>
                <a:srgbClr val="FFFFFF"/>
              </a:solidFill>
              <a:latin typeface="Calibri" pitchFamily="34" charset="0"/>
            </a:endParaRPr>
          </a:p>
        </p:txBody>
      </p:sp>
      <p:sp>
        <p:nvSpPr>
          <p:cNvPr id="1027" name="Rectangle 65"/>
          <p:cNvSpPr>
            <a:spLocks noChangeArrowheads="1"/>
          </p:cNvSpPr>
          <p:nvPr userDrawn="1"/>
        </p:nvSpPr>
        <p:spPr bwMode="auto">
          <a:xfrm>
            <a:off x="1566863" y="3333750"/>
            <a:ext cx="1260475" cy="3524250"/>
          </a:xfrm>
          <a:prstGeom prst="rect">
            <a:avLst/>
          </a:prstGeom>
          <a:solidFill>
            <a:srgbClr val="EF4144"/>
          </a:solidFill>
          <a:ln>
            <a:noFill/>
          </a:ln>
          <a:effectLst>
            <a:outerShdw dist="38100" dir="12899965" rotWithShape="0">
              <a:srgbClr val="808080">
                <a:alpha val="25000"/>
              </a:srgbClr>
            </a:outerShdw>
          </a:effectLst>
          <a:extLst/>
        </p:spPr>
        <p:txBody>
          <a:bodyPr anchor="ct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defRPr/>
            </a:pPr>
            <a:endParaRPr lang="es-CL" altLang="es-CL" smtClean="0"/>
          </a:p>
        </p:txBody>
      </p:sp>
      <p:pic>
        <p:nvPicPr>
          <p:cNvPr id="1028" name="Picture 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47700" y="3452813"/>
            <a:ext cx="803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9" name="Rectangle 70"/>
          <p:cNvSpPr>
            <a:spLocks noChangeArrowheads="1"/>
          </p:cNvSpPr>
          <p:nvPr userDrawn="1"/>
        </p:nvSpPr>
        <p:spPr bwMode="auto">
          <a:xfrm>
            <a:off x="533400" y="0"/>
            <a:ext cx="1033463" cy="1371600"/>
          </a:xfrm>
          <a:prstGeom prst="rect">
            <a:avLst/>
          </a:prstGeom>
          <a:solidFill>
            <a:srgbClr val="006CB7"/>
          </a:solidFill>
          <a:ln>
            <a:noFill/>
          </a:ln>
          <a:effectLst>
            <a:outerShdw dist="38100" dir="2700000" algn="br" rotWithShape="0">
              <a:srgbClr val="808080">
                <a:alpha val="25000"/>
              </a:srgbClr>
            </a:outerShdw>
          </a:effectLst>
          <a:extLst/>
        </p:spPr>
        <p:txBody>
          <a:bodyPr anchor="ct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defRPr/>
            </a:pPr>
            <a:endParaRPr lang="es-CL" altLang="es-CL" smtClean="0">
              <a:solidFill>
                <a:srgbClr val="FFFFFF"/>
              </a:solidFill>
              <a:latin typeface="Calibri" pitchFamily="34" charset="0"/>
            </a:endParaRPr>
          </a:p>
        </p:txBody>
      </p:sp>
      <p:sp>
        <p:nvSpPr>
          <p:cNvPr id="1030" name="Rectangle 71"/>
          <p:cNvSpPr>
            <a:spLocks noChangeArrowheads="1"/>
          </p:cNvSpPr>
          <p:nvPr userDrawn="1"/>
        </p:nvSpPr>
        <p:spPr bwMode="auto">
          <a:xfrm>
            <a:off x="1566863" y="0"/>
            <a:ext cx="1260475" cy="1371600"/>
          </a:xfrm>
          <a:prstGeom prst="rect">
            <a:avLst/>
          </a:prstGeom>
          <a:solidFill>
            <a:srgbClr val="EF4144"/>
          </a:solidFill>
          <a:ln>
            <a:noFill/>
          </a:ln>
          <a:effectLst>
            <a:outerShdw dist="38100" dir="2700000" rotWithShape="0">
              <a:srgbClr val="808080">
                <a:alpha val="25000"/>
              </a:srgbClr>
            </a:outerShdw>
          </a:effectLst>
          <a:extLst/>
        </p:spPr>
        <p:txBody>
          <a:bodyPr anchor="ct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defRPr/>
            </a:pPr>
            <a:endParaRPr lang="es-CL" altLang="es-CL" smtClean="0">
              <a:solidFill>
                <a:srgbClr val="FFFFFF"/>
              </a:solidFill>
              <a:latin typeface="Calibri" pitchFamily="34" charset="0"/>
            </a:endParaRPr>
          </a:p>
        </p:txBody>
      </p:sp>
      <p:pic>
        <p:nvPicPr>
          <p:cNvPr id="1031" name="8 Imagen" descr="Sin título-1.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709738" y="3482975"/>
            <a:ext cx="1004887"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1" tx1="lt1" bg2="dk2" tx2="lt2" accent1="accent1" accent2="accent2" accent3="accent3" accent4="accent4" accent5="accent5" accent6="accent6" hlink="hlink" folHlink="folHlink"/>
  <p:sldLayoutIdLst>
    <p:sldLayoutId id="2147484931" r:id="rId1"/>
    <p:sldLayoutId id="2147484932" r:id="rId2"/>
    <p:sldLayoutId id="2147484933" r:id="rId3"/>
    <p:sldLayoutId id="2147484934" r:id="rId4"/>
  </p:sldLayoutIdLst>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2051"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defRPr>
            </a:lvl1pPr>
          </a:lstStyle>
          <a:p>
            <a:pPr>
              <a:defRPr/>
            </a:pPr>
            <a:r>
              <a:rPr lang="es-ES_tradnl"/>
              <a:t>Gobierno de Chile | Ministerio del Interior</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defRPr>
            </a:lvl1pPr>
          </a:lstStyle>
          <a:p>
            <a:pPr>
              <a:defRPr/>
            </a:pPr>
            <a:fld id="{DC82D88E-D8B0-4A97-8FE0-BC67EE9CB4EB}" type="slidenum">
              <a:rPr lang="en-US"/>
              <a:pPr>
                <a:defRPr/>
              </a:pPr>
              <a:t>‹Nº›</a:t>
            </a:fld>
            <a:endParaRPr lang="en-US"/>
          </a:p>
        </p:txBody>
      </p:sp>
      <p:sp>
        <p:nvSpPr>
          <p:cNvPr id="2054" name="Rectangle 6"/>
          <p:cNvSpPr>
            <a:spLocks noChangeArrowheads="1"/>
          </p:cNvSpPr>
          <p:nvPr userDrawn="1"/>
        </p:nvSpPr>
        <p:spPr bwMode="auto">
          <a:xfrm>
            <a:off x="8413750" y="-6350"/>
            <a:ext cx="284163" cy="866775"/>
          </a:xfrm>
          <a:prstGeom prst="rect">
            <a:avLst/>
          </a:prstGeom>
          <a:solidFill>
            <a:srgbClr val="006CB7"/>
          </a:solidFill>
          <a:ln>
            <a:noFill/>
          </a:ln>
          <a:effectLst>
            <a:outerShdw dist="38100" dir="2700000" algn="br" rotWithShape="0">
              <a:srgbClr val="808080">
                <a:alpha val="25000"/>
              </a:srgbClr>
            </a:outerShdw>
          </a:effectLst>
          <a:extLst/>
        </p:spPr>
        <p:txBody>
          <a:bodyPr anchor="ct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defRPr/>
            </a:pPr>
            <a:endParaRPr lang="es-CL" altLang="es-CL" smtClean="0">
              <a:solidFill>
                <a:srgbClr val="FFFFFF"/>
              </a:solidFill>
              <a:latin typeface="Calibri" pitchFamily="34" charset="0"/>
            </a:endParaRPr>
          </a:p>
        </p:txBody>
      </p:sp>
      <p:sp>
        <p:nvSpPr>
          <p:cNvPr id="2055" name="Rectangle 7"/>
          <p:cNvSpPr>
            <a:spLocks noChangeArrowheads="1"/>
          </p:cNvSpPr>
          <p:nvPr userDrawn="1"/>
        </p:nvSpPr>
        <p:spPr bwMode="auto">
          <a:xfrm>
            <a:off x="8697913" y="0"/>
            <a:ext cx="347662" cy="860425"/>
          </a:xfrm>
          <a:prstGeom prst="rect">
            <a:avLst/>
          </a:prstGeom>
          <a:solidFill>
            <a:srgbClr val="EF4144"/>
          </a:solidFill>
          <a:ln>
            <a:noFill/>
          </a:ln>
          <a:effectLst>
            <a:outerShdw dist="38100" dir="2700000" rotWithShape="0">
              <a:srgbClr val="808080">
                <a:alpha val="25000"/>
              </a:srgbClr>
            </a:outerShdw>
          </a:effectLst>
          <a:extLst/>
        </p:spPr>
        <p:txBody>
          <a:bodyPr anchor="ct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defRPr/>
            </a:pPr>
            <a:endParaRPr lang="es-CL" altLang="es-CL" smtClean="0">
              <a:solidFill>
                <a:srgbClr val="FFFFFF"/>
              </a:solidFill>
              <a:latin typeface="Calibri" pitchFamily="34" charset="0"/>
            </a:endParaRPr>
          </a:p>
        </p:txBody>
      </p:sp>
      <p:sp>
        <p:nvSpPr>
          <p:cNvPr id="2056" name="Rectangle 9"/>
          <p:cNvSpPr>
            <a:spLocks noChangeArrowheads="1"/>
          </p:cNvSpPr>
          <p:nvPr userDrawn="1"/>
        </p:nvSpPr>
        <p:spPr bwMode="auto">
          <a:xfrm>
            <a:off x="8413750" y="6400800"/>
            <a:ext cx="284163" cy="457200"/>
          </a:xfrm>
          <a:prstGeom prst="rect">
            <a:avLst/>
          </a:prstGeom>
          <a:solidFill>
            <a:srgbClr val="006CB7"/>
          </a:solidFill>
          <a:ln>
            <a:noFill/>
          </a:ln>
          <a:effectLst>
            <a:outerShdw dist="38100" dir="12899965" algn="br" rotWithShape="0">
              <a:srgbClr val="808080">
                <a:alpha val="25000"/>
              </a:srgbClr>
            </a:outerShdw>
          </a:effectLst>
          <a:extLst/>
        </p:spPr>
        <p:txBody>
          <a:bodyPr anchor="ct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defRPr/>
            </a:pPr>
            <a:endParaRPr lang="es-CL" altLang="es-CL" smtClean="0">
              <a:solidFill>
                <a:srgbClr val="FFFFFF"/>
              </a:solidFill>
              <a:latin typeface="Calibri" pitchFamily="34" charset="0"/>
            </a:endParaRPr>
          </a:p>
        </p:txBody>
      </p:sp>
      <p:sp>
        <p:nvSpPr>
          <p:cNvPr id="2057" name="Rectangle 10"/>
          <p:cNvSpPr>
            <a:spLocks noChangeArrowheads="1"/>
          </p:cNvSpPr>
          <p:nvPr userDrawn="1"/>
        </p:nvSpPr>
        <p:spPr bwMode="auto">
          <a:xfrm>
            <a:off x="8697913" y="6400800"/>
            <a:ext cx="347662" cy="457200"/>
          </a:xfrm>
          <a:prstGeom prst="rect">
            <a:avLst/>
          </a:prstGeom>
          <a:solidFill>
            <a:srgbClr val="EF4144"/>
          </a:solidFill>
          <a:ln>
            <a:noFill/>
          </a:ln>
          <a:effectLst>
            <a:outerShdw dist="38100" dir="12899965" rotWithShape="0">
              <a:srgbClr val="808080">
                <a:alpha val="25000"/>
              </a:srgbClr>
            </a:outerShdw>
          </a:effectLst>
          <a:extLst/>
        </p:spPr>
        <p:txBody>
          <a:bodyPr anchor="ct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defRPr/>
            </a:pPr>
            <a:endParaRPr lang="es-CL" altLang="es-CL" smtClean="0">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935" r:id="rId1"/>
    <p:sldLayoutId id="2147484936" r:id="rId2"/>
    <p:sldLayoutId id="2147484937" r:id="rId3"/>
    <p:sldLayoutId id="2147484938" r:id="rId4"/>
    <p:sldLayoutId id="2147484939" r:id="rId5"/>
    <p:sldLayoutId id="2147484940" r:id="rId6"/>
    <p:sldLayoutId id="2147484941" r:id="rId7"/>
    <p:sldLayoutId id="2147484942" r:id="rId8"/>
    <p:sldLayoutId id="2147484943" r:id="rId9"/>
    <p:sldLayoutId id="2147484944" r:id="rId10"/>
    <p:sldLayoutId id="2147484945" r:id="rId11"/>
  </p:sldLayoutIdLst>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kern="1200">
          <a:solidFill>
            <a:srgbClr val="595959"/>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p:cNvSpPr/>
          <p:nvPr userDrawn="1"/>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CL">
              <a:solidFill>
                <a:srgbClr val="FFFFFF"/>
              </a:solidFill>
              <a:ea typeface="ヒラギノ角ゴ Pro W3" charset="-128"/>
            </a:endParaRPr>
          </a:p>
        </p:txBody>
      </p:sp>
      <p:sp>
        <p:nvSpPr>
          <p:cNvPr id="3075" name="Rectangle 13"/>
          <p:cNvSpPr>
            <a:spLocks noChangeArrowheads="1"/>
          </p:cNvSpPr>
          <p:nvPr userDrawn="1"/>
        </p:nvSpPr>
        <p:spPr bwMode="auto">
          <a:xfrm>
            <a:off x="7153275" y="0"/>
            <a:ext cx="1990725" cy="6629400"/>
          </a:xfrm>
          <a:prstGeom prst="rect">
            <a:avLst/>
          </a:prstGeom>
          <a:solidFill>
            <a:schemeClr val="bg1"/>
          </a:solidFill>
          <a:ln>
            <a:noFill/>
          </a:ln>
          <a:effectLst>
            <a:outerShdw dist="38100" dir="5640026" rotWithShape="0">
              <a:srgbClr val="808080">
                <a:alpha val="25000"/>
              </a:srgbClr>
            </a:outerShdw>
          </a:effectLst>
          <a:extLst/>
        </p:spPr>
        <p:txBody>
          <a:bodyPr anchor="ct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defRPr/>
            </a:pPr>
            <a:endParaRPr lang="es-CL" altLang="es-CL" smtClean="0">
              <a:solidFill>
                <a:srgbClr val="FFFFFF"/>
              </a:solidFill>
              <a:latin typeface="Calibri" pitchFamily="34" charset="0"/>
            </a:endParaRPr>
          </a:p>
        </p:txBody>
      </p:sp>
      <p:sp>
        <p:nvSpPr>
          <p:cNvPr id="3076" name="Rectangle 12"/>
          <p:cNvSpPr>
            <a:spLocks noChangeArrowheads="1"/>
          </p:cNvSpPr>
          <p:nvPr userDrawn="1"/>
        </p:nvSpPr>
        <p:spPr bwMode="auto">
          <a:xfrm>
            <a:off x="4763" y="0"/>
            <a:ext cx="7148512" cy="6629400"/>
          </a:xfrm>
          <a:prstGeom prst="rect">
            <a:avLst/>
          </a:prstGeom>
          <a:solidFill>
            <a:srgbClr val="006CB7"/>
          </a:solidFill>
          <a:ln>
            <a:noFill/>
          </a:ln>
          <a:effectLst>
            <a:outerShdw dist="38100" dir="3779989" algn="br" rotWithShape="0">
              <a:srgbClr val="808080">
                <a:alpha val="70000"/>
              </a:srgbClr>
            </a:outerShdw>
          </a:effectLst>
          <a:extLst/>
        </p:spPr>
        <p:txBody>
          <a:bodyPr anchor="ct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defRPr/>
            </a:pPr>
            <a:endParaRPr lang="es-CL" altLang="es-CL" smtClean="0">
              <a:solidFill>
                <a:srgbClr val="FFFFFF"/>
              </a:solidFill>
              <a:latin typeface="Calibri" pitchFamily="34" charset="0"/>
            </a:endParaRPr>
          </a:p>
        </p:txBody>
      </p:sp>
      <p:sp>
        <p:nvSpPr>
          <p:cNvPr id="3077"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L" smtClean="0"/>
              <a:t>Click to edit Master title style</a:t>
            </a:r>
          </a:p>
        </p:txBody>
      </p:sp>
      <p:pic>
        <p:nvPicPr>
          <p:cNvPr id="3078" name="16 Imagen" descr="logo mop alta.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143750" y="2071688"/>
            <a:ext cx="1998663"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47" r:id="rId1"/>
    <p:sldLayoutId id="2147484948" r:id="rId2"/>
    <p:sldLayoutId id="2147484949" r:id="rId3"/>
    <p:sldLayoutId id="2147484950" r:id="rId4"/>
    <p:sldLayoutId id="2147484951" r:id="rId5"/>
    <p:sldLayoutId id="2147484952" r:id="rId6"/>
    <p:sldLayoutId id="2147484953" r:id="rId7"/>
    <p:sldLayoutId id="2147484954" r:id="rId8"/>
    <p:sldLayoutId id="2147484955" r:id="rId9"/>
    <p:sldLayoutId id="2147484956" r:id="rId10"/>
    <p:sldLayoutId id="2147484957" r:id="rId11"/>
  </p:sldLayoutIdLst>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ctrTitle"/>
          </p:nvPr>
        </p:nvSpPr>
        <p:spPr bwMode="auto">
          <a:xfrm>
            <a:off x="179388" y="1600200"/>
            <a:ext cx="8964612" cy="936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s-CL" altLang="es-CL" sz="3600" b="1" dirty="0" smtClean="0">
                <a:solidFill>
                  <a:srgbClr val="FFFFFF"/>
                </a:solidFill>
                <a:latin typeface="Verdana" pitchFamily="34" charset="0"/>
                <a:sym typeface="Verdana Bold" charset="0"/>
              </a:rPr>
              <a:t>PROGRAMA PLAN PILOTO</a:t>
            </a:r>
            <a:br>
              <a:rPr lang="es-CL" altLang="es-CL" sz="3600" b="1" dirty="0" smtClean="0">
                <a:solidFill>
                  <a:srgbClr val="FFFFFF"/>
                </a:solidFill>
                <a:latin typeface="Verdana" pitchFamily="34" charset="0"/>
                <a:sym typeface="Verdana Bold" charset="0"/>
              </a:rPr>
            </a:br>
            <a:r>
              <a:rPr lang="es-CL" altLang="es-CL" sz="3200" dirty="0" smtClean="0">
                <a:solidFill>
                  <a:srgbClr val="FFFFFF"/>
                </a:solidFill>
                <a:latin typeface="Verdana" pitchFamily="34" charset="0"/>
                <a:sym typeface="Verdana Bold" charset="0"/>
              </a:rPr>
              <a:t>Escuela de Formación de Dirigentes</a:t>
            </a:r>
            <a:br>
              <a:rPr lang="es-CL" altLang="es-CL" sz="3200" dirty="0" smtClean="0">
                <a:solidFill>
                  <a:srgbClr val="FFFFFF"/>
                </a:solidFill>
                <a:latin typeface="Verdana" pitchFamily="34" charset="0"/>
                <a:sym typeface="Verdana Bold" charset="0"/>
              </a:rPr>
            </a:br>
            <a:r>
              <a:rPr lang="es-CL" altLang="es-CL" sz="3200" dirty="0" smtClean="0">
                <a:solidFill>
                  <a:srgbClr val="FFFFFF"/>
                </a:solidFill>
                <a:latin typeface="Verdana" pitchFamily="34" charset="0"/>
                <a:sym typeface="Verdana Bold" charset="0"/>
              </a:rPr>
              <a:t>de Sistemas de Agua Potable Rural</a:t>
            </a:r>
            <a:br>
              <a:rPr lang="es-CL" altLang="es-CL" sz="3200" dirty="0" smtClean="0">
                <a:solidFill>
                  <a:srgbClr val="FFFFFF"/>
                </a:solidFill>
                <a:latin typeface="Verdana" pitchFamily="34" charset="0"/>
                <a:sym typeface="Verdana Bold" charset="0"/>
              </a:rPr>
            </a:br>
            <a:r>
              <a:rPr lang="es-CL" altLang="es-CL" sz="3200" dirty="0" smtClean="0">
                <a:solidFill>
                  <a:srgbClr val="FFFFFF"/>
                </a:solidFill>
                <a:latin typeface="Verdana" pitchFamily="34" charset="0"/>
                <a:sym typeface="Verdana Bold" charset="0"/>
              </a:rPr>
              <a:t/>
            </a:r>
            <a:br>
              <a:rPr lang="es-CL" altLang="es-CL" sz="3200" dirty="0" smtClean="0">
                <a:solidFill>
                  <a:srgbClr val="FFFFFF"/>
                </a:solidFill>
                <a:latin typeface="Verdana" pitchFamily="34" charset="0"/>
                <a:sym typeface="Verdana Bold" charset="0"/>
              </a:rPr>
            </a:br>
            <a:r>
              <a:rPr lang="es-CL" altLang="es-CL" sz="3200" dirty="0">
                <a:solidFill>
                  <a:srgbClr val="FFFFFF"/>
                </a:solidFill>
                <a:latin typeface="Verdana" pitchFamily="34" charset="0"/>
                <a:sym typeface="Verdana Bold" charset="0"/>
              </a:rPr>
              <a:t>	</a:t>
            </a:r>
            <a:r>
              <a:rPr lang="es-CL" altLang="es-CL" sz="3200" dirty="0" smtClean="0">
                <a:solidFill>
                  <a:srgbClr val="FFFFFF"/>
                </a:solidFill>
                <a:latin typeface="Verdana" pitchFamily="34" charset="0"/>
                <a:sym typeface="Verdana Bold" charset="0"/>
              </a:rPr>
              <a:t>					EVALUACIÓN DE IMPACTO</a:t>
            </a:r>
            <a:br>
              <a:rPr lang="es-CL" altLang="es-CL" sz="3200" dirty="0" smtClean="0">
                <a:solidFill>
                  <a:srgbClr val="FFFFFF"/>
                </a:solidFill>
                <a:latin typeface="Verdana" pitchFamily="34" charset="0"/>
                <a:sym typeface="Verdana Bold" charset="0"/>
              </a:rPr>
            </a:br>
            <a:r>
              <a:rPr lang="es-CL" altLang="es-CL" sz="3200" dirty="0">
                <a:solidFill>
                  <a:srgbClr val="FFFFFF"/>
                </a:solidFill>
                <a:latin typeface="Verdana" pitchFamily="34" charset="0"/>
                <a:sym typeface="Verdana Bold" charset="0"/>
              </a:rPr>
              <a:t>	</a:t>
            </a:r>
            <a:r>
              <a:rPr lang="es-CL" altLang="es-CL" sz="3200" dirty="0" smtClean="0">
                <a:solidFill>
                  <a:srgbClr val="FFFFFF"/>
                </a:solidFill>
                <a:latin typeface="Verdana" pitchFamily="34" charset="0"/>
                <a:sym typeface="Verdana Bold" charset="0"/>
              </a:rPr>
              <a:t>							AMBIENTAL</a:t>
            </a:r>
            <a:r>
              <a:rPr lang="es-CL" altLang="es-CL" sz="3200" dirty="0">
                <a:solidFill>
                  <a:srgbClr val="FFFFFF"/>
                </a:solidFill>
                <a:latin typeface="Verdana" pitchFamily="34" charset="0"/>
                <a:sym typeface="Verdana Bold" charset="0"/>
              </a:rPr>
              <a:t/>
            </a:r>
            <a:br>
              <a:rPr lang="es-CL" altLang="es-CL" sz="3200" dirty="0">
                <a:solidFill>
                  <a:srgbClr val="FFFFFF"/>
                </a:solidFill>
                <a:latin typeface="Verdana" pitchFamily="34" charset="0"/>
                <a:sym typeface="Verdana Bold" charset="0"/>
              </a:rPr>
            </a:br>
            <a:endParaRPr lang="es-ES_tradnl" altLang="es-CL" sz="3200" dirty="0" smtClean="0">
              <a:solidFill>
                <a:srgbClr val="FFFFFF"/>
              </a:solidFill>
              <a:latin typeface="Verdana" pitchFamily="34" charset="0"/>
              <a:sym typeface="Verdana Bold" charset="0"/>
            </a:endParaRPr>
          </a:p>
        </p:txBody>
      </p:sp>
      <p:sp>
        <p:nvSpPr>
          <p:cNvPr id="31747" name="3 CuadroTexto"/>
          <p:cNvSpPr txBox="1">
            <a:spLocks noChangeArrowheads="1"/>
          </p:cNvSpPr>
          <p:nvPr/>
        </p:nvSpPr>
        <p:spPr bwMode="auto">
          <a:xfrm>
            <a:off x="3059113" y="4797425"/>
            <a:ext cx="38909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charset="-128"/>
              </a:defRPr>
            </a:lvl1pPr>
            <a:lvl2pPr marL="742950" indent="-285750" eaLnBrk="0" hangingPunct="0">
              <a:defRPr>
                <a:solidFill>
                  <a:schemeClr val="tx1"/>
                </a:solidFill>
                <a:latin typeface="Arial" pitchFamily="34" charset="0"/>
                <a:ea typeface="ヒラギノ角ゴ Pro W3" charset="-128"/>
              </a:defRPr>
            </a:lvl2pPr>
            <a:lvl3pPr marL="1143000" indent="-228600" eaLnBrk="0" hangingPunct="0">
              <a:defRPr>
                <a:solidFill>
                  <a:schemeClr val="tx1"/>
                </a:solidFill>
                <a:latin typeface="Arial" pitchFamily="34" charset="0"/>
                <a:ea typeface="ヒラギノ角ゴ Pro W3" charset="-128"/>
              </a:defRPr>
            </a:lvl3pPr>
            <a:lvl4pPr marL="1600200" indent="-228600" eaLnBrk="0" hangingPunct="0">
              <a:defRPr>
                <a:solidFill>
                  <a:schemeClr val="tx1"/>
                </a:solidFill>
                <a:latin typeface="Arial" pitchFamily="34" charset="0"/>
                <a:ea typeface="ヒラギノ角ゴ Pro W3" charset="-128"/>
              </a:defRPr>
            </a:lvl4pPr>
            <a:lvl5pPr marL="2057400" indent="-228600" eaLnBrk="0" hangingPunct="0">
              <a:defRPr>
                <a:solidFill>
                  <a:schemeClr val="tx1"/>
                </a:solidFill>
                <a:latin typeface="Arial" pitchFamily="34" charset="0"/>
                <a:ea typeface="ヒラギノ角ゴ Pro W3" charset="-128"/>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charset="-128"/>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charset="-128"/>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charset="-128"/>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charset="-128"/>
              </a:defRPr>
            </a:lvl9pPr>
          </a:lstStyle>
          <a:p>
            <a:pPr algn="ctr" eaLnBrk="1" hangingPunct="1"/>
            <a:r>
              <a:rPr lang="es-MX" altLang="es-CL" dirty="0"/>
              <a:t>Subdirección de Agua Potable Rural</a:t>
            </a:r>
          </a:p>
          <a:p>
            <a:pPr algn="ctr" eaLnBrk="1" hangingPunct="1"/>
            <a:r>
              <a:rPr lang="es-MX" altLang="es-CL" dirty="0"/>
              <a:t>Dirección de Obras Hidráulicas</a:t>
            </a:r>
          </a:p>
          <a:p>
            <a:pPr algn="ctr" eaLnBrk="1" hangingPunct="1"/>
            <a:r>
              <a:rPr lang="es-MX" altLang="es-CL" dirty="0"/>
              <a:t> Ministerio de Obras Públicas</a:t>
            </a:r>
          </a:p>
          <a:p>
            <a:pPr algn="ctr" eaLnBrk="1" hangingPunct="1"/>
            <a:r>
              <a:rPr lang="es-MX" altLang="es-CL" dirty="0"/>
              <a:t>	</a:t>
            </a:r>
            <a:r>
              <a:rPr lang="es-MX" altLang="es-CL" dirty="0" smtClean="0"/>
              <a:t>Noviembre </a:t>
            </a:r>
            <a:r>
              <a:rPr lang="es-MX" altLang="es-CL" dirty="0"/>
              <a:t>2015</a:t>
            </a:r>
            <a:endParaRPr lang="es-CL" altLang="es-CL"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s-ES_tradnl" altLang="es-CL" sz="3600" b="1" dirty="0">
                <a:solidFill>
                  <a:srgbClr val="0070C0"/>
                </a:solidFill>
              </a:rPr>
              <a:t>LOS PRINCIPIOS AMBIENTALES</a:t>
            </a:r>
            <a:r>
              <a:rPr lang="es-ES" altLang="es-CL" dirty="0">
                <a:solidFill>
                  <a:srgbClr val="0070C0"/>
                </a:solidFill>
              </a:rPr>
              <a:t> </a:t>
            </a:r>
          </a:p>
        </p:txBody>
      </p:sp>
      <p:sp>
        <p:nvSpPr>
          <p:cNvPr id="33795" name="Rectangle 3"/>
          <p:cNvSpPr>
            <a:spLocks noGrp="1" noChangeArrowheads="1"/>
          </p:cNvSpPr>
          <p:nvPr>
            <p:ph type="body" idx="1"/>
          </p:nvPr>
        </p:nvSpPr>
        <p:spPr/>
        <p:txBody>
          <a:bodyPr/>
          <a:lstStyle/>
          <a:p>
            <a:pPr>
              <a:buFontTx/>
              <a:buNone/>
            </a:pPr>
            <a:r>
              <a:rPr lang="es-ES_tradnl" altLang="es-CL" dirty="0"/>
              <a:t>	</a:t>
            </a:r>
            <a:r>
              <a:rPr lang="es-ES_tradnl" altLang="es-CL" sz="2400" dirty="0">
                <a:solidFill>
                  <a:srgbClr val="000066"/>
                </a:solidFill>
              </a:rPr>
              <a:t>Actualmente, tanto la literatura especializada como los organismos e instituciones relacionadas con los temas ambientales, reconocen y aplican </a:t>
            </a:r>
            <a:r>
              <a:rPr lang="es-ES_tradnl" altLang="es-CL" sz="2400" b="1" dirty="0">
                <a:solidFill>
                  <a:srgbClr val="000066"/>
                </a:solidFill>
              </a:rPr>
              <a:t>seis </a:t>
            </a:r>
            <a:r>
              <a:rPr lang="es-ES_tradnl" altLang="es-CL" sz="2400" b="1" i="1" dirty="0">
                <a:solidFill>
                  <a:srgbClr val="000066"/>
                </a:solidFill>
              </a:rPr>
              <a:t>principios</a:t>
            </a:r>
            <a:r>
              <a:rPr lang="es-ES_tradnl" altLang="es-CL" sz="2400" dirty="0">
                <a:solidFill>
                  <a:srgbClr val="000066"/>
                </a:solidFill>
              </a:rPr>
              <a:t>, sobre los cuales se sustentan los diferentes instrumentos de la gestión ambiental, tales como las Leyes, Reglamentos y Normas.  </a:t>
            </a:r>
          </a:p>
          <a:p>
            <a:pPr>
              <a:buFontTx/>
              <a:buNone/>
            </a:pPr>
            <a:endParaRPr lang="es-ES_tradnl" altLang="es-CL" sz="2400" dirty="0">
              <a:solidFill>
                <a:srgbClr val="000066"/>
              </a:solidFill>
            </a:endParaRPr>
          </a:p>
          <a:p>
            <a:pPr>
              <a:buFontTx/>
              <a:buNone/>
            </a:pPr>
            <a:r>
              <a:rPr lang="es-ES_tradnl" altLang="es-CL" sz="2400" dirty="0">
                <a:solidFill>
                  <a:srgbClr val="000066"/>
                </a:solidFill>
              </a:rPr>
              <a:t>	De igual forma, estos principios pueden aplicarse para plantear soluciones, a nivel conceptual, a diferentes problemas ambientales relacionados con la planificación y el manejo de los recursos hídricos. </a:t>
            </a:r>
            <a:endParaRPr lang="es-ES" altLang="es-CL" sz="2400" dirty="0">
              <a:solidFill>
                <a:srgbClr val="000066"/>
              </a:solidFill>
            </a:endParaRPr>
          </a:p>
        </p:txBody>
      </p:sp>
    </p:spTree>
    <p:extLst>
      <p:ext uri="{BB962C8B-B14F-4D97-AF65-F5344CB8AC3E}">
        <p14:creationId xmlns:p14="http://schemas.microsoft.com/office/powerpoint/2010/main" val="8360992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765175"/>
            <a:ext cx="4176712"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 Box 5"/>
          <p:cNvSpPr txBox="1">
            <a:spLocks noChangeArrowheads="1"/>
          </p:cNvSpPr>
          <p:nvPr/>
        </p:nvSpPr>
        <p:spPr bwMode="auto">
          <a:xfrm>
            <a:off x="1331913" y="4941888"/>
            <a:ext cx="64087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2400" b="1">
                <a:solidFill>
                  <a:srgbClr val="000066"/>
                </a:solidFill>
              </a:rPr>
              <a:t>¿Quién debe asumir los mayores costos de tratamiento de agua?</a:t>
            </a:r>
            <a:endParaRPr lang="es-ES" altLang="es-CL" sz="2400" b="1">
              <a:solidFill>
                <a:srgbClr val="000066"/>
              </a:solidFill>
            </a:endParaRPr>
          </a:p>
        </p:txBody>
      </p:sp>
    </p:spTree>
    <p:extLst>
      <p:ext uri="{BB962C8B-B14F-4D97-AF65-F5344CB8AC3E}">
        <p14:creationId xmlns:p14="http://schemas.microsoft.com/office/powerpoint/2010/main" val="4044531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s-ES_tradnl" altLang="es-CL" sz="2800" b="1">
                <a:solidFill>
                  <a:srgbClr val="000066"/>
                </a:solidFill>
              </a:rPr>
              <a:t>Principio  I  : “</a:t>
            </a:r>
            <a:r>
              <a:rPr lang="es-ES_tradnl" altLang="es-CL" sz="2800" b="1" i="1">
                <a:solidFill>
                  <a:srgbClr val="000066"/>
                </a:solidFill>
              </a:rPr>
              <a:t>El que contamina, paga</a:t>
            </a:r>
            <a:r>
              <a:rPr lang="es-ES_tradnl" altLang="es-CL" sz="2800" b="1">
                <a:solidFill>
                  <a:srgbClr val="000066"/>
                </a:solidFill>
              </a:rPr>
              <a:t>”</a:t>
            </a:r>
            <a:br>
              <a:rPr lang="es-ES_tradnl" altLang="es-CL" sz="2800" b="1">
                <a:solidFill>
                  <a:srgbClr val="000066"/>
                </a:solidFill>
              </a:rPr>
            </a:br>
            <a:endParaRPr lang="es-ES" altLang="es-CL" sz="2800" b="1">
              <a:solidFill>
                <a:srgbClr val="000066"/>
              </a:solidFill>
            </a:endParaRPr>
          </a:p>
        </p:txBody>
      </p:sp>
      <p:sp>
        <p:nvSpPr>
          <p:cNvPr id="37891" name="Rectangle 3"/>
          <p:cNvSpPr>
            <a:spLocks noGrp="1" noChangeArrowheads="1"/>
          </p:cNvSpPr>
          <p:nvPr>
            <p:ph type="body" idx="1"/>
          </p:nvPr>
        </p:nvSpPr>
        <p:spPr/>
        <p:txBody>
          <a:bodyPr/>
          <a:lstStyle/>
          <a:p>
            <a:pPr>
              <a:lnSpc>
                <a:spcPct val="80000"/>
              </a:lnSpc>
            </a:pPr>
            <a:r>
              <a:rPr lang="es-ES_tradnl" altLang="es-CL" sz="2400">
                <a:solidFill>
                  <a:srgbClr val="000066"/>
                </a:solidFill>
              </a:rPr>
              <a:t>Este principio se refiere a que el agente económico que produce la contaminación es quien debe asumir, tanto los costos de las medidas necesarias para cumplir con las normas y/o exigencias ambientales, como también los costos de las eventuales indemnizaciones por deterioro del ambiente.</a:t>
            </a:r>
          </a:p>
          <a:p>
            <a:pPr>
              <a:lnSpc>
                <a:spcPct val="80000"/>
              </a:lnSpc>
              <a:buFontTx/>
              <a:buNone/>
            </a:pPr>
            <a:endParaRPr lang="es-ES_tradnl" altLang="es-CL" sz="2400">
              <a:solidFill>
                <a:srgbClr val="000066"/>
              </a:solidFill>
            </a:endParaRPr>
          </a:p>
          <a:p>
            <a:pPr>
              <a:lnSpc>
                <a:spcPct val="80000"/>
              </a:lnSpc>
            </a:pPr>
            <a:r>
              <a:rPr lang="es-ES_tradnl" altLang="es-CL" sz="2400">
                <a:solidFill>
                  <a:srgbClr val="000066"/>
                </a:solidFill>
              </a:rPr>
              <a:t>Conforme a este principio,  la industria debe asumir el costo del tratamiento previo de sus descargas y/o el costo adicional del tratamiento del agua potable.</a:t>
            </a:r>
            <a:endParaRPr lang="es-ES" altLang="es-CL" sz="2400">
              <a:solidFill>
                <a:srgbClr val="000066"/>
              </a:solidFill>
            </a:endParaRPr>
          </a:p>
        </p:txBody>
      </p:sp>
    </p:spTree>
    <p:extLst>
      <p:ext uri="{BB962C8B-B14F-4D97-AF65-F5344CB8AC3E}">
        <p14:creationId xmlns:p14="http://schemas.microsoft.com/office/powerpoint/2010/main" val="10758834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692150"/>
            <a:ext cx="439102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Line 5"/>
          <p:cNvSpPr>
            <a:spLocks noChangeShapeType="1"/>
          </p:cNvSpPr>
          <p:nvPr/>
        </p:nvSpPr>
        <p:spPr bwMode="auto">
          <a:xfrm flipH="1">
            <a:off x="3851275" y="3068638"/>
            <a:ext cx="1081088"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39942" name="Text Box 6"/>
          <p:cNvSpPr txBox="1">
            <a:spLocks noChangeArrowheads="1"/>
          </p:cNvSpPr>
          <p:nvPr/>
        </p:nvSpPr>
        <p:spPr bwMode="auto">
          <a:xfrm>
            <a:off x="4911725" y="2873375"/>
            <a:ext cx="160496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1600" b="1">
                <a:solidFill>
                  <a:srgbClr val="FF0000"/>
                </a:solidFill>
              </a:rPr>
              <a:t>Proyecto de nueva industria contaminante</a:t>
            </a:r>
            <a:endParaRPr lang="es-ES" altLang="es-CL" sz="1600" b="1">
              <a:solidFill>
                <a:srgbClr val="FF0000"/>
              </a:solidFill>
            </a:endParaRPr>
          </a:p>
        </p:txBody>
      </p:sp>
      <p:sp>
        <p:nvSpPr>
          <p:cNvPr id="39943" name="Text Box 7"/>
          <p:cNvSpPr txBox="1">
            <a:spLocks noChangeArrowheads="1"/>
          </p:cNvSpPr>
          <p:nvPr/>
        </p:nvSpPr>
        <p:spPr bwMode="auto">
          <a:xfrm>
            <a:off x="1403350" y="5013325"/>
            <a:ext cx="657383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2000" b="1">
                <a:solidFill>
                  <a:srgbClr val="000066"/>
                </a:solidFill>
              </a:rPr>
              <a:t>Se le puede exigir a la nueva industria que NO contamine, si la existente lo hace ?</a:t>
            </a:r>
            <a:endParaRPr lang="es-ES" altLang="es-CL" sz="2000" b="1">
              <a:solidFill>
                <a:srgbClr val="000066"/>
              </a:solidFill>
            </a:endParaRPr>
          </a:p>
        </p:txBody>
      </p:sp>
    </p:spTree>
    <p:extLst>
      <p:ext uri="{BB962C8B-B14F-4D97-AF65-F5344CB8AC3E}">
        <p14:creationId xmlns:p14="http://schemas.microsoft.com/office/powerpoint/2010/main" val="861002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s-ES_tradnl" altLang="es-CL" sz="3200" b="1">
                <a:solidFill>
                  <a:srgbClr val="000066"/>
                </a:solidFill>
              </a:rPr>
              <a:t>Principio II  :  “</a:t>
            </a:r>
            <a:r>
              <a:rPr lang="es-ES_tradnl" altLang="es-CL" sz="3200" b="1" i="1">
                <a:solidFill>
                  <a:srgbClr val="000066"/>
                </a:solidFill>
              </a:rPr>
              <a:t>Gradualismo</a:t>
            </a:r>
            <a:r>
              <a:rPr lang="es-ES_tradnl" altLang="es-CL" sz="3200" b="1">
                <a:solidFill>
                  <a:srgbClr val="000066"/>
                </a:solidFill>
              </a:rPr>
              <a:t>”</a:t>
            </a:r>
            <a:r>
              <a:rPr lang="es-ES_tradnl" altLang="es-CL" sz="3200">
                <a:solidFill>
                  <a:srgbClr val="000066"/>
                </a:solidFill>
              </a:rPr>
              <a:t/>
            </a:r>
            <a:br>
              <a:rPr lang="es-ES_tradnl" altLang="es-CL" sz="3200">
                <a:solidFill>
                  <a:srgbClr val="000066"/>
                </a:solidFill>
              </a:rPr>
            </a:br>
            <a:endParaRPr lang="es-ES" altLang="es-CL" sz="3200">
              <a:solidFill>
                <a:srgbClr val="000066"/>
              </a:solidFill>
            </a:endParaRPr>
          </a:p>
        </p:txBody>
      </p:sp>
      <p:sp>
        <p:nvSpPr>
          <p:cNvPr id="41987" name="Rectangle 3"/>
          <p:cNvSpPr>
            <a:spLocks noGrp="1" noChangeArrowheads="1"/>
          </p:cNvSpPr>
          <p:nvPr>
            <p:ph type="body" idx="1"/>
          </p:nvPr>
        </p:nvSpPr>
        <p:spPr/>
        <p:txBody>
          <a:bodyPr/>
          <a:lstStyle/>
          <a:p>
            <a:pPr>
              <a:lnSpc>
                <a:spcPct val="90000"/>
              </a:lnSpc>
              <a:buFontTx/>
              <a:buNone/>
            </a:pPr>
            <a:r>
              <a:rPr lang="es-ES_tradnl" altLang="es-CL" sz="2800"/>
              <a:t>	</a:t>
            </a:r>
            <a:r>
              <a:rPr lang="es-ES_tradnl" altLang="es-CL" sz="2800">
                <a:solidFill>
                  <a:srgbClr val="000066"/>
                </a:solidFill>
              </a:rPr>
              <a:t>Este principio indica que las actividades contaminantes que se encuentran en operación, no pueden cerrarse de inmediato, sino que deben someterse a un plan de descontaminación gradual en el tiempo, que </a:t>
            </a:r>
            <a:r>
              <a:rPr lang="es-ES_tradnl" altLang="es-CL" sz="2800" u="sng">
                <a:solidFill>
                  <a:srgbClr val="000066"/>
                </a:solidFill>
              </a:rPr>
              <a:t>apruebe </a:t>
            </a:r>
            <a:r>
              <a:rPr lang="es-ES_tradnl" altLang="es-CL" sz="2800">
                <a:solidFill>
                  <a:srgbClr val="000066"/>
                </a:solidFill>
              </a:rPr>
              <a:t>y </a:t>
            </a:r>
            <a:r>
              <a:rPr lang="es-ES_tradnl" altLang="es-CL" sz="2800" u="sng">
                <a:solidFill>
                  <a:srgbClr val="000066"/>
                </a:solidFill>
              </a:rPr>
              <a:t>fiscalice</a:t>
            </a:r>
            <a:r>
              <a:rPr lang="es-ES_tradnl" altLang="es-CL" sz="2800">
                <a:solidFill>
                  <a:srgbClr val="000066"/>
                </a:solidFill>
              </a:rPr>
              <a:t> la autoridad pertinente. </a:t>
            </a:r>
          </a:p>
          <a:p>
            <a:pPr>
              <a:lnSpc>
                <a:spcPct val="90000"/>
              </a:lnSpc>
              <a:buFontTx/>
              <a:buNone/>
            </a:pPr>
            <a:endParaRPr lang="es-ES_tradnl" altLang="es-CL" sz="2800">
              <a:solidFill>
                <a:srgbClr val="000066"/>
              </a:solidFill>
            </a:endParaRPr>
          </a:p>
          <a:p>
            <a:pPr>
              <a:lnSpc>
                <a:spcPct val="90000"/>
              </a:lnSpc>
              <a:buFontTx/>
              <a:buNone/>
            </a:pPr>
            <a:r>
              <a:rPr lang="es-ES_tradnl" altLang="es-CL" sz="2800">
                <a:solidFill>
                  <a:srgbClr val="000066"/>
                </a:solidFill>
              </a:rPr>
              <a:t>	Sólo si la industria operaba </a:t>
            </a:r>
            <a:r>
              <a:rPr lang="es-ES_tradnl" altLang="es-CL" sz="2800" u="sng">
                <a:solidFill>
                  <a:srgbClr val="000066"/>
                </a:solidFill>
              </a:rPr>
              <a:t>antes </a:t>
            </a:r>
            <a:r>
              <a:rPr lang="es-ES_tradnl" altLang="es-CL" sz="2800">
                <a:solidFill>
                  <a:srgbClr val="000066"/>
                </a:solidFill>
              </a:rPr>
              <a:t>que la toma del agua  potable,  se aplica este principio, sometiendo a la industria a un programa gradual de descontaminación. </a:t>
            </a:r>
            <a:endParaRPr lang="es-ES" altLang="es-CL" sz="2800">
              <a:solidFill>
                <a:srgbClr val="000066"/>
              </a:solidFill>
            </a:endParaRPr>
          </a:p>
        </p:txBody>
      </p:sp>
    </p:spTree>
    <p:extLst>
      <p:ext uri="{BB962C8B-B14F-4D97-AF65-F5344CB8AC3E}">
        <p14:creationId xmlns:p14="http://schemas.microsoft.com/office/powerpoint/2010/main" val="4106987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333375"/>
            <a:ext cx="3455987"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5"/>
          <p:cNvSpPr txBox="1">
            <a:spLocks noChangeArrowheads="1"/>
          </p:cNvSpPr>
          <p:nvPr/>
        </p:nvSpPr>
        <p:spPr bwMode="auto">
          <a:xfrm>
            <a:off x="755650" y="3789363"/>
            <a:ext cx="7724775"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b="1" dirty="0">
                <a:solidFill>
                  <a:srgbClr val="000066"/>
                </a:solidFill>
              </a:rPr>
              <a:t>Los usuarios del canal de riego dicen que les afecta  las descargas de la industria 1, pero no la industria 2</a:t>
            </a:r>
          </a:p>
          <a:p>
            <a:endParaRPr lang="es-CL" altLang="es-CL" b="1" dirty="0">
              <a:solidFill>
                <a:srgbClr val="000066"/>
              </a:solidFill>
            </a:endParaRPr>
          </a:p>
          <a:p>
            <a:r>
              <a:rPr lang="es-CL" altLang="es-CL" b="1" dirty="0">
                <a:solidFill>
                  <a:srgbClr val="000066"/>
                </a:solidFill>
              </a:rPr>
              <a:t>La industria 1 dicen que ellos cumplen las normas y que la responsabilidad es de la industria 2</a:t>
            </a:r>
          </a:p>
          <a:p>
            <a:endParaRPr lang="es-CL" altLang="es-CL" b="1" dirty="0">
              <a:solidFill>
                <a:srgbClr val="000066"/>
              </a:solidFill>
            </a:endParaRPr>
          </a:p>
          <a:p>
            <a:r>
              <a:rPr lang="es-CL" altLang="es-CL" b="1" dirty="0">
                <a:solidFill>
                  <a:srgbClr val="000066"/>
                </a:solidFill>
              </a:rPr>
              <a:t>La industria 2 dice que usuarios del canal de riego no son afectados ya que la calidad del agua que </a:t>
            </a:r>
            <a:r>
              <a:rPr lang="es-CL" altLang="es-CL" b="1" dirty="0" smtClean="0">
                <a:solidFill>
                  <a:srgbClr val="000066"/>
                </a:solidFill>
              </a:rPr>
              <a:t>los regantes captan </a:t>
            </a:r>
            <a:r>
              <a:rPr lang="es-CL" altLang="es-CL" b="1" dirty="0">
                <a:solidFill>
                  <a:srgbClr val="000066"/>
                </a:solidFill>
              </a:rPr>
              <a:t>está dentro de la norma</a:t>
            </a:r>
          </a:p>
          <a:p>
            <a:endParaRPr lang="es-CL" altLang="es-CL" b="1" dirty="0">
              <a:solidFill>
                <a:srgbClr val="000066"/>
              </a:solidFill>
            </a:endParaRPr>
          </a:p>
          <a:p>
            <a:r>
              <a:rPr lang="es-CL" altLang="es-CL" sz="2400" b="1" dirty="0">
                <a:solidFill>
                  <a:srgbClr val="000066"/>
                </a:solidFill>
              </a:rPr>
              <a:t>¿Qué hacer?</a:t>
            </a:r>
            <a:endParaRPr lang="es-ES" altLang="es-CL" sz="2400" b="1" dirty="0">
              <a:solidFill>
                <a:srgbClr val="000066"/>
              </a:solidFill>
            </a:endParaRPr>
          </a:p>
        </p:txBody>
      </p:sp>
    </p:spTree>
    <p:extLst>
      <p:ext uri="{BB962C8B-B14F-4D97-AF65-F5344CB8AC3E}">
        <p14:creationId xmlns:p14="http://schemas.microsoft.com/office/powerpoint/2010/main" val="4128811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s-ES_tradnl" altLang="es-CL" sz="3200" b="1">
                <a:solidFill>
                  <a:srgbClr val="000066"/>
                </a:solidFill>
              </a:rPr>
              <a:t>Principio III  :  “</a:t>
            </a:r>
            <a:r>
              <a:rPr lang="es-ES_tradnl" altLang="es-CL" sz="3200" b="1" i="1">
                <a:solidFill>
                  <a:srgbClr val="000066"/>
                </a:solidFill>
              </a:rPr>
              <a:t>Prevención</a:t>
            </a:r>
            <a:r>
              <a:rPr lang="es-ES_tradnl" altLang="es-CL" sz="3200" b="1">
                <a:solidFill>
                  <a:srgbClr val="000066"/>
                </a:solidFill>
              </a:rPr>
              <a:t>”</a:t>
            </a:r>
            <a:r>
              <a:rPr lang="es-ES_tradnl" altLang="es-CL" sz="3200">
                <a:solidFill>
                  <a:srgbClr val="000066"/>
                </a:solidFill>
              </a:rPr>
              <a:t/>
            </a:r>
            <a:br>
              <a:rPr lang="es-ES_tradnl" altLang="es-CL" sz="3200">
                <a:solidFill>
                  <a:srgbClr val="000066"/>
                </a:solidFill>
              </a:rPr>
            </a:br>
            <a:endParaRPr lang="es-ES" altLang="es-CL" sz="3200">
              <a:solidFill>
                <a:srgbClr val="000066"/>
              </a:solidFill>
            </a:endParaRPr>
          </a:p>
        </p:txBody>
      </p:sp>
      <p:sp>
        <p:nvSpPr>
          <p:cNvPr id="46083" name="Rectangle 3"/>
          <p:cNvSpPr>
            <a:spLocks noGrp="1" noChangeArrowheads="1"/>
          </p:cNvSpPr>
          <p:nvPr>
            <p:ph type="body" idx="1"/>
          </p:nvPr>
        </p:nvSpPr>
        <p:spPr/>
        <p:txBody>
          <a:bodyPr/>
          <a:lstStyle/>
          <a:p>
            <a:pPr>
              <a:lnSpc>
                <a:spcPct val="90000"/>
              </a:lnSpc>
              <a:buFontTx/>
              <a:buNone/>
            </a:pPr>
            <a:r>
              <a:rPr lang="es-ES_tradnl" altLang="es-CL" sz="2400"/>
              <a:t>	</a:t>
            </a:r>
            <a:r>
              <a:rPr lang="es-ES_tradnl" altLang="es-CL" sz="2400">
                <a:solidFill>
                  <a:srgbClr val="000066"/>
                </a:solidFill>
              </a:rPr>
              <a:t>Este principio indica que se debe estudiar </a:t>
            </a:r>
            <a:r>
              <a:rPr lang="es-ES_tradnl" altLang="es-CL" sz="2400" u="sng">
                <a:solidFill>
                  <a:srgbClr val="FF0000"/>
                </a:solidFill>
              </a:rPr>
              <a:t>en forma anticipada</a:t>
            </a:r>
            <a:r>
              <a:rPr lang="es-ES_tradnl" altLang="es-CL" sz="2400">
                <a:solidFill>
                  <a:srgbClr val="000066"/>
                </a:solidFill>
              </a:rPr>
              <a:t> los efectos futuros que pueden tener los proyectos o actividades en el ambiente, para </a:t>
            </a:r>
            <a:r>
              <a:rPr lang="es-ES_tradnl" altLang="es-CL" sz="2400" i="1">
                <a:solidFill>
                  <a:srgbClr val="000066"/>
                </a:solidFill>
              </a:rPr>
              <a:t>prevenir </a:t>
            </a:r>
            <a:r>
              <a:rPr lang="es-ES_tradnl" altLang="es-CL" sz="2400">
                <a:solidFill>
                  <a:srgbClr val="000066"/>
                </a:solidFill>
              </a:rPr>
              <a:t>efectos negativos y conflictos. </a:t>
            </a:r>
          </a:p>
          <a:p>
            <a:pPr>
              <a:lnSpc>
                <a:spcPct val="90000"/>
              </a:lnSpc>
              <a:buFontTx/>
              <a:buNone/>
            </a:pPr>
            <a:endParaRPr lang="es-ES_tradnl" altLang="es-CL" sz="2400">
              <a:solidFill>
                <a:srgbClr val="000066"/>
              </a:solidFill>
            </a:endParaRPr>
          </a:p>
          <a:p>
            <a:pPr>
              <a:lnSpc>
                <a:spcPct val="90000"/>
              </a:lnSpc>
              <a:buFontTx/>
              <a:buNone/>
            </a:pPr>
            <a:r>
              <a:rPr lang="es-ES_tradnl" altLang="es-CL" sz="2400">
                <a:solidFill>
                  <a:srgbClr val="000066"/>
                </a:solidFill>
              </a:rPr>
              <a:t>	En especial, la aplicación de este principio obliga a realizar una </a:t>
            </a:r>
            <a:r>
              <a:rPr lang="es-ES_tradnl" altLang="es-CL" sz="2400" i="1">
                <a:solidFill>
                  <a:srgbClr val="FF0000"/>
                </a:solidFill>
              </a:rPr>
              <a:t>Evaluación de Impacto Ambiental</a:t>
            </a:r>
            <a:r>
              <a:rPr lang="es-ES_tradnl" altLang="es-CL" sz="2400">
                <a:solidFill>
                  <a:srgbClr val="000066"/>
                </a:solidFill>
              </a:rPr>
              <a:t> (EIA) en los proyectos de ingeniería civil. </a:t>
            </a:r>
          </a:p>
          <a:p>
            <a:pPr>
              <a:lnSpc>
                <a:spcPct val="90000"/>
              </a:lnSpc>
              <a:buFontTx/>
              <a:buNone/>
            </a:pPr>
            <a:endParaRPr lang="es-ES_tradnl" altLang="es-CL" sz="2400">
              <a:solidFill>
                <a:srgbClr val="000066"/>
              </a:solidFill>
            </a:endParaRPr>
          </a:p>
          <a:p>
            <a:pPr>
              <a:lnSpc>
                <a:spcPct val="90000"/>
              </a:lnSpc>
              <a:buFontTx/>
              <a:buNone/>
            </a:pPr>
            <a:r>
              <a:rPr lang="es-ES_tradnl" altLang="es-CL" sz="2400">
                <a:solidFill>
                  <a:srgbClr val="000066"/>
                </a:solidFill>
              </a:rPr>
              <a:t>	La realización de una EIA permite conocer el efecto de las descargas de cada industria futura ,en la calidad del agua que capta el canal de riego.</a:t>
            </a:r>
            <a:endParaRPr lang="es-ES" altLang="es-CL" sz="2400">
              <a:solidFill>
                <a:srgbClr val="000066"/>
              </a:solidFill>
            </a:endParaRPr>
          </a:p>
        </p:txBody>
      </p:sp>
    </p:spTree>
    <p:extLst>
      <p:ext uri="{BB962C8B-B14F-4D97-AF65-F5344CB8AC3E}">
        <p14:creationId xmlns:p14="http://schemas.microsoft.com/office/powerpoint/2010/main" val="741536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11188" y="476250"/>
            <a:ext cx="7921625" cy="2943225"/>
          </a:xfrm>
        </p:spPr>
        <p:txBody>
          <a:bodyPr/>
          <a:lstStyle/>
          <a:p>
            <a:pPr algn="l"/>
            <a:r>
              <a:rPr lang="es-ES" altLang="es-CL" sz="2000">
                <a:solidFill>
                  <a:srgbClr val="000066"/>
                </a:solidFill>
              </a:rPr>
              <a:t>Se plantea dos alternativas para el trazado de un canal. </a:t>
            </a:r>
            <a:br>
              <a:rPr lang="es-ES" altLang="es-CL" sz="2000">
                <a:solidFill>
                  <a:srgbClr val="000066"/>
                </a:solidFill>
              </a:rPr>
            </a:br>
            <a:r>
              <a:rPr lang="es-ES" altLang="es-CL" sz="2000">
                <a:solidFill>
                  <a:srgbClr val="000066"/>
                </a:solidFill>
              </a:rPr>
              <a:t/>
            </a:r>
            <a:br>
              <a:rPr lang="es-ES" altLang="es-CL" sz="2000">
                <a:solidFill>
                  <a:srgbClr val="000066"/>
                </a:solidFill>
              </a:rPr>
            </a:br>
            <a:r>
              <a:rPr lang="es-ES" altLang="es-CL" sz="2000">
                <a:solidFill>
                  <a:srgbClr val="000066"/>
                </a:solidFill>
              </a:rPr>
              <a:t>La alternativa “A - B” es de menor longitud y menor costo, pero considera el paso por un pueblo, razón por la cual se prevé dificultades en la aceptación por parte de la comunidad. </a:t>
            </a:r>
            <a:br>
              <a:rPr lang="es-ES" altLang="es-CL" sz="2000">
                <a:solidFill>
                  <a:srgbClr val="000066"/>
                </a:solidFill>
              </a:rPr>
            </a:br>
            <a:r>
              <a:rPr lang="es-ES" altLang="es-CL" sz="2000">
                <a:solidFill>
                  <a:srgbClr val="000066"/>
                </a:solidFill>
              </a:rPr>
              <a:t/>
            </a:r>
            <a:br>
              <a:rPr lang="es-ES" altLang="es-CL" sz="2000">
                <a:solidFill>
                  <a:srgbClr val="000066"/>
                </a:solidFill>
              </a:rPr>
            </a:br>
            <a:r>
              <a:rPr lang="es-ES" altLang="es-CL" sz="2000">
                <a:solidFill>
                  <a:srgbClr val="000066"/>
                </a:solidFill>
              </a:rPr>
              <a:t>La alternativa “A - C - B” es de mayor longitud y costo, pero no tiene problemas de interferencia en su trazado.</a:t>
            </a:r>
            <a:r>
              <a:rPr lang="es-ES" altLang="es-CL" sz="4000"/>
              <a:t> </a:t>
            </a:r>
          </a:p>
        </p:txBody>
      </p:sp>
      <p:pic>
        <p:nvPicPr>
          <p:cNvPr id="48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429000"/>
            <a:ext cx="33115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 Box 5"/>
          <p:cNvSpPr txBox="1">
            <a:spLocks noChangeArrowheads="1"/>
          </p:cNvSpPr>
          <p:nvPr/>
        </p:nvSpPr>
        <p:spPr bwMode="auto">
          <a:xfrm>
            <a:off x="4716463" y="4221163"/>
            <a:ext cx="36718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2400">
                <a:solidFill>
                  <a:srgbClr val="000066"/>
                </a:solidFill>
              </a:rPr>
              <a:t>¿Cuál es la mejor alternativa de trazado ?</a:t>
            </a:r>
            <a:endParaRPr lang="es-ES" altLang="es-CL" sz="2400">
              <a:solidFill>
                <a:srgbClr val="000066"/>
              </a:solidFill>
            </a:endParaRPr>
          </a:p>
        </p:txBody>
      </p:sp>
    </p:spTree>
    <p:extLst>
      <p:ext uri="{BB962C8B-B14F-4D97-AF65-F5344CB8AC3E}">
        <p14:creationId xmlns:p14="http://schemas.microsoft.com/office/powerpoint/2010/main" val="1322664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s-ES_tradnl" altLang="es-CL" sz="2800" b="1">
                <a:solidFill>
                  <a:srgbClr val="000066"/>
                </a:solidFill>
              </a:rPr>
              <a:t>Principio IV</a:t>
            </a:r>
            <a:br>
              <a:rPr lang="es-ES_tradnl" altLang="es-CL" sz="2800" b="1">
                <a:solidFill>
                  <a:srgbClr val="000066"/>
                </a:solidFill>
              </a:rPr>
            </a:br>
            <a:r>
              <a:rPr lang="es-ES_tradnl" altLang="es-CL" sz="2800" b="1">
                <a:solidFill>
                  <a:srgbClr val="000066"/>
                </a:solidFill>
              </a:rPr>
              <a:t>“</a:t>
            </a:r>
            <a:r>
              <a:rPr lang="es-ES_tradnl" altLang="es-CL" sz="2800" b="1" i="1">
                <a:solidFill>
                  <a:srgbClr val="000066"/>
                </a:solidFill>
              </a:rPr>
              <a:t>Participación Ciudadana</a:t>
            </a:r>
            <a:r>
              <a:rPr lang="es-ES_tradnl" altLang="es-CL" sz="2800" b="1">
                <a:solidFill>
                  <a:srgbClr val="000066"/>
                </a:solidFill>
              </a:rPr>
              <a:t>”</a:t>
            </a:r>
            <a:r>
              <a:rPr lang="es-ES_tradnl" altLang="es-CL" sz="2800">
                <a:solidFill>
                  <a:srgbClr val="000066"/>
                </a:solidFill>
              </a:rPr>
              <a:t/>
            </a:r>
            <a:br>
              <a:rPr lang="es-ES_tradnl" altLang="es-CL" sz="2800">
                <a:solidFill>
                  <a:srgbClr val="000066"/>
                </a:solidFill>
              </a:rPr>
            </a:br>
            <a:endParaRPr lang="es-ES" altLang="es-CL" sz="2800">
              <a:solidFill>
                <a:srgbClr val="000066"/>
              </a:solidFill>
            </a:endParaRPr>
          </a:p>
        </p:txBody>
      </p:sp>
      <p:sp>
        <p:nvSpPr>
          <p:cNvPr id="50179" name="Rectangle 3"/>
          <p:cNvSpPr>
            <a:spLocks noGrp="1" noChangeArrowheads="1"/>
          </p:cNvSpPr>
          <p:nvPr>
            <p:ph type="body" idx="1"/>
          </p:nvPr>
        </p:nvSpPr>
        <p:spPr/>
        <p:txBody>
          <a:bodyPr/>
          <a:lstStyle/>
          <a:p>
            <a:pPr>
              <a:buFontTx/>
              <a:buNone/>
            </a:pPr>
            <a:r>
              <a:rPr lang="es-ES_tradnl" altLang="es-CL"/>
              <a:t>	</a:t>
            </a:r>
            <a:r>
              <a:rPr lang="es-ES_tradnl" altLang="es-CL" sz="2000">
                <a:solidFill>
                  <a:srgbClr val="000066"/>
                </a:solidFill>
              </a:rPr>
              <a:t>Este principio se refiere a la importancia de considerar la percepción y opinión  de las personas que se verán directa o indirectamente afectadas por  un proyecto, lo que puede evitar conflictos durante su construcción o explotación y  obtener la mejor alternativa desde el punto de vista ambiental.</a:t>
            </a:r>
          </a:p>
          <a:p>
            <a:pPr>
              <a:buFontTx/>
              <a:buNone/>
            </a:pPr>
            <a:endParaRPr lang="es-ES_tradnl" altLang="es-CL" sz="2000">
              <a:solidFill>
                <a:srgbClr val="000066"/>
              </a:solidFill>
            </a:endParaRPr>
          </a:p>
          <a:p>
            <a:pPr>
              <a:buFontTx/>
              <a:buNone/>
            </a:pPr>
            <a:r>
              <a:rPr lang="es-ES_tradnl" altLang="es-CL" sz="2000">
                <a:solidFill>
                  <a:srgbClr val="000066"/>
                </a:solidFill>
              </a:rPr>
              <a:t>	En este caso, la mejor alternativa será aquella que sea aceptada y asumida por toda la comunidad afectada. Por ejemplo, la comunidad podría aceptar el paso del canal por el pueblo, siempre que sea completamente cerrado o en tubería,  lo cual  podría incrementar los costos a un nivel tal que haría más atractiva la alternativa “A - C - B”.</a:t>
            </a:r>
            <a:endParaRPr lang="es-ES" altLang="es-CL" sz="2000">
              <a:solidFill>
                <a:srgbClr val="000066"/>
              </a:solidFill>
            </a:endParaRPr>
          </a:p>
        </p:txBody>
      </p:sp>
    </p:spTree>
    <p:extLst>
      <p:ext uri="{BB962C8B-B14F-4D97-AF65-F5344CB8AC3E}">
        <p14:creationId xmlns:p14="http://schemas.microsoft.com/office/powerpoint/2010/main" val="3901115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404813"/>
            <a:ext cx="439102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Line 5"/>
          <p:cNvSpPr>
            <a:spLocks noChangeShapeType="1"/>
          </p:cNvSpPr>
          <p:nvPr/>
        </p:nvSpPr>
        <p:spPr bwMode="auto">
          <a:xfrm flipH="1">
            <a:off x="3706813" y="2781300"/>
            <a:ext cx="1081087"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52230" name="Text Box 6"/>
          <p:cNvSpPr txBox="1">
            <a:spLocks noChangeArrowheads="1"/>
          </p:cNvSpPr>
          <p:nvPr/>
        </p:nvSpPr>
        <p:spPr bwMode="auto">
          <a:xfrm>
            <a:off x="4767263" y="2586038"/>
            <a:ext cx="16049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2000" b="1">
                <a:solidFill>
                  <a:srgbClr val="FF0000"/>
                </a:solidFill>
              </a:rPr>
              <a:t>Derrame intencional  clandestino</a:t>
            </a:r>
            <a:endParaRPr lang="es-ES" altLang="es-CL" sz="2000" b="1">
              <a:solidFill>
                <a:srgbClr val="FF0000"/>
              </a:solidFill>
            </a:endParaRPr>
          </a:p>
        </p:txBody>
      </p:sp>
      <p:sp>
        <p:nvSpPr>
          <p:cNvPr id="52231" name="Text Box 7"/>
          <p:cNvSpPr txBox="1">
            <a:spLocks noChangeArrowheads="1"/>
          </p:cNvSpPr>
          <p:nvPr/>
        </p:nvSpPr>
        <p:spPr bwMode="auto">
          <a:xfrm>
            <a:off x="1476375" y="4724400"/>
            <a:ext cx="6284913"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2000">
                <a:solidFill>
                  <a:srgbClr val="000066"/>
                </a:solidFill>
              </a:rPr>
              <a:t>Una persona es sorprendida haciendo un derrame intencional clandestino. Al ser detenido, dice:</a:t>
            </a:r>
          </a:p>
          <a:p>
            <a:endParaRPr lang="es-CL" altLang="es-CL" sz="2000">
              <a:solidFill>
                <a:srgbClr val="000066"/>
              </a:solidFill>
            </a:endParaRPr>
          </a:p>
          <a:p>
            <a:r>
              <a:rPr lang="es-CL" altLang="es-CL" sz="2000" i="1">
                <a:solidFill>
                  <a:srgbClr val="000066"/>
                </a:solidFill>
              </a:rPr>
              <a:t>¿Porqué me detienen a mí, si yo he contaminado mucho menos que la industria?</a:t>
            </a:r>
            <a:endParaRPr lang="es-ES" altLang="es-CL" sz="2000" i="1">
              <a:solidFill>
                <a:srgbClr val="000066"/>
              </a:solidFill>
            </a:endParaRPr>
          </a:p>
        </p:txBody>
      </p:sp>
    </p:spTree>
    <p:extLst>
      <p:ext uri="{BB962C8B-B14F-4D97-AF65-F5344CB8AC3E}">
        <p14:creationId xmlns:p14="http://schemas.microsoft.com/office/powerpoint/2010/main" val="2490588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116013" y="333375"/>
            <a:ext cx="7653337"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CL" sz="3200" b="1" u="sng" dirty="0">
                <a:solidFill>
                  <a:srgbClr val="0070C0"/>
                </a:solidFill>
                <a:latin typeface="Verdana" panose="020B0604030504040204" pitchFamily="34" charset="0"/>
                <a:ea typeface="Verdana" panose="020B0604030504040204" pitchFamily="34" charset="0"/>
                <a:cs typeface="Verdana" panose="020B0604030504040204" pitchFamily="34" charset="0"/>
              </a:rPr>
              <a:t>La percepción ambiental</a:t>
            </a:r>
          </a:p>
          <a:p>
            <a:endParaRPr lang="es-ES_tradnl" altLang="es-CL" sz="3200" dirty="0"/>
          </a:p>
          <a:p>
            <a:r>
              <a:rPr lang="es-ES_tradnl" altLang="es-CL" sz="2000" dirty="0">
                <a:solidFill>
                  <a:srgbClr val="000066"/>
                </a:solidFill>
                <a:latin typeface="Verdana" panose="020B0604030504040204" pitchFamily="34" charset="0"/>
                <a:ea typeface="Verdana" panose="020B0604030504040204" pitchFamily="34" charset="0"/>
                <a:cs typeface="Verdana" panose="020B0604030504040204" pitchFamily="34" charset="0"/>
              </a:rPr>
              <a:t>Estaría usted de acuerdo que frente a su casa se construyera alguno de estos proyectos :</a:t>
            </a:r>
          </a:p>
          <a:p>
            <a:endParaRPr lang="es-ES_tradnl" altLang="es-CL" sz="2000" dirty="0">
              <a:solidFill>
                <a:srgbClr val="000066"/>
              </a:solidFill>
              <a:latin typeface="Verdana" panose="020B0604030504040204" pitchFamily="34" charset="0"/>
              <a:ea typeface="Verdana" panose="020B0604030504040204" pitchFamily="34" charset="0"/>
              <a:cs typeface="Verdana" panose="020B0604030504040204" pitchFamily="34" charset="0"/>
            </a:endParaRPr>
          </a:p>
          <a:p>
            <a:pPr>
              <a:buFontTx/>
              <a:buChar char="-"/>
            </a:pPr>
            <a:r>
              <a:rPr lang="es-ES_tradnl" altLang="es-CL" sz="2000" dirty="0">
                <a:solidFill>
                  <a:srgbClr val="000066"/>
                </a:solidFill>
                <a:latin typeface="Verdana" panose="020B0604030504040204" pitchFamily="34" charset="0"/>
                <a:ea typeface="Verdana" panose="020B0604030504040204" pitchFamily="34" charset="0"/>
                <a:cs typeface="Verdana" panose="020B0604030504040204" pitchFamily="34" charset="0"/>
              </a:rPr>
              <a:t> un relleno sanitario</a:t>
            </a:r>
          </a:p>
          <a:p>
            <a:pPr>
              <a:buFontTx/>
              <a:buChar char="-"/>
            </a:pPr>
            <a:endParaRPr lang="es-ES_tradnl" altLang="es-CL" sz="2000" dirty="0">
              <a:solidFill>
                <a:srgbClr val="000066"/>
              </a:solidFill>
              <a:latin typeface="Verdana" panose="020B0604030504040204" pitchFamily="34" charset="0"/>
              <a:ea typeface="Verdana" panose="020B0604030504040204" pitchFamily="34" charset="0"/>
              <a:cs typeface="Verdana" panose="020B0604030504040204" pitchFamily="34" charset="0"/>
            </a:endParaRPr>
          </a:p>
          <a:p>
            <a:pPr>
              <a:buFontTx/>
              <a:buChar char="-"/>
            </a:pPr>
            <a:r>
              <a:rPr lang="es-ES_tradnl" altLang="es-CL" sz="2000" dirty="0">
                <a:solidFill>
                  <a:srgbClr val="000066"/>
                </a:solidFill>
                <a:latin typeface="Verdana" panose="020B0604030504040204" pitchFamily="34" charset="0"/>
                <a:ea typeface="Verdana" panose="020B0604030504040204" pitchFamily="34" charset="0"/>
                <a:cs typeface="Verdana" panose="020B0604030504040204" pitchFamily="34" charset="0"/>
              </a:rPr>
              <a:t> una fábrica de cecinas</a:t>
            </a:r>
          </a:p>
          <a:p>
            <a:pPr>
              <a:buFontTx/>
              <a:buChar char="-"/>
            </a:pPr>
            <a:endParaRPr lang="es-ES_tradnl" altLang="es-CL" sz="2000" dirty="0">
              <a:solidFill>
                <a:srgbClr val="000066"/>
              </a:solidFill>
              <a:latin typeface="Verdana" panose="020B0604030504040204" pitchFamily="34" charset="0"/>
              <a:ea typeface="Verdana" panose="020B0604030504040204" pitchFamily="34" charset="0"/>
              <a:cs typeface="Verdana" panose="020B0604030504040204" pitchFamily="34" charset="0"/>
            </a:endParaRPr>
          </a:p>
          <a:p>
            <a:pPr>
              <a:buFontTx/>
              <a:buChar char="-"/>
            </a:pPr>
            <a:r>
              <a:rPr lang="es-ES_tradnl" altLang="es-CL" sz="2000" dirty="0">
                <a:solidFill>
                  <a:srgbClr val="000066"/>
                </a:solidFill>
                <a:latin typeface="Verdana" panose="020B0604030504040204" pitchFamily="34" charset="0"/>
                <a:ea typeface="Verdana" panose="020B0604030504040204" pitchFamily="34" charset="0"/>
                <a:cs typeface="Verdana" panose="020B0604030504040204" pitchFamily="34" charset="0"/>
              </a:rPr>
              <a:t> un estadio de fútbol</a:t>
            </a:r>
          </a:p>
          <a:p>
            <a:pPr>
              <a:buFontTx/>
              <a:buChar char="-"/>
            </a:pPr>
            <a:endParaRPr lang="es-ES_tradnl" altLang="es-CL" sz="2000" dirty="0">
              <a:solidFill>
                <a:srgbClr val="000066"/>
              </a:solidFill>
              <a:latin typeface="Verdana" panose="020B0604030504040204" pitchFamily="34" charset="0"/>
              <a:ea typeface="Verdana" panose="020B0604030504040204" pitchFamily="34" charset="0"/>
              <a:cs typeface="Verdana" panose="020B0604030504040204" pitchFamily="34" charset="0"/>
            </a:endParaRPr>
          </a:p>
          <a:p>
            <a:pPr>
              <a:buFontTx/>
              <a:buChar char="-"/>
            </a:pPr>
            <a:r>
              <a:rPr lang="es-ES_tradnl" altLang="es-CL" sz="2000" dirty="0">
                <a:solidFill>
                  <a:srgbClr val="000066"/>
                </a:solidFill>
                <a:latin typeface="Verdana" panose="020B0604030504040204" pitchFamily="34" charset="0"/>
                <a:ea typeface="Verdana" panose="020B0604030504040204" pitchFamily="34" charset="0"/>
                <a:cs typeface="Verdana" panose="020B0604030504040204" pitchFamily="34" charset="0"/>
              </a:rPr>
              <a:t> un edificio de 30 pisos</a:t>
            </a:r>
          </a:p>
          <a:p>
            <a:pPr>
              <a:buFontTx/>
              <a:buChar char="-"/>
            </a:pPr>
            <a:endParaRPr lang="es-ES_tradnl" altLang="es-CL" sz="2000" dirty="0">
              <a:solidFill>
                <a:srgbClr val="000066"/>
              </a:solidFill>
              <a:latin typeface="Verdana" panose="020B0604030504040204" pitchFamily="34" charset="0"/>
              <a:ea typeface="Verdana" panose="020B0604030504040204" pitchFamily="34" charset="0"/>
              <a:cs typeface="Verdana" panose="020B0604030504040204" pitchFamily="34" charset="0"/>
            </a:endParaRPr>
          </a:p>
          <a:p>
            <a:pPr>
              <a:buFontTx/>
              <a:buChar char="-"/>
            </a:pPr>
            <a:r>
              <a:rPr lang="es-ES_tradnl" altLang="es-CL" sz="2000" dirty="0">
                <a:solidFill>
                  <a:srgbClr val="000066"/>
                </a:solidFill>
                <a:latin typeface="Verdana" panose="020B0604030504040204" pitchFamily="34" charset="0"/>
                <a:ea typeface="Verdana" panose="020B0604030504040204" pitchFamily="34" charset="0"/>
                <a:cs typeface="Verdana" panose="020B0604030504040204" pitchFamily="34" charset="0"/>
              </a:rPr>
              <a:t> un canal de riego</a:t>
            </a:r>
          </a:p>
          <a:p>
            <a:pPr>
              <a:buFontTx/>
              <a:buChar char="-"/>
            </a:pPr>
            <a:endParaRPr lang="es-ES_tradnl" altLang="es-CL" sz="2000" dirty="0">
              <a:solidFill>
                <a:srgbClr val="000066"/>
              </a:solidFill>
              <a:latin typeface="Verdana" panose="020B0604030504040204" pitchFamily="34" charset="0"/>
              <a:ea typeface="Verdana" panose="020B0604030504040204" pitchFamily="34" charset="0"/>
              <a:cs typeface="Verdana" panose="020B0604030504040204" pitchFamily="34" charset="0"/>
            </a:endParaRPr>
          </a:p>
          <a:p>
            <a:pPr>
              <a:buFontTx/>
              <a:buChar char="-"/>
            </a:pPr>
            <a:r>
              <a:rPr lang="es-ES_tradnl" altLang="es-CL" sz="2000" dirty="0">
                <a:solidFill>
                  <a:srgbClr val="000066"/>
                </a:solidFill>
                <a:latin typeface="Verdana" panose="020B0604030504040204" pitchFamily="34" charset="0"/>
                <a:ea typeface="Verdana" panose="020B0604030504040204" pitchFamily="34" charset="0"/>
                <a:cs typeface="Verdana" panose="020B0604030504040204" pitchFamily="34" charset="0"/>
              </a:rPr>
              <a:t> una planta de tratamiento de aguas servidas </a:t>
            </a:r>
          </a:p>
          <a:p>
            <a:pPr>
              <a:buFontTx/>
              <a:buChar char="-"/>
            </a:pPr>
            <a:endParaRPr lang="es-ES_tradnl" altLang="es-CL" sz="2000" dirty="0">
              <a:solidFill>
                <a:srgbClr val="000066"/>
              </a:solidFill>
              <a:latin typeface="Verdana" panose="020B0604030504040204" pitchFamily="34" charset="0"/>
              <a:ea typeface="Verdana" panose="020B0604030504040204" pitchFamily="34" charset="0"/>
              <a:cs typeface="Verdana" panose="020B0604030504040204" pitchFamily="34" charset="0"/>
            </a:endParaRPr>
          </a:p>
          <a:p>
            <a:pPr>
              <a:buFontTx/>
              <a:buChar char="-"/>
            </a:pPr>
            <a:r>
              <a:rPr lang="es-ES_tradnl" altLang="es-CL" sz="2000" dirty="0">
                <a:solidFill>
                  <a:srgbClr val="000066"/>
                </a:solidFill>
                <a:latin typeface="Verdana" panose="020B0604030504040204" pitchFamily="34" charset="0"/>
                <a:ea typeface="Verdana" panose="020B0604030504040204" pitchFamily="34" charset="0"/>
                <a:cs typeface="Verdana" panose="020B0604030504040204" pitchFamily="34" charset="0"/>
              </a:rPr>
              <a:t>un colegio de enseñanza básica ?</a:t>
            </a:r>
            <a:endParaRPr lang="es-ES" altLang="es-CL" sz="2000" dirty="0">
              <a:solidFill>
                <a:srgbClr val="000066"/>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95484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s-ES_tradnl" altLang="es-CL" sz="2800" b="1">
                <a:solidFill>
                  <a:srgbClr val="000066"/>
                </a:solidFill>
              </a:rPr>
              <a:t>Principio  V  :  “</a:t>
            </a:r>
            <a:r>
              <a:rPr lang="es-ES_tradnl" altLang="es-CL" sz="2800" b="1" i="1">
                <a:solidFill>
                  <a:srgbClr val="000066"/>
                </a:solidFill>
              </a:rPr>
              <a:t>Responsabilidad Ambiental</a:t>
            </a:r>
            <a:r>
              <a:rPr lang="es-ES_tradnl" altLang="es-CL" sz="2800" b="1">
                <a:solidFill>
                  <a:srgbClr val="000066"/>
                </a:solidFill>
              </a:rPr>
              <a:t>”</a:t>
            </a:r>
            <a:r>
              <a:rPr lang="es-ES_tradnl" altLang="es-CL" sz="2800">
                <a:solidFill>
                  <a:srgbClr val="000066"/>
                </a:solidFill>
              </a:rPr>
              <a:t/>
            </a:r>
            <a:br>
              <a:rPr lang="es-ES_tradnl" altLang="es-CL" sz="2800">
                <a:solidFill>
                  <a:srgbClr val="000066"/>
                </a:solidFill>
              </a:rPr>
            </a:br>
            <a:endParaRPr lang="es-ES" altLang="es-CL" sz="2800">
              <a:solidFill>
                <a:srgbClr val="000066"/>
              </a:solidFill>
            </a:endParaRPr>
          </a:p>
        </p:txBody>
      </p:sp>
      <p:sp>
        <p:nvSpPr>
          <p:cNvPr id="54275" name="Rectangle 3"/>
          <p:cNvSpPr>
            <a:spLocks noGrp="1" noChangeArrowheads="1"/>
          </p:cNvSpPr>
          <p:nvPr>
            <p:ph type="body" idx="1"/>
          </p:nvPr>
        </p:nvSpPr>
        <p:spPr/>
        <p:txBody>
          <a:bodyPr/>
          <a:lstStyle/>
          <a:p>
            <a:pPr>
              <a:lnSpc>
                <a:spcPct val="80000"/>
              </a:lnSpc>
              <a:buFontTx/>
              <a:buNone/>
            </a:pPr>
            <a:r>
              <a:rPr lang="es-ES_tradnl" altLang="es-CL" sz="2400"/>
              <a:t>	</a:t>
            </a:r>
            <a:r>
              <a:rPr lang="es-ES_tradnl" altLang="es-CL" sz="2400">
                <a:solidFill>
                  <a:srgbClr val="000066"/>
                </a:solidFill>
              </a:rPr>
              <a:t>Este principio establece que los daños provocados al ambiente son considerados legalmente  como un delito. </a:t>
            </a:r>
          </a:p>
          <a:p>
            <a:pPr>
              <a:lnSpc>
                <a:spcPct val="80000"/>
              </a:lnSpc>
              <a:buFontTx/>
              <a:buNone/>
            </a:pPr>
            <a:endParaRPr lang="es-ES_tradnl" altLang="es-CL" sz="2400">
              <a:solidFill>
                <a:srgbClr val="000066"/>
              </a:solidFill>
            </a:endParaRPr>
          </a:p>
          <a:p>
            <a:pPr>
              <a:lnSpc>
                <a:spcPct val="80000"/>
              </a:lnSpc>
              <a:buFontTx/>
              <a:buNone/>
            </a:pPr>
            <a:r>
              <a:rPr lang="es-ES_tradnl" altLang="es-CL" sz="2400">
                <a:solidFill>
                  <a:srgbClr val="000066"/>
                </a:solidFill>
              </a:rPr>
              <a:t>	Por lo tanto,  los responsables se deben someter a procedimientos judiciales regulares, tendientes a restablecer el medio ambiente dañado y/o definir las medidas compensatorias que procedan. </a:t>
            </a:r>
          </a:p>
          <a:p>
            <a:pPr>
              <a:lnSpc>
                <a:spcPct val="80000"/>
              </a:lnSpc>
              <a:buFontTx/>
              <a:buNone/>
            </a:pPr>
            <a:endParaRPr lang="es-ES_tradnl" altLang="es-CL" sz="2400">
              <a:solidFill>
                <a:srgbClr val="000066"/>
              </a:solidFill>
            </a:endParaRPr>
          </a:p>
          <a:p>
            <a:pPr>
              <a:lnSpc>
                <a:spcPct val="80000"/>
              </a:lnSpc>
              <a:buFontTx/>
              <a:buNone/>
            </a:pPr>
            <a:r>
              <a:rPr lang="es-ES_tradnl" altLang="es-CL" sz="2400">
                <a:solidFill>
                  <a:srgbClr val="000066"/>
                </a:solidFill>
              </a:rPr>
              <a:t>	Por ejemplo, un derrame intencional clandestino en un cauce natural es considerado como delito ambiental, aunque el responsable argumente que la  contaminación que produjo es menor a la que produce una industria cercana. </a:t>
            </a:r>
            <a:endParaRPr lang="es-ES" altLang="es-CL" sz="2400">
              <a:solidFill>
                <a:srgbClr val="000066"/>
              </a:solidFill>
            </a:endParaRPr>
          </a:p>
        </p:txBody>
      </p:sp>
    </p:spTree>
    <p:extLst>
      <p:ext uri="{BB962C8B-B14F-4D97-AF65-F5344CB8AC3E}">
        <p14:creationId xmlns:p14="http://schemas.microsoft.com/office/powerpoint/2010/main" val="2878286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s-ES_tradnl" altLang="es-CL" sz="2800" b="1">
                <a:solidFill>
                  <a:srgbClr val="000066"/>
                </a:solidFill>
              </a:rPr>
              <a:t>Principio  VI  :  “</a:t>
            </a:r>
            <a:r>
              <a:rPr lang="es-ES_tradnl" altLang="es-CL" sz="2800" b="1" i="1">
                <a:solidFill>
                  <a:srgbClr val="000066"/>
                </a:solidFill>
              </a:rPr>
              <a:t>Educación Ambiental</a:t>
            </a:r>
            <a:r>
              <a:rPr lang="es-ES_tradnl" altLang="es-CL" sz="2800" b="1">
                <a:solidFill>
                  <a:srgbClr val="000066"/>
                </a:solidFill>
              </a:rPr>
              <a:t> “</a:t>
            </a:r>
            <a:r>
              <a:rPr lang="es-ES_tradnl" altLang="es-CL" sz="2800">
                <a:solidFill>
                  <a:srgbClr val="000066"/>
                </a:solidFill>
              </a:rPr>
              <a:t/>
            </a:r>
            <a:br>
              <a:rPr lang="es-ES_tradnl" altLang="es-CL" sz="2800">
                <a:solidFill>
                  <a:srgbClr val="000066"/>
                </a:solidFill>
              </a:rPr>
            </a:br>
            <a:endParaRPr lang="es-ES" altLang="es-CL" sz="2800">
              <a:solidFill>
                <a:srgbClr val="000066"/>
              </a:solidFill>
            </a:endParaRPr>
          </a:p>
        </p:txBody>
      </p:sp>
      <p:sp>
        <p:nvSpPr>
          <p:cNvPr id="56323" name="Rectangle 3"/>
          <p:cNvSpPr>
            <a:spLocks noGrp="1" noChangeArrowheads="1"/>
          </p:cNvSpPr>
          <p:nvPr>
            <p:ph type="body" idx="1"/>
          </p:nvPr>
        </p:nvSpPr>
        <p:spPr>
          <a:xfrm>
            <a:off x="468313" y="1196975"/>
            <a:ext cx="8229600" cy="4525963"/>
          </a:xfrm>
        </p:spPr>
        <p:txBody>
          <a:bodyPr/>
          <a:lstStyle/>
          <a:p>
            <a:pPr>
              <a:lnSpc>
                <a:spcPct val="80000"/>
              </a:lnSpc>
              <a:buFontTx/>
              <a:buNone/>
            </a:pPr>
            <a:r>
              <a:rPr lang="es-ES_tradnl" altLang="es-CL" sz="2400"/>
              <a:t>	</a:t>
            </a:r>
            <a:r>
              <a:rPr lang="es-ES_tradnl" altLang="es-CL" sz="2400">
                <a:solidFill>
                  <a:srgbClr val="000066"/>
                </a:solidFill>
              </a:rPr>
              <a:t>Según este principio,  la sociedad a través de sus organizaciones estatales y privadas, debe preocuparse de la educación ambiental  en los diferentes niveles y ámbitos del quehacer nacional, fomentando el uso de instrumentos tales como :  incorporación de materias ambientales en los planes y programas de estudios básicos, medios y universitarios, capacitación técnica,  investigación científica o aplicada y la difusión de los valores ambientales, entre otros. </a:t>
            </a:r>
          </a:p>
          <a:p>
            <a:pPr>
              <a:lnSpc>
                <a:spcPct val="80000"/>
              </a:lnSpc>
              <a:buFontTx/>
              <a:buNone/>
            </a:pPr>
            <a:endParaRPr lang="es-ES_tradnl" altLang="es-CL" sz="2400">
              <a:solidFill>
                <a:srgbClr val="000066"/>
              </a:solidFill>
            </a:endParaRPr>
          </a:p>
          <a:p>
            <a:pPr>
              <a:lnSpc>
                <a:spcPct val="80000"/>
              </a:lnSpc>
              <a:buFontTx/>
              <a:buNone/>
            </a:pPr>
            <a:r>
              <a:rPr lang="es-ES_tradnl" altLang="es-CL" sz="2400">
                <a:solidFill>
                  <a:srgbClr val="000066"/>
                </a:solidFill>
              </a:rPr>
              <a:t>	En particular, este principio puede aplicarse mediante la realización de docencia, investigación o extensión de los aspectos ambientales relacionados con el manejo de recursos hídricos.</a:t>
            </a:r>
            <a:endParaRPr lang="es-ES" altLang="es-CL" sz="2400">
              <a:solidFill>
                <a:srgbClr val="000066"/>
              </a:solidFill>
            </a:endParaRPr>
          </a:p>
        </p:txBody>
      </p:sp>
    </p:spTree>
    <p:extLst>
      <p:ext uri="{BB962C8B-B14F-4D97-AF65-F5344CB8AC3E}">
        <p14:creationId xmlns:p14="http://schemas.microsoft.com/office/powerpoint/2010/main" val="10047687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519113" y="857250"/>
            <a:ext cx="8301037" cy="466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_tradnl" altLang="es-CL" sz="2800" b="1">
                <a:solidFill>
                  <a:srgbClr val="000066"/>
                </a:solidFill>
              </a:rPr>
              <a:t>Aplicación general </a:t>
            </a:r>
          </a:p>
          <a:p>
            <a:pPr algn="ctr"/>
            <a:r>
              <a:rPr lang="es-ES_tradnl" altLang="es-CL" sz="2800" b="1">
                <a:solidFill>
                  <a:srgbClr val="000066"/>
                </a:solidFill>
              </a:rPr>
              <a:t>de los principios ambientales</a:t>
            </a:r>
            <a:endParaRPr lang="es-ES_tradnl" altLang="es-CL" sz="2800">
              <a:solidFill>
                <a:srgbClr val="000066"/>
              </a:solidFill>
            </a:endParaRPr>
          </a:p>
          <a:p>
            <a:pPr algn="ctr"/>
            <a:endParaRPr lang="es-ES_tradnl" altLang="es-CL" sz="2800">
              <a:solidFill>
                <a:srgbClr val="000066"/>
              </a:solidFill>
            </a:endParaRPr>
          </a:p>
          <a:p>
            <a:r>
              <a:rPr lang="es-ES_tradnl" altLang="es-CL">
                <a:solidFill>
                  <a:srgbClr val="000066"/>
                </a:solidFill>
              </a:rPr>
              <a:t>Los principios ambientales son la base de la definición de las Leyes, Normas y Reglamentos y de la gestión pública y privada, que regulan en quehacer en materia ambiental en una sociedad. </a:t>
            </a:r>
          </a:p>
          <a:p>
            <a:endParaRPr lang="es-ES_tradnl" altLang="es-CL">
              <a:solidFill>
                <a:srgbClr val="000066"/>
              </a:solidFill>
            </a:endParaRPr>
          </a:p>
          <a:p>
            <a:r>
              <a:rPr lang="es-ES_tradnl" altLang="es-CL">
                <a:solidFill>
                  <a:srgbClr val="000066"/>
                </a:solidFill>
              </a:rPr>
              <a:t> Es el caso, por ejemplo, del </a:t>
            </a:r>
            <a:r>
              <a:rPr lang="es-ES_tradnl" altLang="es-CL" b="1">
                <a:solidFill>
                  <a:srgbClr val="000066"/>
                </a:solidFill>
              </a:rPr>
              <a:t>Sistema de Evaluación de Impacto Ambiental</a:t>
            </a:r>
            <a:r>
              <a:rPr lang="es-ES_tradnl" altLang="es-CL">
                <a:solidFill>
                  <a:srgbClr val="000066"/>
                </a:solidFill>
              </a:rPr>
              <a:t> y  Planes de manejo (Principio de Prevención), control de emisiones (Principio el que contamina, paga), Obligatoriedad de publicar en un diario de circulación nacional un extracto de un proyecto y permitir que se formulen observaciones dentro de un plazo (Principio de participación ciudadana).</a:t>
            </a:r>
          </a:p>
          <a:p>
            <a:endParaRPr lang="es-ES_tradnl" altLang="es-CL">
              <a:solidFill>
                <a:srgbClr val="000066"/>
              </a:solidFill>
            </a:endParaRPr>
          </a:p>
          <a:p>
            <a:r>
              <a:rPr lang="es-ES_tradnl" altLang="es-CL">
                <a:solidFill>
                  <a:srgbClr val="000066"/>
                </a:solidFill>
              </a:rPr>
              <a:t>En el cuadro siguiente se entrega un ejemplo de expresiones de los principios ambientales en la Ley de Bases del Medio Ambiente.</a:t>
            </a:r>
            <a:endParaRPr lang="es-ES" altLang="es-CL">
              <a:solidFill>
                <a:srgbClr val="000066"/>
              </a:solidFill>
            </a:endParaRPr>
          </a:p>
        </p:txBody>
      </p:sp>
    </p:spTree>
    <p:extLst>
      <p:ext uri="{BB962C8B-B14F-4D97-AF65-F5344CB8AC3E}">
        <p14:creationId xmlns:p14="http://schemas.microsoft.com/office/powerpoint/2010/main" val="42608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349500"/>
            <a:ext cx="7993063"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5" name="Text Box 5"/>
          <p:cNvSpPr txBox="1">
            <a:spLocks noChangeArrowheads="1"/>
          </p:cNvSpPr>
          <p:nvPr/>
        </p:nvSpPr>
        <p:spPr bwMode="auto">
          <a:xfrm>
            <a:off x="468313" y="1125538"/>
            <a:ext cx="82073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CL" altLang="es-CL" sz="2400" b="1">
                <a:solidFill>
                  <a:srgbClr val="000066"/>
                </a:solidFill>
              </a:rPr>
              <a:t>Aplicación de los Principios Ambientales en la Ley 19.300 de Bases del Medio Ambiente</a:t>
            </a:r>
            <a:endParaRPr lang="es-ES" altLang="es-CL" sz="2400" b="1">
              <a:solidFill>
                <a:srgbClr val="000066"/>
              </a:solidFill>
            </a:endParaRPr>
          </a:p>
        </p:txBody>
      </p:sp>
    </p:spTree>
    <p:extLst>
      <p:ext uri="{BB962C8B-B14F-4D97-AF65-F5344CB8AC3E}">
        <p14:creationId xmlns:p14="http://schemas.microsoft.com/office/powerpoint/2010/main" val="3907208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4"/>
          <p:cNvSpPr>
            <a:spLocks noChangeArrowheads="1"/>
          </p:cNvSpPr>
          <p:nvPr/>
        </p:nvSpPr>
        <p:spPr bwMode="auto">
          <a:xfrm>
            <a:off x="2124075" y="908050"/>
            <a:ext cx="43926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2800" b="1">
                <a:solidFill>
                  <a:srgbClr val="000066"/>
                </a:solidFill>
              </a:rPr>
              <a:t>Principios  Ambientales</a:t>
            </a:r>
            <a:endParaRPr lang="es-ES" altLang="es-CL" sz="2800" b="1">
              <a:solidFill>
                <a:srgbClr val="000066"/>
              </a:solidFill>
            </a:endParaRPr>
          </a:p>
        </p:txBody>
      </p:sp>
      <p:sp>
        <p:nvSpPr>
          <p:cNvPr id="78853" name="Rectangle 5"/>
          <p:cNvSpPr>
            <a:spLocks noChangeArrowheads="1"/>
          </p:cNvSpPr>
          <p:nvPr/>
        </p:nvSpPr>
        <p:spPr bwMode="auto">
          <a:xfrm>
            <a:off x="1979613" y="692150"/>
            <a:ext cx="4608512" cy="9144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78854" name="Text Box 6"/>
          <p:cNvSpPr txBox="1">
            <a:spLocks noChangeArrowheads="1"/>
          </p:cNvSpPr>
          <p:nvPr/>
        </p:nvSpPr>
        <p:spPr bwMode="auto">
          <a:xfrm>
            <a:off x="755650" y="2708275"/>
            <a:ext cx="3498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s-CL" altLang="es-CL" b="1">
                <a:solidFill>
                  <a:srgbClr val="000066"/>
                </a:solidFill>
              </a:rPr>
              <a:t>Leyes, Normas y Reglamentos</a:t>
            </a:r>
            <a:endParaRPr lang="es-ES" altLang="es-CL" b="1">
              <a:solidFill>
                <a:srgbClr val="000066"/>
              </a:solidFill>
            </a:endParaRPr>
          </a:p>
        </p:txBody>
      </p:sp>
      <p:sp>
        <p:nvSpPr>
          <p:cNvPr id="78855" name="Text Box 7"/>
          <p:cNvSpPr txBox="1">
            <a:spLocks noChangeArrowheads="1"/>
          </p:cNvSpPr>
          <p:nvPr/>
        </p:nvSpPr>
        <p:spPr bwMode="auto">
          <a:xfrm>
            <a:off x="4932363" y="2636838"/>
            <a:ext cx="33321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b="1">
                <a:solidFill>
                  <a:srgbClr val="000066"/>
                </a:solidFill>
              </a:rPr>
              <a:t>Bases de la gestión ambiental pública y privada</a:t>
            </a:r>
            <a:endParaRPr lang="es-ES" altLang="es-CL" b="1">
              <a:solidFill>
                <a:srgbClr val="000066"/>
              </a:solidFill>
            </a:endParaRPr>
          </a:p>
        </p:txBody>
      </p:sp>
      <p:sp>
        <p:nvSpPr>
          <p:cNvPr id="78856" name="Rectangle 8"/>
          <p:cNvSpPr>
            <a:spLocks noChangeArrowheads="1"/>
          </p:cNvSpPr>
          <p:nvPr/>
        </p:nvSpPr>
        <p:spPr bwMode="auto">
          <a:xfrm>
            <a:off x="684213" y="2636838"/>
            <a:ext cx="3671887"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78857" name="Rectangle 9"/>
          <p:cNvSpPr>
            <a:spLocks noChangeArrowheads="1"/>
          </p:cNvSpPr>
          <p:nvPr/>
        </p:nvSpPr>
        <p:spPr bwMode="auto">
          <a:xfrm>
            <a:off x="4859338" y="2636838"/>
            <a:ext cx="3600450" cy="647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78858" name="Line 10"/>
          <p:cNvSpPr>
            <a:spLocks noChangeShapeType="1"/>
          </p:cNvSpPr>
          <p:nvPr/>
        </p:nvSpPr>
        <p:spPr bwMode="auto">
          <a:xfrm>
            <a:off x="3132138" y="1628775"/>
            <a:ext cx="0" cy="100806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78860" name="Line 12"/>
          <p:cNvSpPr>
            <a:spLocks noChangeShapeType="1"/>
          </p:cNvSpPr>
          <p:nvPr/>
        </p:nvSpPr>
        <p:spPr bwMode="auto">
          <a:xfrm>
            <a:off x="5364163" y="1628775"/>
            <a:ext cx="0" cy="1008063"/>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78861" name="Line 13"/>
          <p:cNvSpPr>
            <a:spLocks noChangeShapeType="1"/>
          </p:cNvSpPr>
          <p:nvPr/>
        </p:nvSpPr>
        <p:spPr bwMode="auto">
          <a:xfrm>
            <a:off x="3059113" y="3284538"/>
            <a:ext cx="0" cy="100806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78862" name="Line 14"/>
          <p:cNvSpPr>
            <a:spLocks noChangeShapeType="1"/>
          </p:cNvSpPr>
          <p:nvPr/>
        </p:nvSpPr>
        <p:spPr bwMode="auto">
          <a:xfrm>
            <a:off x="5435600" y="3284538"/>
            <a:ext cx="0" cy="100806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L"/>
          </a:p>
        </p:txBody>
      </p:sp>
      <p:sp>
        <p:nvSpPr>
          <p:cNvPr id="78863" name="Text Box 15"/>
          <p:cNvSpPr txBox="1">
            <a:spLocks noChangeArrowheads="1"/>
          </p:cNvSpPr>
          <p:nvPr/>
        </p:nvSpPr>
        <p:spPr bwMode="auto">
          <a:xfrm>
            <a:off x="808038" y="4456113"/>
            <a:ext cx="714851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CL" altLang="es-CL" sz="2000">
                <a:solidFill>
                  <a:srgbClr val="000066"/>
                </a:solidFill>
              </a:rPr>
              <a:t>Sistema de Evaluación de Impacto Ambiental </a:t>
            </a:r>
          </a:p>
          <a:p>
            <a:pPr algn="ctr"/>
            <a:r>
              <a:rPr lang="es-CL" altLang="es-CL" sz="2000">
                <a:solidFill>
                  <a:srgbClr val="000066"/>
                </a:solidFill>
              </a:rPr>
              <a:t>Auditorías Ambientales en empresas (ISO 14.001)</a:t>
            </a:r>
          </a:p>
          <a:p>
            <a:pPr algn="ctr"/>
            <a:r>
              <a:rPr lang="es-CL" altLang="es-CL" sz="2000">
                <a:solidFill>
                  <a:srgbClr val="000066"/>
                </a:solidFill>
              </a:rPr>
              <a:t>Planes de Manejo</a:t>
            </a:r>
          </a:p>
          <a:p>
            <a:pPr algn="ctr"/>
            <a:r>
              <a:rPr lang="es-CL" altLang="es-CL" sz="2000">
                <a:solidFill>
                  <a:srgbClr val="000066"/>
                </a:solidFill>
              </a:rPr>
              <a:t>Control de Emisiones</a:t>
            </a:r>
          </a:p>
          <a:p>
            <a:pPr algn="ctr"/>
            <a:r>
              <a:rPr lang="es-CL" altLang="es-CL" sz="2000">
                <a:solidFill>
                  <a:srgbClr val="000066"/>
                </a:solidFill>
              </a:rPr>
              <a:t>Canales de Participación Ciudadana</a:t>
            </a:r>
          </a:p>
          <a:p>
            <a:pPr algn="ctr"/>
            <a:r>
              <a:rPr lang="es-CL" altLang="es-CL" sz="2000">
                <a:solidFill>
                  <a:srgbClr val="000066"/>
                </a:solidFill>
              </a:rPr>
              <a:t>Otros mecanismos de Gestión Ambiental</a:t>
            </a:r>
            <a:endParaRPr lang="es-ES" altLang="es-CL" sz="2000">
              <a:solidFill>
                <a:srgbClr val="000066"/>
              </a:solidFill>
            </a:endParaRPr>
          </a:p>
        </p:txBody>
      </p:sp>
      <p:sp>
        <p:nvSpPr>
          <p:cNvPr id="78864" name="Rectangle 16"/>
          <p:cNvSpPr>
            <a:spLocks noChangeArrowheads="1"/>
          </p:cNvSpPr>
          <p:nvPr/>
        </p:nvSpPr>
        <p:spPr bwMode="auto">
          <a:xfrm>
            <a:off x="755650" y="4292600"/>
            <a:ext cx="7777163" cy="2232025"/>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Tree>
    <p:extLst>
      <p:ext uri="{BB962C8B-B14F-4D97-AF65-F5344CB8AC3E}">
        <p14:creationId xmlns:p14="http://schemas.microsoft.com/office/powerpoint/2010/main" val="15168461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s-ES_tradnl" altLang="es-CL" sz="2800" b="1">
                <a:solidFill>
                  <a:srgbClr val="000066"/>
                </a:solidFill>
              </a:rPr>
              <a:t>Aplicación de varios principios ambientales en una situación de manejo de recursos hídricos</a:t>
            </a:r>
            <a:r>
              <a:rPr lang="es-ES_tradnl" altLang="es-CL" sz="2800" b="1"/>
              <a:t>.</a:t>
            </a:r>
            <a:endParaRPr lang="es-ES" altLang="es-CL" sz="2800" b="1"/>
          </a:p>
        </p:txBody>
      </p:sp>
      <p:pic>
        <p:nvPicPr>
          <p:cNvPr id="583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420938"/>
            <a:ext cx="4248150" cy="391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5"/>
          <p:cNvSpPr txBox="1">
            <a:spLocks noChangeArrowheads="1"/>
          </p:cNvSpPr>
          <p:nvPr/>
        </p:nvSpPr>
        <p:spPr bwMode="auto">
          <a:xfrm>
            <a:off x="539750" y="1412875"/>
            <a:ext cx="8156575"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CL">
                <a:solidFill>
                  <a:srgbClr val="000066"/>
                </a:solidFill>
              </a:rPr>
              <a:t>En general, la solución a nivel conceptual de problemas ambientales en el manejo de recursos hídricos, requiere la aplicación uno o varios de los principios explicados anteriormente</a:t>
            </a:r>
            <a:r>
              <a:rPr lang="es-ES" altLang="es-CL">
                <a:solidFill>
                  <a:srgbClr val="000066"/>
                </a:solidFill>
              </a:rPr>
              <a:t> </a:t>
            </a:r>
          </a:p>
        </p:txBody>
      </p:sp>
      <p:sp>
        <p:nvSpPr>
          <p:cNvPr id="58374" name="Text Box 6"/>
          <p:cNvSpPr txBox="1">
            <a:spLocks noChangeArrowheads="1"/>
          </p:cNvSpPr>
          <p:nvPr/>
        </p:nvSpPr>
        <p:spPr bwMode="auto">
          <a:xfrm>
            <a:off x="5003800" y="3068638"/>
            <a:ext cx="31877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CL">
                <a:solidFill>
                  <a:srgbClr val="000066"/>
                </a:solidFill>
              </a:rPr>
              <a:t>En la figura se muestra un río en el cual se proyecta un canal de riego que captará un porcentaje importante del caudal en el período primavera - verano. </a:t>
            </a:r>
          </a:p>
          <a:p>
            <a:endParaRPr lang="es-ES_tradnl" altLang="es-CL">
              <a:solidFill>
                <a:srgbClr val="000066"/>
              </a:solidFill>
            </a:endParaRPr>
          </a:p>
          <a:p>
            <a:r>
              <a:rPr lang="es-ES_tradnl" altLang="es-CL">
                <a:solidFill>
                  <a:srgbClr val="000066"/>
                </a:solidFill>
              </a:rPr>
              <a:t>Aguas abajo, una ciudad descarga sus aguas servidas al mismo cauce, antes de la bocatoma de un canal de riego existente. </a:t>
            </a:r>
            <a:endParaRPr lang="es-ES" altLang="es-CL">
              <a:solidFill>
                <a:srgbClr val="000066"/>
              </a:solidFill>
            </a:endParaRPr>
          </a:p>
        </p:txBody>
      </p:sp>
    </p:spTree>
    <p:extLst>
      <p:ext uri="{BB962C8B-B14F-4D97-AF65-F5344CB8AC3E}">
        <p14:creationId xmlns:p14="http://schemas.microsoft.com/office/powerpoint/2010/main" val="1736431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539750" y="620713"/>
            <a:ext cx="8229600" cy="5688012"/>
          </a:xfrm>
        </p:spPr>
        <p:txBody>
          <a:bodyPr/>
          <a:lstStyle/>
          <a:p>
            <a:pPr marL="381000" indent="-381000">
              <a:lnSpc>
                <a:spcPct val="80000"/>
              </a:lnSpc>
              <a:buFontTx/>
              <a:buNone/>
            </a:pPr>
            <a:r>
              <a:rPr lang="es-ES_tradnl" altLang="es-CL" sz="2800">
                <a:solidFill>
                  <a:srgbClr val="000066"/>
                </a:solidFill>
              </a:rPr>
              <a:t>Las opiniones sobre esta situación son las siguientes :</a:t>
            </a:r>
          </a:p>
          <a:p>
            <a:pPr marL="381000" indent="-381000">
              <a:lnSpc>
                <a:spcPct val="80000"/>
              </a:lnSpc>
            </a:pPr>
            <a:endParaRPr lang="es-ES_tradnl" altLang="es-CL" sz="2800">
              <a:solidFill>
                <a:srgbClr val="000066"/>
              </a:solidFill>
            </a:endParaRPr>
          </a:p>
          <a:p>
            <a:pPr marL="381000" indent="-381000">
              <a:lnSpc>
                <a:spcPct val="80000"/>
              </a:lnSpc>
              <a:buFontTx/>
              <a:buAutoNum type="alphaLcParenR"/>
            </a:pPr>
            <a:r>
              <a:rPr lang="es-ES_tradnl" altLang="es-CL" sz="2000">
                <a:solidFill>
                  <a:srgbClr val="000066"/>
                </a:solidFill>
              </a:rPr>
              <a:t>Un grupo de particulares plantea que el canal proyectado puede producir un deterioro ambiental aguas abajo de su bocatoma.</a:t>
            </a:r>
          </a:p>
          <a:p>
            <a:pPr marL="381000" indent="-381000">
              <a:lnSpc>
                <a:spcPct val="80000"/>
              </a:lnSpc>
              <a:buFontTx/>
              <a:buNone/>
            </a:pPr>
            <a:endParaRPr lang="es-ES_tradnl" altLang="es-CL" sz="2000">
              <a:solidFill>
                <a:srgbClr val="000066"/>
              </a:solidFill>
            </a:endParaRPr>
          </a:p>
          <a:p>
            <a:pPr marL="381000" indent="-381000">
              <a:lnSpc>
                <a:spcPct val="80000"/>
              </a:lnSpc>
              <a:buFontTx/>
              <a:buNone/>
            </a:pPr>
            <a:r>
              <a:rPr lang="es-ES_tradnl" altLang="es-CL" sz="2000">
                <a:solidFill>
                  <a:srgbClr val="000066"/>
                </a:solidFill>
              </a:rPr>
              <a:t>b)   La empresa encargada de las aguas servidas dice que el  nuevo canal producirá un menor caudal de dilución en el río y por lo tanto debe asumir los costos del tratamiento adicional que se requiera.</a:t>
            </a:r>
          </a:p>
          <a:p>
            <a:pPr marL="381000" indent="-381000">
              <a:lnSpc>
                <a:spcPct val="80000"/>
              </a:lnSpc>
              <a:buFontTx/>
              <a:buNone/>
            </a:pPr>
            <a:endParaRPr lang="es-ES_tradnl" altLang="es-CL" sz="2000">
              <a:solidFill>
                <a:srgbClr val="000066"/>
              </a:solidFill>
            </a:endParaRPr>
          </a:p>
          <a:p>
            <a:pPr marL="381000" indent="-381000">
              <a:lnSpc>
                <a:spcPct val="80000"/>
              </a:lnSpc>
              <a:buFontTx/>
              <a:buNone/>
            </a:pPr>
            <a:r>
              <a:rPr lang="es-ES_tradnl" altLang="es-CL" sz="2000">
                <a:solidFill>
                  <a:srgbClr val="000066"/>
                </a:solidFill>
              </a:rPr>
              <a:t>c)   Los dueños del canal existente exigen que, antes que opere el nuevo canal , se cuente con una planta de tratamiento de las aguas servidas de la ciudad, para evitar la contaminación de las aguas a los cultivos.</a:t>
            </a:r>
          </a:p>
          <a:p>
            <a:pPr marL="381000" indent="-381000">
              <a:lnSpc>
                <a:spcPct val="80000"/>
              </a:lnSpc>
              <a:buFontTx/>
              <a:buNone/>
            </a:pPr>
            <a:endParaRPr lang="es-ES_tradnl" altLang="es-CL" sz="2000">
              <a:solidFill>
                <a:srgbClr val="000066"/>
              </a:solidFill>
            </a:endParaRPr>
          </a:p>
          <a:p>
            <a:pPr marL="381000" indent="-381000">
              <a:lnSpc>
                <a:spcPct val="80000"/>
              </a:lnSpc>
              <a:buFontTx/>
              <a:buNone/>
            </a:pPr>
            <a:r>
              <a:rPr lang="es-ES_tradnl" altLang="es-CL" sz="2000">
                <a:solidFill>
                  <a:srgbClr val="000066"/>
                </a:solidFill>
              </a:rPr>
              <a:t>d)   Los habitantes de la ciudad desean que se construya la planta de tratamiento de aguas servidas, sin que se les aumente el costo de las tarifas por concepto de alcantarillado.</a:t>
            </a:r>
            <a:endParaRPr lang="es-ES" altLang="es-CL" sz="2000">
              <a:solidFill>
                <a:srgbClr val="000066"/>
              </a:solidFill>
            </a:endParaRPr>
          </a:p>
        </p:txBody>
      </p:sp>
    </p:spTree>
    <p:extLst>
      <p:ext uri="{BB962C8B-B14F-4D97-AF65-F5344CB8AC3E}">
        <p14:creationId xmlns:p14="http://schemas.microsoft.com/office/powerpoint/2010/main" val="15143383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468313" y="620713"/>
            <a:ext cx="8229600" cy="5937250"/>
          </a:xfrm>
        </p:spPr>
        <p:txBody>
          <a:bodyPr/>
          <a:lstStyle/>
          <a:p>
            <a:pPr>
              <a:lnSpc>
                <a:spcPct val="80000"/>
              </a:lnSpc>
              <a:buFontTx/>
              <a:buNone/>
            </a:pPr>
            <a:r>
              <a:rPr lang="es-ES_tradnl" altLang="es-CL" sz="2400"/>
              <a:t>	</a:t>
            </a:r>
            <a:r>
              <a:rPr lang="es-ES_tradnl" altLang="es-CL" sz="2400">
                <a:solidFill>
                  <a:srgbClr val="000066"/>
                </a:solidFill>
              </a:rPr>
              <a:t>Aplicando los principios ambientales explicados anteriormente, la solución conceptual a este problema es la siguiente :</a:t>
            </a:r>
          </a:p>
          <a:p>
            <a:pPr>
              <a:lnSpc>
                <a:spcPct val="80000"/>
              </a:lnSpc>
              <a:buFontTx/>
              <a:buNone/>
            </a:pPr>
            <a:endParaRPr lang="es-ES_tradnl" altLang="es-CL" sz="1800">
              <a:solidFill>
                <a:srgbClr val="000066"/>
              </a:solidFill>
            </a:endParaRPr>
          </a:p>
          <a:p>
            <a:pPr>
              <a:lnSpc>
                <a:spcPct val="80000"/>
              </a:lnSpc>
            </a:pPr>
            <a:r>
              <a:rPr lang="es-ES_tradnl" altLang="es-CL" sz="1800">
                <a:solidFill>
                  <a:srgbClr val="000066"/>
                </a:solidFill>
              </a:rPr>
              <a:t>a) De acuerdo al principio de “</a:t>
            </a:r>
            <a:r>
              <a:rPr lang="es-ES_tradnl" altLang="es-CL" sz="1800" b="1">
                <a:solidFill>
                  <a:srgbClr val="000066"/>
                </a:solidFill>
              </a:rPr>
              <a:t>Prevención”,</a:t>
            </a:r>
            <a:r>
              <a:rPr lang="es-ES_tradnl" altLang="es-CL" sz="1800">
                <a:solidFill>
                  <a:srgbClr val="000066"/>
                </a:solidFill>
              </a:rPr>
              <a:t> se debe realizar una EIA del proyecto del nuevo canal, que determine sus posibles efectos hacia aguas abajo y defina medidas de mitigación que procedan. Un posible resultado de la EIA es la  determinación de un</a:t>
            </a:r>
            <a:r>
              <a:rPr lang="es-ES_tradnl" altLang="es-CL" sz="1800" i="1">
                <a:solidFill>
                  <a:srgbClr val="000066"/>
                </a:solidFill>
              </a:rPr>
              <a:t> caudal ecológico, </a:t>
            </a:r>
            <a:r>
              <a:rPr lang="es-ES_tradnl" altLang="es-CL" sz="1800">
                <a:solidFill>
                  <a:srgbClr val="000066"/>
                </a:solidFill>
              </a:rPr>
              <a:t>que corresponde a   una cantidad y calidad mínima del agua en un tramo del río, en determinados meses.</a:t>
            </a:r>
          </a:p>
          <a:p>
            <a:pPr>
              <a:lnSpc>
                <a:spcPct val="80000"/>
              </a:lnSpc>
              <a:buFontTx/>
              <a:buNone/>
            </a:pPr>
            <a:endParaRPr lang="es-ES_tradnl" altLang="es-CL" sz="1800">
              <a:solidFill>
                <a:srgbClr val="000066"/>
              </a:solidFill>
            </a:endParaRPr>
          </a:p>
          <a:p>
            <a:pPr>
              <a:lnSpc>
                <a:spcPct val="80000"/>
              </a:lnSpc>
            </a:pPr>
            <a:r>
              <a:rPr lang="es-ES_tradnl" altLang="es-CL" sz="1800">
                <a:solidFill>
                  <a:srgbClr val="000066"/>
                </a:solidFill>
              </a:rPr>
              <a:t>b) Aplicando el principio “</a:t>
            </a:r>
            <a:r>
              <a:rPr lang="es-ES_tradnl" altLang="es-CL" sz="1800" b="1">
                <a:solidFill>
                  <a:srgbClr val="000066"/>
                </a:solidFill>
              </a:rPr>
              <a:t>El que contamina, paga</a:t>
            </a:r>
            <a:r>
              <a:rPr lang="es-ES_tradnl" altLang="es-CL" sz="1800">
                <a:solidFill>
                  <a:srgbClr val="000066"/>
                </a:solidFill>
              </a:rPr>
              <a:t>”, resulta  que los que contaminan son los habitantes de la ciudad, a quienes les corresponde pagar el costo de la inversión y operación de la planta de tratamiento, sin perjuicio de subsidios estatales o modalidades de pago que se establezcan.</a:t>
            </a:r>
          </a:p>
          <a:p>
            <a:pPr>
              <a:lnSpc>
                <a:spcPct val="80000"/>
              </a:lnSpc>
              <a:buFontTx/>
              <a:buNone/>
            </a:pPr>
            <a:endParaRPr lang="es-ES_tradnl" altLang="es-CL" sz="1800">
              <a:solidFill>
                <a:srgbClr val="000066"/>
              </a:solidFill>
            </a:endParaRPr>
          </a:p>
          <a:p>
            <a:pPr>
              <a:lnSpc>
                <a:spcPct val="80000"/>
              </a:lnSpc>
            </a:pPr>
            <a:r>
              <a:rPr lang="es-ES_tradnl" altLang="es-CL" sz="1800">
                <a:solidFill>
                  <a:srgbClr val="000066"/>
                </a:solidFill>
              </a:rPr>
              <a:t>c) Aplicando el principio de </a:t>
            </a:r>
            <a:r>
              <a:rPr lang="es-ES_tradnl" altLang="es-CL" sz="1800" b="1">
                <a:solidFill>
                  <a:srgbClr val="000066"/>
                </a:solidFill>
              </a:rPr>
              <a:t>“Gradualismo</a:t>
            </a:r>
            <a:r>
              <a:rPr lang="es-ES_tradnl" altLang="es-CL" sz="1800">
                <a:solidFill>
                  <a:srgbClr val="000066"/>
                </a:solidFill>
              </a:rPr>
              <a:t>”, se debe establecer un plan para la construcción de una planta de tratamiento de agua servidas, aprobado y fiscalizado por la autoridad competente.</a:t>
            </a:r>
          </a:p>
          <a:p>
            <a:pPr>
              <a:lnSpc>
                <a:spcPct val="80000"/>
              </a:lnSpc>
              <a:buFontTx/>
              <a:buNone/>
            </a:pPr>
            <a:endParaRPr lang="es-ES_tradnl" altLang="es-CL" sz="1800">
              <a:solidFill>
                <a:srgbClr val="000066"/>
              </a:solidFill>
            </a:endParaRPr>
          </a:p>
          <a:p>
            <a:pPr>
              <a:lnSpc>
                <a:spcPct val="80000"/>
              </a:lnSpc>
            </a:pPr>
            <a:r>
              <a:rPr lang="es-ES_tradnl" altLang="es-CL" sz="1800">
                <a:solidFill>
                  <a:srgbClr val="000066"/>
                </a:solidFill>
              </a:rPr>
              <a:t>d) Aplicando el principio de “</a:t>
            </a:r>
            <a:r>
              <a:rPr lang="es-ES_tradnl" altLang="es-CL" sz="1800" b="1">
                <a:solidFill>
                  <a:srgbClr val="000066"/>
                </a:solidFill>
              </a:rPr>
              <a:t>Participación Ciudadana</a:t>
            </a:r>
            <a:r>
              <a:rPr lang="es-ES_tradnl" altLang="es-CL" sz="1800">
                <a:solidFill>
                  <a:srgbClr val="000066"/>
                </a:solidFill>
              </a:rPr>
              <a:t>”, se debe presentar el proyecto del nuevo canal y el de la planta de tratamiento a los habitantes de la ciudad, de modo de obtener los acuerdos y compromisos que se requieran.</a:t>
            </a:r>
            <a:endParaRPr lang="es-ES" altLang="es-CL" sz="1800">
              <a:solidFill>
                <a:srgbClr val="000066"/>
              </a:solidFill>
            </a:endParaRPr>
          </a:p>
        </p:txBody>
      </p:sp>
    </p:spTree>
    <p:extLst>
      <p:ext uri="{BB962C8B-B14F-4D97-AF65-F5344CB8AC3E}">
        <p14:creationId xmlns:p14="http://schemas.microsoft.com/office/powerpoint/2010/main" val="7462548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950913" y="639763"/>
            <a:ext cx="779780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CL" sz="2800" b="1" dirty="0">
                <a:solidFill>
                  <a:srgbClr val="0070C0"/>
                </a:solidFill>
              </a:rPr>
              <a:t>CONCEPTOS BÁSICOS DE EIA</a:t>
            </a:r>
          </a:p>
          <a:p>
            <a:endParaRPr lang="es-ES_tradnl" altLang="es-CL" sz="2800" b="1" dirty="0">
              <a:solidFill>
                <a:srgbClr val="FF0000"/>
              </a:solidFill>
            </a:endParaRPr>
          </a:p>
          <a:p>
            <a:r>
              <a:rPr lang="es-ES_tradnl" altLang="es-CL" sz="2400" b="1" u="sng" dirty="0">
                <a:solidFill>
                  <a:srgbClr val="002060"/>
                </a:solidFill>
              </a:rPr>
              <a:t>Impacto Ambiental (</a:t>
            </a:r>
            <a:r>
              <a:rPr lang="es-ES_tradnl" altLang="es-CL" sz="2400" b="1" u="sng" dirty="0" err="1">
                <a:solidFill>
                  <a:srgbClr val="002060"/>
                </a:solidFill>
              </a:rPr>
              <a:t>i.a</a:t>
            </a:r>
            <a:r>
              <a:rPr lang="es-ES_tradnl" altLang="es-CL" sz="2400" b="1" u="sng" dirty="0">
                <a:solidFill>
                  <a:srgbClr val="002060"/>
                </a:solidFill>
              </a:rPr>
              <a:t>.)</a:t>
            </a:r>
          </a:p>
          <a:p>
            <a:endParaRPr lang="es-ES_tradnl" altLang="es-CL" sz="2400" b="1" u="sng" dirty="0">
              <a:solidFill>
                <a:srgbClr val="002060"/>
              </a:solidFill>
            </a:endParaRPr>
          </a:p>
          <a:p>
            <a:r>
              <a:rPr lang="es-ES_tradnl" altLang="es-CL" dirty="0">
                <a:solidFill>
                  <a:srgbClr val="002060"/>
                </a:solidFill>
              </a:rPr>
              <a:t>De acuerdo con la Ley 19.300, el impacto ambiental es “</a:t>
            </a:r>
            <a:r>
              <a:rPr lang="es-ES_tradnl" altLang="es-CL" i="1" dirty="0">
                <a:solidFill>
                  <a:srgbClr val="002060"/>
                </a:solidFill>
              </a:rPr>
              <a:t>La alteración del medio ambiente, provocada directa o indirectamente por un proyecto a actividad en un área determinada</a:t>
            </a:r>
            <a:r>
              <a:rPr lang="es-ES_tradnl" altLang="es-CL" dirty="0">
                <a:solidFill>
                  <a:srgbClr val="002060"/>
                </a:solidFill>
              </a:rPr>
              <a:t>”</a:t>
            </a:r>
          </a:p>
          <a:p>
            <a:endParaRPr lang="es-ES_tradnl" altLang="es-CL" dirty="0">
              <a:solidFill>
                <a:srgbClr val="002060"/>
              </a:solidFill>
            </a:endParaRPr>
          </a:p>
          <a:p>
            <a:r>
              <a:rPr lang="es-ES_tradnl" altLang="es-CL" dirty="0">
                <a:solidFill>
                  <a:srgbClr val="002060"/>
                </a:solidFill>
              </a:rPr>
              <a:t>En la construcción, operación o abandono de un proyecto se producen efectos, atribuibles a sus actividades o acciones, algunos de los cuales corresponden a externalidades o que están fuera de su objetivo económico, que pueden corresponder a impactos ambientales. </a:t>
            </a:r>
            <a:endParaRPr lang="es-ES" altLang="es-CL" dirty="0">
              <a:solidFill>
                <a:srgbClr val="002060"/>
              </a:solidFill>
            </a:endParaRPr>
          </a:p>
          <a:p>
            <a:r>
              <a:rPr lang="es-ES" altLang="es-CL" dirty="0">
                <a:solidFill>
                  <a:schemeClr val="accent2"/>
                </a:solidFill>
              </a:rPr>
              <a:t/>
            </a:r>
            <a:br>
              <a:rPr lang="es-ES" altLang="es-CL" dirty="0">
                <a:solidFill>
                  <a:schemeClr val="accent2"/>
                </a:solidFill>
              </a:rPr>
            </a:br>
            <a:endParaRPr lang="es-ES" altLang="es-CL" dirty="0">
              <a:solidFill>
                <a:schemeClr val="accent2"/>
              </a:solidFill>
            </a:endParaRPr>
          </a:p>
        </p:txBody>
      </p:sp>
    </p:spTree>
    <p:extLst>
      <p:ext uri="{BB962C8B-B14F-4D97-AF65-F5344CB8AC3E}">
        <p14:creationId xmlns:p14="http://schemas.microsoft.com/office/powerpoint/2010/main" val="22131056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539750" y="476250"/>
            <a:ext cx="8135938"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CL" sz="2800" b="1" dirty="0">
                <a:solidFill>
                  <a:srgbClr val="0070C0"/>
                </a:solidFill>
              </a:rPr>
              <a:t>CONCEPTOS BÁSICOS DE EIA</a:t>
            </a:r>
          </a:p>
          <a:p>
            <a:endParaRPr lang="es-ES_tradnl" altLang="es-CL" sz="2800" b="1" dirty="0">
              <a:solidFill>
                <a:srgbClr val="FF0000"/>
              </a:solidFill>
            </a:endParaRPr>
          </a:p>
          <a:p>
            <a:r>
              <a:rPr lang="es-ES_tradnl" altLang="es-CL" sz="2400" b="1" u="sng" dirty="0">
                <a:solidFill>
                  <a:srgbClr val="002060"/>
                </a:solidFill>
              </a:rPr>
              <a:t>Impacto Ambiental (i. a.)</a:t>
            </a:r>
          </a:p>
          <a:p>
            <a:endParaRPr lang="es-ES_tradnl" altLang="es-CL" sz="2400" b="1" u="sng" dirty="0">
              <a:solidFill>
                <a:srgbClr val="002060"/>
              </a:solidFill>
            </a:endParaRPr>
          </a:p>
          <a:p>
            <a:r>
              <a:rPr lang="es-ES_tradnl" altLang="es-CL" sz="2000" dirty="0">
                <a:solidFill>
                  <a:srgbClr val="002060"/>
                </a:solidFill>
              </a:rPr>
              <a:t>Los </a:t>
            </a:r>
            <a:r>
              <a:rPr lang="es-ES_tradnl" altLang="es-CL" sz="2000" dirty="0" err="1">
                <a:solidFill>
                  <a:srgbClr val="002060"/>
                </a:solidFill>
              </a:rPr>
              <a:t>i.a</a:t>
            </a:r>
            <a:r>
              <a:rPr lang="es-ES_tradnl" altLang="es-CL" sz="2000" dirty="0">
                <a:solidFill>
                  <a:srgbClr val="002060"/>
                </a:solidFill>
              </a:rPr>
              <a:t>. son efectos que produce el proyecto en el medio ambiente, durante las etapas de construcción, operación o abandono, que están fuera de su objetivo económico, es decir, son EXTERNALIDADES.</a:t>
            </a:r>
          </a:p>
          <a:p>
            <a:endParaRPr lang="es-ES_tradnl" altLang="es-CL" sz="2000" dirty="0">
              <a:solidFill>
                <a:srgbClr val="002060"/>
              </a:solidFill>
            </a:endParaRPr>
          </a:p>
          <a:p>
            <a:r>
              <a:rPr lang="es-ES_tradnl" altLang="es-CL" sz="2000" dirty="0">
                <a:solidFill>
                  <a:srgbClr val="002060"/>
                </a:solidFill>
              </a:rPr>
              <a:t>-  Las EXTERNALIDADES no se contabilizan en los flujos económicos del proyecto (No son costos ni beneficios directos, que influyan en su rentabilidad económica)</a:t>
            </a:r>
          </a:p>
          <a:p>
            <a:endParaRPr lang="es-ES_tradnl" altLang="es-CL" sz="2000" dirty="0">
              <a:solidFill>
                <a:srgbClr val="002060"/>
              </a:solidFill>
            </a:endParaRPr>
          </a:p>
          <a:p>
            <a:r>
              <a:rPr lang="es-ES_tradnl" altLang="es-CL" sz="2000" dirty="0">
                <a:solidFill>
                  <a:srgbClr val="002060"/>
                </a:solidFill>
              </a:rPr>
              <a:t>- Las EXTERNALIDADES pueden ser positivas o negativas</a:t>
            </a:r>
          </a:p>
          <a:p>
            <a:endParaRPr lang="es-ES_tradnl" altLang="es-CL" sz="2000" dirty="0">
              <a:solidFill>
                <a:schemeClr val="accent2"/>
              </a:solidFill>
            </a:endParaRPr>
          </a:p>
          <a:p>
            <a:endParaRPr lang="es-ES_tradnl" altLang="es-CL" sz="2000" dirty="0">
              <a:solidFill>
                <a:schemeClr val="accent2"/>
              </a:solidFill>
            </a:endParaRPr>
          </a:p>
          <a:p>
            <a:endParaRPr lang="es-ES_tradnl" altLang="es-CL" sz="2000" dirty="0">
              <a:solidFill>
                <a:schemeClr val="accent2"/>
              </a:solidFill>
            </a:endParaRPr>
          </a:p>
          <a:p>
            <a:endParaRPr lang="es-ES" altLang="es-CL" sz="2000" dirty="0"/>
          </a:p>
        </p:txBody>
      </p:sp>
    </p:spTree>
    <p:extLst>
      <p:ext uri="{BB962C8B-B14F-4D97-AF65-F5344CB8AC3E}">
        <p14:creationId xmlns:p14="http://schemas.microsoft.com/office/powerpoint/2010/main" val="2105230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 Box 4"/>
          <p:cNvSpPr txBox="1">
            <a:spLocks noChangeArrowheads="1"/>
          </p:cNvSpPr>
          <p:nvPr/>
        </p:nvSpPr>
        <p:spPr bwMode="auto">
          <a:xfrm>
            <a:off x="1116013" y="1196975"/>
            <a:ext cx="7416800" cy="454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3200" b="1" dirty="0">
                <a:solidFill>
                  <a:srgbClr val="000066"/>
                </a:solidFill>
              </a:rPr>
              <a:t>Ahora, pensemos desde el punto de vista del Ejecutor o encargado del proyecto</a:t>
            </a:r>
          </a:p>
          <a:p>
            <a:endParaRPr lang="es-CL" altLang="es-CL" sz="2800" b="1" dirty="0">
              <a:solidFill>
                <a:srgbClr val="000066"/>
              </a:solidFill>
            </a:endParaRPr>
          </a:p>
          <a:p>
            <a:r>
              <a:rPr lang="es-CL" altLang="es-CL" sz="2800" dirty="0">
                <a:solidFill>
                  <a:srgbClr val="000066"/>
                </a:solidFill>
              </a:rPr>
              <a:t>Si usted estuviera a cargo de alguno de los proyectos anteriores ¿Qué haría para obtener la aceptación del proyecto de todos los posibles afectados y para evitar conflictos durante la construcción y la operación del proyecto ?</a:t>
            </a:r>
            <a:endParaRPr lang="es-ES" altLang="es-CL" sz="2800" dirty="0">
              <a:solidFill>
                <a:srgbClr val="000066"/>
              </a:solidFill>
            </a:endParaRPr>
          </a:p>
        </p:txBody>
      </p:sp>
    </p:spTree>
    <p:extLst>
      <p:ext uri="{BB962C8B-B14F-4D97-AF65-F5344CB8AC3E}">
        <p14:creationId xmlns:p14="http://schemas.microsoft.com/office/powerpoint/2010/main" val="15935165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Text Box 4"/>
          <p:cNvSpPr txBox="1">
            <a:spLocks noChangeArrowheads="1"/>
          </p:cNvSpPr>
          <p:nvPr/>
        </p:nvSpPr>
        <p:spPr bwMode="auto">
          <a:xfrm>
            <a:off x="1166813" y="568325"/>
            <a:ext cx="7366000" cy="592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CL" altLang="es-CL" sz="2800" b="1" dirty="0">
                <a:solidFill>
                  <a:srgbClr val="0070C0"/>
                </a:solidFill>
              </a:rPr>
              <a:t>Ejemplo:</a:t>
            </a:r>
            <a:endParaRPr lang="es-ES" altLang="es-CL" sz="2800" b="1" dirty="0">
              <a:solidFill>
                <a:srgbClr val="0070C0"/>
              </a:solidFill>
            </a:endParaRPr>
          </a:p>
          <a:p>
            <a:endParaRPr lang="es-ES" altLang="es-CL" sz="900" b="1" dirty="0">
              <a:solidFill>
                <a:schemeClr val="accent2"/>
              </a:solidFill>
            </a:endParaRPr>
          </a:p>
          <a:p>
            <a:r>
              <a:rPr lang="es-ES" altLang="es-CL" dirty="0">
                <a:solidFill>
                  <a:srgbClr val="002060"/>
                </a:solidFill>
              </a:rPr>
              <a:t>Proyecto cambio de matriz de Agua Potable que cruza una calle con alto tránsito, en dos sentidos. </a:t>
            </a:r>
            <a:endParaRPr lang="es-ES" altLang="es-CL" dirty="0" smtClean="0">
              <a:solidFill>
                <a:srgbClr val="002060"/>
              </a:solidFill>
            </a:endParaRPr>
          </a:p>
          <a:p>
            <a:endParaRPr lang="es-ES" altLang="es-CL" dirty="0">
              <a:solidFill>
                <a:srgbClr val="002060"/>
              </a:solidFill>
            </a:endParaRPr>
          </a:p>
          <a:p>
            <a:r>
              <a:rPr lang="es-CL" altLang="es-CL" b="1" dirty="0">
                <a:solidFill>
                  <a:srgbClr val="002060"/>
                </a:solidFill>
              </a:rPr>
              <a:t>Actividades</a:t>
            </a:r>
            <a:r>
              <a:rPr lang="es-CL" altLang="es-CL" dirty="0">
                <a:solidFill>
                  <a:srgbClr val="002060"/>
                </a:solidFill>
              </a:rPr>
              <a:t>     </a:t>
            </a:r>
            <a:r>
              <a:rPr lang="es-CL" altLang="es-CL" dirty="0">
                <a:solidFill>
                  <a:schemeClr val="accent2"/>
                </a:solidFill>
              </a:rPr>
              <a:t>          </a:t>
            </a:r>
            <a:r>
              <a:rPr lang="es-CL" altLang="es-CL" b="1" dirty="0">
                <a:solidFill>
                  <a:srgbClr val="FF0000"/>
                </a:solidFill>
              </a:rPr>
              <a:t>Efectos</a:t>
            </a:r>
            <a:r>
              <a:rPr lang="es-CL" altLang="es-CL" dirty="0">
                <a:solidFill>
                  <a:schemeClr val="accent2"/>
                </a:solidFill>
              </a:rPr>
              <a:t> </a:t>
            </a:r>
          </a:p>
          <a:p>
            <a:endParaRPr lang="es-CL" altLang="es-CL" dirty="0">
              <a:solidFill>
                <a:schemeClr val="accent2"/>
              </a:solidFill>
            </a:endParaRPr>
          </a:p>
          <a:p>
            <a:r>
              <a:rPr lang="es-ES" altLang="es-CL" dirty="0">
                <a:solidFill>
                  <a:srgbClr val="002060"/>
                </a:solidFill>
              </a:rPr>
              <a:t>- Excavaciones  ==&gt; </a:t>
            </a:r>
            <a:r>
              <a:rPr lang="es-ES" altLang="es-CL" dirty="0">
                <a:solidFill>
                  <a:srgbClr val="FF0000"/>
                </a:solidFill>
              </a:rPr>
              <a:t>- Ruidos</a:t>
            </a:r>
          </a:p>
          <a:p>
            <a:r>
              <a:rPr lang="es-ES" altLang="es-CL" dirty="0">
                <a:solidFill>
                  <a:srgbClr val="FF0000"/>
                </a:solidFill>
              </a:rPr>
              <a:t>		    </a:t>
            </a:r>
            <a:r>
              <a:rPr lang="es-ES" altLang="es-CL" dirty="0" smtClean="0">
                <a:solidFill>
                  <a:srgbClr val="FF0000"/>
                </a:solidFill>
              </a:rPr>
              <a:t>		     </a:t>
            </a:r>
            <a:r>
              <a:rPr lang="es-ES" altLang="es-CL" dirty="0">
                <a:solidFill>
                  <a:srgbClr val="FF0000"/>
                </a:solidFill>
              </a:rPr>
              <a:t>- Congestión, generación de polvo en suspensión</a:t>
            </a:r>
          </a:p>
          <a:p>
            <a:endParaRPr lang="es-ES" altLang="es-CL" dirty="0">
              <a:solidFill>
                <a:schemeClr val="accent2"/>
              </a:solidFill>
            </a:endParaRPr>
          </a:p>
          <a:p>
            <a:r>
              <a:rPr lang="es-ES" altLang="es-CL" dirty="0">
                <a:solidFill>
                  <a:srgbClr val="002060"/>
                </a:solidFill>
              </a:rPr>
              <a:t>- Desvío del tránsito ==&gt; </a:t>
            </a:r>
            <a:r>
              <a:rPr lang="es-ES" altLang="es-CL" dirty="0">
                <a:solidFill>
                  <a:srgbClr val="FF0000"/>
                </a:solidFill>
              </a:rPr>
              <a:t>Congestión</a:t>
            </a:r>
          </a:p>
          <a:p>
            <a:r>
              <a:rPr lang="es-ES" altLang="es-CL" dirty="0">
                <a:solidFill>
                  <a:srgbClr val="002060"/>
                </a:solidFill>
              </a:rPr>
              <a:t>- Montaje de tubería  ==&gt; </a:t>
            </a:r>
            <a:r>
              <a:rPr lang="es-ES" altLang="es-CL" dirty="0">
                <a:solidFill>
                  <a:srgbClr val="FF0000"/>
                </a:solidFill>
              </a:rPr>
              <a:t>Ruidos</a:t>
            </a:r>
            <a:r>
              <a:rPr lang="es-ES" altLang="es-CL" dirty="0">
                <a:solidFill>
                  <a:schemeClr val="accent2"/>
                </a:solidFill>
              </a:rPr>
              <a:t>			</a:t>
            </a:r>
          </a:p>
          <a:p>
            <a:r>
              <a:rPr lang="es-ES" altLang="es-CL" dirty="0">
                <a:solidFill>
                  <a:srgbClr val="002060"/>
                </a:solidFill>
              </a:rPr>
              <a:t>- Tránsito de máquinas/camiones ==&gt; </a:t>
            </a:r>
            <a:r>
              <a:rPr lang="es-ES" altLang="es-CL" dirty="0">
                <a:solidFill>
                  <a:srgbClr val="FF0000"/>
                </a:solidFill>
              </a:rPr>
              <a:t>Ruidos </a:t>
            </a:r>
          </a:p>
          <a:p>
            <a:pPr>
              <a:buFontTx/>
              <a:buChar char="-"/>
            </a:pPr>
            <a:r>
              <a:rPr lang="es-ES" altLang="es-CL" dirty="0">
                <a:solidFill>
                  <a:srgbClr val="002060"/>
                </a:solidFill>
              </a:rPr>
              <a:t>Suspensión de servicios ==&gt; </a:t>
            </a:r>
            <a:r>
              <a:rPr lang="es-ES" altLang="es-CL" dirty="0">
                <a:solidFill>
                  <a:srgbClr val="FF0000"/>
                </a:solidFill>
              </a:rPr>
              <a:t>Molestias a la comunidad </a:t>
            </a:r>
          </a:p>
          <a:p>
            <a:endParaRPr lang="es-ES" altLang="es-CL" dirty="0">
              <a:solidFill>
                <a:srgbClr val="FF0000"/>
              </a:solidFill>
            </a:endParaRPr>
          </a:p>
          <a:p>
            <a:pPr>
              <a:buFontTx/>
              <a:buChar char="-"/>
            </a:pPr>
            <a:r>
              <a:rPr lang="es-ES" altLang="es-CL" dirty="0">
                <a:solidFill>
                  <a:srgbClr val="002060"/>
                </a:solidFill>
              </a:rPr>
              <a:t>Difusión / RR.PP ==&gt; Mejor coordinación con la comunidad</a:t>
            </a:r>
          </a:p>
          <a:p>
            <a:endParaRPr lang="es-ES" altLang="es-CL" dirty="0">
              <a:solidFill>
                <a:schemeClr val="accent2"/>
              </a:solidFill>
            </a:endParaRPr>
          </a:p>
          <a:p>
            <a:r>
              <a:rPr lang="es-ES" altLang="es-CL" dirty="0">
                <a:solidFill>
                  <a:schemeClr val="accent2"/>
                </a:solidFill>
              </a:rPr>
              <a:t>- </a:t>
            </a:r>
            <a:r>
              <a:rPr lang="es-ES" altLang="es-CL" dirty="0">
                <a:solidFill>
                  <a:srgbClr val="002060"/>
                </a:solidFill>
              </a:rPr>
              <a:t>Operación con matriz nueva ==&gt; - Más seguridad </a:t>
            </a:r>
          </a:p>
          <a:p>
            <a:r>
              <a:rPr lang="es-ES" altLang="es-CL" dirty="0">
                <a:solidFill>
                  <a:srgbClr val="002060"/>
                </a:solidFill>
              </a:rPr>
              <a:t> 				- Más eficiencia</a:t>
            </a:r>
          </a:p>
          <a:p>
            <a:pPr>
              <a:buFontTx/>
              <a:buChar char="-"/>
            </a:pPr>
            <a:r>
              <a:rPr lang="es-CL" altLang="es-CL" dirty="0">
                <a:solidFill>
                  <a:srgbClr val="008000"/>
                </a:solidFill>
              </a:rPr>
              <a:t>Repavimentación de la calle, (Antes había pavimento deteriorado)</a:t>
            </a:r>
          </a:p>
          <a:p>
            <a:r>
              <a:rPr lang="es-CL" altLang="es-CL" dirty="0">
                <a:solidFill>
                  <a:srgbClr val="008000"/>
                </a:solidFill>
              </a:rPr>
              <a:t>(</a:t>
            </a:r>
            <a:r>
              <a:rPr lang="es-CL" altLang="es-CL" b="1" dirty="0" err="1">
                <a:solidFill>
                  <a:srgbClr val="008000"/>
                </a:solidFill>
              </a:rPr>
              <a:t>i.a</a:t>
            </a:r>
            <a:r>
              <a:rPr lang="es-CL" altLang="es-CL" b="1" dirty="0">
                <a:solidFill>
                  <a:srgbClr val="008000"/>
                </a:solidFill>
              </a:rPr>
              <a:t>. positivo</a:t>
            </a:r>
            <a:r>
              <a:rPr lang="es-CL" altLang="es-CL" dirty="0">
                <a:solidFill>
                  <a:schemeClr val="hlink"/>
                </a:solidFill>
              </a:rPr>
              <a:t>)</a:t>
            </a:r>
            <a:endParaRPr lang="es-ES" altLang="es-CL" dirty="0">
              <a:solidFill>
                <a:schemeClr val="hlink"/>
              </a:solidFill>
            </a:endParaRPr>
          </a:p>
        </p:txBody>
      </p:sp>
    </p:spTree>
    <p:extLst>
      <p:ext uri="{BB962C8B-B14F-4D97-AF65-F5344CB8AC3E}">
        <p14:creationId xmlns:p14="http://schemas.microsoft.com/office/powerpoint/2010/main" val="23828284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611188" y="333375"/>
            <a:ext cx="8228012" cy="601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lgn="ctr"/>
            <a:r>
              <a:rPr lang="es-ES_tradnl" altLang="es-CL" sz="3200" b="1" dirty="0">
                <a:solidFill>
                  <a:srgbClr val="0070C0"/>
                </a:solidFill>
              </a:rPr>
              <a:t>NO SON </a:t>
            </a:r>
            <a:r>
              <a:rPr lang="es-ES_tradnl" altLang="es-CL" sz="3200" b="1" dirty="0" err="1">
                <a:solidFill>
                  <a:srgbClr val="0070C0"/>
                </a:solidFill>
              </a:rPr>
              <a:t>i.a</a:t>
            </a:r>
            <a:r>
              <a:rPr lang="es-ES_tradnl" altLang="es-CL" sz="3200" b="1" dirty="0">
                <a:solidFill>
                  <a:srgbClr val="0070C0"/>
                </a:solidFill>
              </a:rPr>
              <a:t>.</a:t>
            </a:r>
          </a:p>
          <a:p>
            <a:endParaRPr lang="es-ES_tradnl" altLang="es-CL" sz="3200" b="1" dirty="0">
              <a:solidFill>
                <a:srgbClr val="FF0000"/>
              </a:solidFill>
            </a:endParaRPr>
          </a:p>
          <a:p>
            <a:r>
              <a:rPr lang="es-ES_tradnl" altLang="es-CL" dirty="0">
                <a:solidFill>
                  <a:srgbClr val="002060"/>
                </a:solidFill>
              </a:rPr>
              <a:t>a) Problemas técnicos de un proyecto. Ej. </a:t>
            </a:r>
            <a:r>
              <a:rPr lang="es-ES_tradnl" altLang="es-CL" dirty="0" err="1">
                <a:solidFill>
                  <a:srgbClr val="002060"/>
                </a:solidFill>
              </a:rPr>
              <a:t>atochamientos</a:t>
            </a:r>
            <a:r>
              <a:rPr lang="es-ES_tradnl" altLang="es-CL" dirty="0">
                <a:solidFill>
                  <a:srgbClr val="002060"/>
                </a:solidFill>
              </a:rPr>
              <a:t> en la entrada de un puente, producidos porque se  diseñó con pocas vías.</a:t>
            </a:r>
          </a:p>
          <a:p>
            <a:endParaRPr lang="es-ES_tradnl" altLang="es-CL" dirty="0">
              <a:solidFill>
                <a:srgbClr val="002060"/>
              </a:solidFill>
            </a:endParaRPr>
          </a:p>
          <a:p>
            <a:r>
              <a:rPr lang="es-ES_tradnl" altLang="es-CL" dirty="0">
                <a:solidFill>
                  <a:srgbClr val="002060"/>
                </a:solidFill>
              </a:rPr>
              <a:t>b) El efecto corresponde a un objetivo económico del proyecto. Ej. En un proyecto de aguas lluvias, considerar que es impacto ambiental la disminución de las zonas de riego o inundables.</a:t>
            </a:r>
          </a:p>
          <a:p>
            <a:endParaRPr lang="es-ES_tradnl" altLang="es-CL" dirty="0">
              <a:solidFill>
                <a:srgbClr val="002060"/>
              </a:solidFill>
            </a:endParaRPr>
          </a:p>
          <a:p>
            <a:r>
              <a:rPr lang="es-ES_tradnl" altLang="es-CL" dirty="0">
                <a:solidFill>
                  <a:srgbClr val="002060"/>
                </a:solidFill>
              </a:rPr>
              <a:t>c) Accidentes y riesgos propios de la obra. </a:t>
            </a:r>
          </a:p>
          <a:p>
            <a:endParaRPr lang="es-ES_tradnl" altLang="es-CL" dirty="0">
              <a:solidFill>
                <a:srgbClr val="002060"/>
              </a:solidFill>
            </a:endParaRPr>
          </a:p>
          <a:p>
            <a:r>
              <a:rPr lang="es-ES_tradnl" altLang="es-CL" dirty="0">
                <a:solidFill>
                  <a:srgbClr val="002060"/>
                </a:solidFill>
              </a:rPr>
              <a:t>d) Higiene industrial y condiciones de trabajo durante la construcción y operación.</a:t>
            </a:r>
          </a:p>
          <a:p>
            <a:r>
              <a:rPr lang="es-ES_tradnl" altLang="es-CL" dirty="0">
                <a:solidFill>
                  <a:srgbClr val="002060"/>
                </a:solidFill>
              </a:rPr>
              <a:t> </a:t>
            </a:r>
          </a:p>
          <a:p>
            <a:r>
              <a:rPr lang="es-ES_tradnl" altLang="es-CL" dirty="0">
                <a:solidFill>
                  <a:srgbClr val="002060"/>
                </a:solidFill>
              </a:rPr>
              <a:t>e) Problemas de saneamiento básico, tales como presencia de vectores sanitarios, falta de recolección de basuras, falta de agua potable, luz, alcantarillado, etc.</a:t>
            </a:r>
          </a:p>
          <a:p>
            <a:endParaRPr lang="es-ES_tradnl" altLang="es-CL" dirty="0">
              <a:solidFill>
                <a:srgbClr val="002060"/>
              </a:solidFill>
            </a:endParaRPr>
          </a:p>
          <a:p>
            <a:r>
              <a:rPr lang="es-ES_tradnl" altLang="es-CL" dirty="0">
                <a:solidFill>
                  <a:srgbClr val="002060"/>
                </a:solidFill>
              </a:rPr>
              <a:t>f)  Efectos </a:t>
            </a:r>
            <a:r>
              <a:rPr lang="es-ES_tradnl" altLang="es-CL" u="sng" dirty="0">
                <a:solidFill>
                  <a:srgbClr val="002060"/>
                </a:solidFill>
              </a:rPr>
              <a:t>sobre</a:t>
            </a:r>
            <a:r>
              <a:rPr lang="es-ES_tradnl" altLang="es-CL" dirty="0">
                <a:solidFill>
                  <a:srgbClr val="002060"/>
                </a:solidFill>
              </a:rPr>
              <a:t> el proyecto. Ej. descargas contaminantes que se arrojan a un canal.</a:t>
            </a:r>
            <a:endParaRPr lang="es-ES" altLang="es-CL" dirty="0">
              <a:solidFill>
                <a:srgbClr val="002060"/>
              </a:solidFill>
            </a:endParaRPr>
          </a:p>
        </p:txBody>
      </p:sp>
    </p:spTree>
    <p:extLst>
      <p:ext uri="{BB962C8B-B14F-4D97-AF65-F5344CB8AC3E}">
        <p14:creationId xmlns:p14="http://schemas.microsoft.com/office/powerpoint/2010/main" val="14215175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519113" y="423863"/>
            <a:ext cx="8229600"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CL" sz="2800" b="1" u="sng" dirty="0">
                <a:solidFill>
                  <a:srgbClr val="0070C0"/>
                </a:solidFill>
              </a:rPr>
              <a:t>Evaluación de Impacto Ambiental</a:t>
            </a:r>
          </a:p>
          <a:p>
            <a:endParaRPr lang="es-ES_tradnl" altLang="es-CL" sz="2800" b="1" u="sng" dirty="0">
              <a:solidFill>
                <a:srgbClr val="FF0000"/>
              </a:solidFill>
            </a:endParaRPr>
          </a:p>
          <a:p>
            <a:r>
              <a:rPr lang="es-ES_tradnl" altLang="es-CL" sz="2000" dirty="0">
                <a:solidFill>
                  <a:srgbClr val="002060"/>
                </a:solidFill>
              </a:rPr>
              <a:t>La Evaluación de Impacto Ambiental (EIA) tiene asociado los siguientes conceptos y definiciones :</a:t>
            </a:r>
          </a:p>
          <a:p>
            <a:endParaRPr lang="es-ES_tradnl" altLang="es-CL" sz="2000" dirty="0">
              <a:solidFill>
                <a:srgbClr val="002060"/>
              </a:solidFill>
            </a:endParaRPr>
          </a:p>
          <a:p>
            <a:pPr>
              <a:buFontTx/>
              <a:buChar char="-"/>
            </a:pPr>
            <a:r>
              <a:rPr lang="es-ES_tradnl" altLang="es-CL" sz="2000" dirty="0">
                <a:solidFill>
                  <a:srgbClr val="002060"/>
                </a:solidFill>
              </a:rPr>
              <a:t>Es un estudio científico (objetivo, reproducible), que tiene por finalidad determinar los impactos en el medio ambiente atribuibles sólo a la construcción, operación o abandono de un proyecto.</a:t>
            </a:r>
          </a:p>
          <a:p>
            <a:pPr>
              <a:buFontTx/>
              <a:buChar char="-"/>
            </a:pPr>
            <a:endParaRPr lang="es-ES_tradnl" altLang="es-CL" sz="2000" dirty="0">
              <a:solidFill>
                <a:srgbClr val="002060"/>
              </a:solidFill>
            </a:endParaRPr>
          </a:p>
          <a:p>
            <a:pPr>
              <a:buFontTx/>
              <a:buChar char="-"/>
            </a:pPr>
            <a:r>
              <a:rPr lang="es-ES_tradnl" altLang="es-CL" sz="2000" dirty="0">
                <a:solidFill>
                  <a:srgbClr val="002060"/>
                </a:solidFill>
              </a:rPr>
              <a:t>Es un estudio de las externalidades del proyecto sobre el ambiente. Es decir, tiene que ver con los efectos que produce el proyecto en el medio ambiente, que </a:t>
            </a:r>
            <a:r>
              <a:rPr lang="es-ES_tradnl" altLang="es-CL" sz="2000" i="1" dirty="0">
                <a:solidFill>
                  <a:srgbClr val="002060"/>
                </a:solidFill>
              </a:rPr>
              <a:t>están fuera de su objetivo económico</a:t>
            </a:r>
            <a:r>
              <a:rPr lang="es-ES_tradnl" altLang="es-CL" sz="2000" dirty="0">
                <a:solidFill>
                  <a:srgbClr val="002060"/>
                </a:solidFill>
              </a:rPr>
              <a:t>.</a:t>
            </a:r>
          </a:p>
          <a:p>
            <a:endParaRPr lang="es-ES_tradnl" altLang="es-CL" sz="2000" dirty="0">
              <a:solidFill>
                <a:srgbClr val="002060"/>
              </a:solidFill>
            </a:endParaRPr>
          </a:p>
          <a:p>
            <a:r>
              <a:rPr lang="es-ES_tradnl" altLang="es-CL" sz="2000" dirty="0">
                <a:solidFill>
                  <a:srgbClr val="002060"/>
                </a:solidFill>
              </a:rPr>
              <a:t>- La EIA tiene un carácter multidisciplinario</a:t>
            </a:r>
            <a:r>
              <a:rPr lang="es-ES_tradnl" altLang="es-CL" dirty="0">
                <a:solidFill>
                  <a:srgbClr val="002060"/>
                </a:solidFill>
              </a:rPr>
              <a:t>.</a:t>
            </a:r>
            <a:endParaRPr lang="es-ES" altLang="es-CL" dirty="0">
              <a:solidFill>
                <a:srgbClr val="002060"/>
              </a:solidFill>
            </a:endParaRPr>
          </a:p>
        </p:txBody>
      </p:sp>
    </p:spTree>
    <p:extLst>
      <p:ext uri="{BB962C8B-B14F-4D97-AF65-F5344CB8AC3E}">
        <p14:creationId xmlns:p14="http://schemas.microsoft.com/office/powerpoint/2010/main" val="40263510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Text Box 4"/>
          <p:cNvSpPr txBox="1">
            <a:spLocks noChangeArrowheads="1"/>
          </p:cNvSpPr>
          <p:nvPr/>
        </p:nvSpPr>
        <p:spPr bwMode="auto">
          <a:xfrm>
            <a:off x="611188" y="620713"/>
            <a:ext cx="7920037"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CL" sz="2800" b="1" u="sng" dirty="0">
                <a:solidFill>
                  <a:srgbClr val="0070C0"/>
                </a:solidFill>
              </a:rPr>
              <a:t>Concepto sistémico de la EIA</a:t>
            </a:r>
          </a:p>
          <a:p>
            <a:endParaRPr lang="es-ES_tradnl" altLang="es-CL" sz="2800" b="1" u="sng" dirty="0">
              <a:solidFill>
                <a:srgbClr val="FF0000"/>
              </a:solidFill>
            </a:endParaRPr>
          </a:p>
          <a:p>
            <a:r>
              <a:rPr lang="es-ES_tradnl" altLang="es-CL" sz="2000" dirty="0">
                <a:solidFill>
                  <a:srgbClr val="002060"/>
                </a:solidFill>
              </a:rPr>
              <a:t>De acuerdo a un esquema sistémico, esto es, de entradas, procesos y salidas, la EIA se puede representar como sigue:</a:t>
            </a:r>
            <a:endParaRPr lang="es-ES" altLang="es-CL" sz="2000" dirty="0">
              <a:solidFill>
                <a:srgbClr val="002060"/>
              </a:solidFill>
            </a:endParaRPr>
          </a:p>
          <a:p>
            <a:r>
              <a:rPr lang="es-ES" altLang="es-CL" sz="2000" dirty="0">
                <a:solidFill>
                  <a:srgbClr val="002060"/>
                </a:solidFill>
              </a:rPr>
              <a:t/>
            </a:r>
            <a:br>
              <a:rPr lang="es-ES" altLang="es-CL" sz="2000" dirty="0">
                <a:solidFill>
                  <a:srgbClr val="002060"/>
                </a:solidFill>
              </a:rPr>
            </a:br>
            <a:r>
              <a:rPr lang="es-ES_tradnl" altLang="es-CL" sz="2400" b="1" dirty="0">
                <a:solidFill>
                  <a:srgbClr val="002060"/>
                </a:solidFill>
              </a:rPr>
              <a:t>Proyecto</a:t>
            </a:r>
            <a:endParaRPr lang="es-ES" altLang="es-CL" sz="2400" b="1" dirty="0">
              <a:solidFill>
                <a:srgbClr val="002060"/>
              </a:solidFill>
            </a:endParaRPr>
          </a:p>
          <a:p>
            <a:r>
              <a:rPr lang="es-ES_tradnl" altLang="es-CL" sz="2400" b="1" dirty="0">
                <a:solidFill>
                  <a:srgbClr val="002060"/>
                </a:solidFill>
              </a:rPr>
              <a:t>(acciones y actividades)  </a:t>
            </a:r>
            <a:r>
              <a:rPr lang="es-ES_tradnl" altLang="es-CL" sz="2400" b="1" dirty="0">
                <a:solidFill>
                  <a:srgbClr val="002060"/>
                </a:solidFill>
                <a:sym typeface="Wingdings" pitchFamily="2" charset="2"/>
              </a:rPr>
              <a:t></a:t>
            </a:r>
            <a:r>
              <a:rPr lang="es-ES_tradnl" altLang="es-CL" sz="2400" b="1" dirty="0">
                <a:solidFill>
                  <a:srgbClr val="002060"/>
                </a:solidFill>
              </a:rPr>
              <a:t>  </a:t>
            </a:r>
            <a:r>
              <a:rPr lang="es-ES_tradnl" altLang="es-CL" sz="2400" b="1" dirty="0">
                <a:solidFill>
                  <a:srgbClr val="FF0000"/>
                </a:solidFill>
              </a:rPr>
              <a:t>EIA</a:t>
            </a:r>
            <a:r>
              <a:rPr lang="es-ES_tradnl" altLang="es-CL" sz="2400" b="1" dirty="0">
                <a:solidFill>
                  <a:schemeClr val="accent2"/>
                </a:solidFill>
              </a:rPr>
              <a:t>  </a:t>
            </a:r>
            <a:r>
              <a:rPr lang="es-ES_tradnl" altLang="es-CL" sz="2400" b="1" dirty="0">
                <a:solidFill>
                  <a:srgbClr val="002060"/>
                </a:solidFill>
                <a:sym typeface="Wingdings" pitchFamily="2" charset="2"/>
              </a:rPr>
              <a:t></a:t>
            </a:r>
            <a:r>
              <a:rPr lang="es-ES_tradnl" altLang="es-CL" sz="2400" b="1" dirty="0">
                <a:solidFill>
                  <a:srgbClr val="002060"/>
                </a:solidFill>
              </a:rPr>
              <a:t> Resultados</a:t>
            </a:r>
          </a:p>
          <a:p>
            <a:endParaRPr lang="es-ES_tradnl" altLang="es-CL" sz="2400" b="1" dirty="0">
              <a:solidFill>
                <a:srgbClr val="002060"/>
              </a:solidFill>
            </a:endParaRPr>
          </a:p>
          <a:p>
            <a:r>
              <a:rPr lang="es-ES_tradnl" altLang="es-CL" sz="2000" dirty="0">
                <a:solidFill>
                  <a:srgbClr val="002060"/>
                </a:solidFill>
              </a:rPr>
              <a:t>Los resultados de una EIA son los siguientes:</a:t>
            </a:r>
          </a:p>
          <a:p>
            <a:endParaRPr lang="es-ES_tradnl" altLang="es-CL" sz="2000" dirty="0">
              <a:solidFill>
                <a:srgbClr val="002060"/>
              </a:solidFill>
            </a:endParaRPr>
          </a:p>
          <a:p>
            <a:r>
              <a:rPr lang="es-ES_tradnl" altLang="es-CL" sz="2000" dirty="0">
                <a:solidFill>
                  <a:srgbClr val="002060"/>
                </a:solidFill>
              </a:rPr>
              <a:t>Factibilidad ambiental</a:t>
            </a:r>
          </a:p>
          <a:p>
            <a:r>
              <a:rPr lang="es-ES_tradnl" altLang="es-CL" sz="2000" dirty="0">
                <a:solidFill>
                  <a:srgbClr val="002060"/>
                </a:solidFill>
              </a:rPr>
              <a:t>Selección de alternativas de un proyecto, desde el punto de vista ambiental.</a:t>
            </a:r>
          </a:p>
          <a:p>
            <a:r>
              <a:rPr lang="es-ES_tradnl" altLang="es-CL" sz="2000" dirty="0">
                <a:solidFill>
                  <a:srgbClr val="002060"/>
                </a:solidFill>
              </a:rPr>
              <a:t>Medidas de mitigación</a:t>
            </a:r>
          </a:p>
          <a:p>
            <a:r>
              <a:rPr lang="es-ES_tradnl" altLang="es-CL" sz="2000" dirty="0">
                <a:solidFill>
                  <a:srgbClr val="002060"/>
                </a:solidFill>
              </a:rPr>
              <a:t>Medidas de monitoreo.</a:t>
            </a:r>
            <a:endParaRPr lang="es-ES" altLang="es-CL" sz="2000" dirty="0">
              <a:solidFill>
                <a:srgbClr val="002060"/>
              </a:solidFill>
            </a:endParaRPr>
          </a:p>
        </p:txBody>
      </p:sp>
    </p:spTree>
    <p:extLst>
      <p:ext uri="{BB962C8B-B14F-4D97-AF65-F5344CB8AC3E}">
        <p14:creationId xmlns:p14="http://schemas.microsoft.com/office/powerpoint/2010/main" val="40439510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ctrTitle"/>
          </p:nvPr>
        </p:nvSpPr>
        <p:spPr>
          <a:xfrm>
            <a:off x="685800" y="2339975"/>
            <a:ext cx="7772400" cy="1470025"/>
          </a:xfrm>
        </p:spPr>
        <p:txBody>
          <a:bodyPr/>
          <a:lstStyle/>
          <a:p>
            <a:pPr eaLnBrk="1" hangingPunct="1"/>
            <a:r>
              <a:rPr lang="en-US" altLang="es-CL" sz="9200" smtClean="0">
                <a:solidFill>
                  <a:schemeClr val="bg1"/>
                </a:solidFill>
                <a:latin typeface="Verdana" pitchFamily="34" charset="0"/>
                <a:cs typeface="Verdana" pitchFamily="34" charset="0"/>
              </a:rPr>
              <a:t>Gracias.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p:cNvSpPr txBox="1">
            <a:spLocks noChangeArrowheads="1"/>
          </p:cNvSpPr>
          <p:nvPr/>
        </p:nvSpPr>
        <p:spPr bwMode="auto">
          <a:xfrm>
            <a:off x="879475" y="568325"/>
            <a:ext cx="758031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CL" dirty="0">
                <a:solidFill>
                  <a:srgbClr val="000066"/>
                </a:solidFill>
              </a:rPr>
              <a:t>La respuesta a este tipo de preguntas, que es diferente para cada persona y es además variable en el tiempo, es lo que se denomina</a:t>
            </a:r>
            <a:r>
              <a:rPr lang="es-ES_tradnl" altLang="es-CL" dirty="0"/>
              <a:t> </a:t>
            </a:r>
            <a:r>
              <a:rPr lang="es-ES_tradnl" altLang="es-CL" b="1" i="1" dirty="0">
                <a:solidFill>
                  <a:srgbClr val="0070C0"/>
                </a:solidFill>
              </a:rPr>
              <a:t>Percepción Ambiental</a:t>
            </a:r>
            <a:r>
              <a:rPr lang="es-ES_tradnl" altLang="es-CL" b="1" dirty="0">
                <a:solidFill>
                  <a:srgbClr val="0070C0"/>
                </a:solidFill>
              </a:rPr>
              <a:t>. </a:t>
            </a:r>
            <a:endParaRPr lang="es-ES" altLang="es-CL" b="1" dirty="0">
              <a:solidFill>
                <a:srgbClr val="0070C0"/>
              </a:solidFill>
            </a:endParaRPr>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060575"/>
            <a:ext cx="5040313"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468313" y="4652963"/>
            <a:ext cx="7869237"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CL" dirty="0">
                <a:solidFill>
                  <a:srgbClr val="000066"/>
                </a:solidFill>
              </a:rPr>
              <a:t>La expresión </a:t>
            </a:r>
            <a:r>
              <a:rPr lang="es-ES_tradnl" altLang="es-CL" i="1" dirty="0">
                <a:solidFill>
                  <a:srgbClr val="000066"/>
                </a:solidFill>
              </a:rPr>
              <a:t>NIMBY</a:t>
            </a:r>
            <a:r>
              <a:rPr lang="es-ES_tradnl" altLang="es-CL" dirty="0">
                <a:solidFill>
                  <a:srgbClr val="000066"/>
                </a:solidFill>
              </a:rPr>
              <a:t> se refiere a que en general, todos deseamos que existan ciertos proyectos, como estadios de fútbol, vertederos, fábricas, </a:t>
            </a:r>
            <a:r>
              <a:rPr lang="es-ES_tradnl" altLang="es-CL" dirty="0" err="1">
                <a:solidFill>
                  <a:srgbClr val="000066"/>
                </a:solidFill>
              </a:rPr>
              <a:t>etc</a:t>
            </a:r>
            <a:r>
              <a:rPr lang="es-ES_tradnl" altLang="es-CL" dirty="0">
                <a:solidFill>
                  <a:srgbClr val="000066"/>
                </a:solidFill>
              </a:rPr>
              <a:t>, porque nos pueden proporcionar servicios útiles. Sin embargo, a pesar que aceptamos que son útiles y necesarios, no aceptamos que interfieran en nuestra </a:t>
            </a:r>
            <a:r>
              <a:rPr lang="es-ES_tradnl" altLang="es-CL" i="1" dirty="0">
                <a:solidFill>
                  <a:srgbClr val="000066"/>
                </a:solidFill>
              </a:rPr>
              <a:t>calidad de vida,</a:t>
            </a:r>
            <a:r>
              <a:rPr lang="es-ES_tradnl" altLang="es-CL" dirty="0">
                <a:solidFill>
                  <a:srgbClr val="000066"/>
                </a:solidFill>
              </a:rPr>
              <a:t> o que interfieran en nuestra vida diaria directamente.</a:t>
            </a:r>
            <a:endParaRPr lang="es-ES" altLang="es-CL" dirty="0">
              <a:solidFill>
                <a:srgbClr val="000066"/>
              </a:solidFill>
            </a:endParaRPr>
          </a:p>
        </p:txBody>
      </p:sp>
    </p:spTree>
    <p:extLst>
      <p:ext uri="{BB962C8B-B14F-4D97-AF65-F5344CB8AC3E}">
        <p14:creationId xmlns:p14="http://schemas.microsoft.com/office/powerpoint/2010/main" val="425926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 Box 4"/>
          <p:cNvSpPr txBox="1">
            <a:spLocks noChangeArrowheads="1"/>
          </p:cNvSpPr>
          <p:nvPr/>
        </p:nvSpPr>
        <p:spPr bwMode="auto">
          <a:xfrm>
            <a:off x="468313" y="908050"/>
            <a:ext cx="7848600" cy="411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s-ES_tradnl" altLang="es-CL" sz="3200" b="1" dirty="0">
                <a:solidFill>
                  <a:srgbClr val="000066"/>
                </a:solidFill>
              </a:rPr>
              <a:t>Dos aspectos fundamentales de La Percepción Ambiental :</a:t>
            </a:r>
          </a:p>
          <a:p>
            <a:endParaRPr lang="es-ES_tradnl" altLang="es-CL" sz="3200" b="1" dirty="0">
              <a:solidFill>
                <a:srgbClr val="000066"/>
              </a:solidFill>
            </a:endParaRPr>
          </a:p>
          <a:p>
            <a:endParaRPr lang="es-ES_tradnl" altLang="es-CL" sz="2800" b="1" u="sng" dirty="0">
              <a:solidFill>
                <a:srgbClr val="000066"/>
              </a:solidFill>
            </a:endParaRPr>
          </a:p>
          <a:p>
            <a:r>
              <a:rPr lang="es-ES_tradnl" altLang="es-CL" sz="2800" b="1" dirty="0">
                <a:solidFill>
                  <a:srgbClr val="000066"/>
                </a:solidFill>
              </a:rPr>
              <a:t>1.  Es </a:t>
            </a:r>
            <a:r>
              <a:rPr lang="es-ES_tradnl" altLang="es-CL" sz="2800" b="1" u="sng" dirty="0">
                <a:solidFill>
                  <a:srgbClr val="000066"/>
                </a:solidFill>
              </a:rPr>
              <a:t>diferente para cada persona</a:t>
            </a:r>
            <a:r>
              <a:rPr lang="es-ES_tradnl" altLang="es-CL" sz="2800" b="1" dirty="0">
                <a:solidFill>
                  <a:srgbClr val="000066"/>
                </a:solidFill>
              </a:rPr>
              <a:t> y depende sólo de ella.</a:t>
            </a:r>
          </a:p>
          <a:p>
            <a:endParaRPr lang="es-ES_tradnl" altLang="es-CL" sz="2800" b="1" dirty="0">
              <a:solidFill>
                <a:srgbClr val="000066"/>
              </a:solidFill>
            </a:endParaRPr>
          </a:p>
          <a:p>
            <a:endParaRPr lang="es-ES_tradnl" altLang="es-CL" sz="2800" b="1" dirty="0">
              <a:solidFill>
                <a:srgbClr val="000066"/>
              </a:solidFill>
            </a:endParaRPr>
          </a:p>
          <a:p>
            <a:r>
              <a:rPr lang="es-ES_tradnl" altLang="es-CL" sz="2800" b="1" dirty="0">
                <a:solidFill>
                  <a:srgbClr val="000066"/>
                </a:solidFill>
              </a:rPr>
              <a:t>2.  Es </a:t>
            </a:r>
            <a:r>
              <a:rPr lang="es-ES_tradnl" altLang="es-CL" sz="2800" b="1" i="1" u="sng" dirty="0">
                <a:solidFill>
                  <a:srgbClr val="000066"/>
                </a:solidFill>
              </a:rPr>
              <a:t>Variable</a:t>
            </a:r>
            <a:r>
              <a:rPr lang="es-ES_tradnl" altLang="es-CL" sz="2800" b="1" dirty="0">
                <a:solidFill>
                  <a:srgbClr val="000066"/>
                </a:solidFill>
              </a:rPr>
              <a:t> en el tiempo. </a:t>
            </a:r>
            <a:endParaRPr lang="es-ES" altLang="es-CL" sz="2800" b="1" dirty="0">
              <a:solidFill>
                <a:srgbClr val="000066"/>
              </a:solidFill>
            </a:endParaRPr>
          </a:p>
        </p:txBody>
      </p:sp>
    </p:spTree>
    <p:extLst>
      <p:ext uri="{BB962C8B-B14F-4D97-AF65-F5344CB8AC3E}">
        <p14:creationId xmlns:p14="http://schemas.microsoft.com/office/powerpoint/2010/main" val="3040447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684213" y="333375"/>
            <a:ext cx="8012112" cy="603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r>
              <a:rPr lang="es-ES_tradnl" altLang="es-CL" sz="2400" b="1" u="sng" dirty="0">
                <a:solidFill>
                  <a:srgbClr val="0070C0"/>
                </a:solidFill>
              </a:rPr>
              <a:t>Cómo determinar la Percepción Ambiental</a:t>
            </a:r>
          </a:p>
          <a:p>
            <a:endParaRPr lang="es-ES_tradnl" altLang="es-CL" sz="1200" b="1" dirty="0">
              <a:solidFill>
                <a:srgbClr val="FF0000"/>
              </a:solidFill>
            </a:endParaRPr>
          </a:p>
          <a:p>
            <a:endParaRPr lang="es-ES_tradnl" altLang="es-CL" sz="1200" b="1" dirty="0">
              <a:solidFill>
                <a:srgbClr val="FF0000"/>
              </a:solidFill>
            </a:endParaRPr>
          </a:p>
          <a:p>
            <a:pPr>
              <a:buFontTx/>
              <a:buAutoNum type="alphaLcParenR"/>
            </a:pPr>
            <a:r>
              <a:rPr lang="es-ES_tradnl" altLang="es-CL" sz="2400" b="1" dirty="0">
                <a:solidFill>
                  <a:srgbClr val="000066"/>
                </a:solidFill>
              </a:rPr>
              <a:t>Encuestas</a:t>
            </a:r>
            <a:r>
              <a:rPr lang="es-ES_tradnl" altLang="es-CL" dirty="0">
                <a:solidFill>
                  <a:srgbClr val="000066"/>
                </a:solidFill>
              </a:rPr>
              <a:t> con preguntas directas o indirectas a una muestra representativa de la comunidad afectada.</a:t>
            </a:r>
          </a:p>
          <a:p>
            <a:pPr>
              <a:buFontTx/>
              <a:buAutoNum type="alphaLcParenR"/>
            </a:pPr>
            <a:endParaRPr lang="es-ES_tradnl" altLang="es-CL" dirty="0">
              <a:solidFill>
                <a:srgbClr val="000066"/>
              </a:solidFill>
            </a:endParaRPr>
          </a:p>
          <a:p>
            <a:endParaRPr lang="es-ES_tradnl" altLang="es-CL" dirty="0">
              <a:solidFill>
                <a:srgbClr val="000066"/>
              </a:solidFill>
            </a:endParaRPr>
          </a:p>
          <a:p>
            <a:r>
              <a:rPr lang="es-ES_tradnl" altLang="es-CL" dirty="0">
                <a:solidFill>
                  <a:srgbClr val="000066"/>
                </a:solidFill>
              </a:rPr>
              <a:t>b</a:t>
            </a:r>
            <a:r>
              <a:rPr lang="es-ES_tradnl" altLang="es-CL" sz="2400" b="1" dirty="0">
                <a:solidFill>
                  <a:srgbClr val="000066"/>
                </a:solidFill>
              </a:rPr>
              <a:t>) Reuniones</a:t>
            </a:r>
            <a:r>
              <a:rPr lang="es-ES_tradnl" altLang="es-CL" dirty="0">
                <a:solidFill>
                  <a:srgbClr val="000066"/>
                </a:solidFill>
              </a:rPr>
              <a:t> con la comunidad de tipo informativo y de intercambio de opiniones sobre el proyecto, en las cuales se trata de conseguir un acuerdo sobre los términos en que  la comunidad apoyaría el proyecto.</a:t>
            </a:r>
          </a:p>
          <a:p>
            <a:endParaRPr lang="es-ES_tradnl" altLang="es-CL" dirty="0">
              <a:solidFill>
                <a:srgbClr val="000066"/>
              </a:solidFill>
            </a:endParaRPr>
          </a:p>
          <a:p>
            <a:r>
              <a:rPr lang="es-ES_tradnl" altLang="es-CL" dirty="0">
                <a:solidFill>
                  <a:srgbClr val="000066"/>
                </a:solidFill>
              </a:rPr>
              <a:t>c)  Metodologías del tipo </a:t>
            </a:r>
            <a:r>
              <a:rPr lang="es-ES_tradnl" altLang="es-CL" sz="2400" b="1" dirty="0">
                <a:solidFill>
                  <a:srgbClr val="000066"/>
                </a:solidFill>
              </a:rPr>
              <a:t>“Juicio de Expertos</a:t>
            </a:r>
            <a:r>
              <a:rPr lang="es-ES_tradnl" altLang="es-CL" dirty="0">
                <a:solidFill>
                  <a:srgbClr val="000066"/>
                </a:solidFill>
              </a:rPr>
              <a:t>”, como la </a:t>
            </a:r>
            <a:r>
              <a:rPr lang="es-ES_tradnl" altLang="es-CL" b="1" i="1" dirty="0">
                <a:solidFill>
                  <a:srgbClr val="000066"/>
                </a:solidFill>
              </a:rPr>
              <a:t>Técnica Delphi</a:t>
            </a:r>
            <a:r>
              <a:rPr lang="es-ES_tradnl" altLang="es-CL" i="1" dirty="0">
                <a:solidFill>
                  <a:srgbClr val="000066"/>
                </a:solidFill>
              </a:rPr>
              <a:t>, </a:t>
            </a:r>
            <a:r>
              <a:rPr lang="es-ES_tradnl" altLang="es-CL" dirty="0">
                <a:solidFill>
                  <a:srgbClr val="000066"/>
                </a:solidFill>
              </a:rPr>
              <a:t> mediante la cual se consulta  a un grupo de personas, a los cuales se les denomina “expertos”, quienes por su conocimiento y/o experiencia en el tema o proyecto pueden dar una percepción ambiental válida. Para esto, la </a:t>
            </a:r>
            <a:r>
              <a:rPr lang="es-ES_tradnl" altLang="es-CL" i="1" dirty="0">
                <a:solidFill>
                  <a:srgbClr val="000066"/>
                </a:solidFill>
              </a:rPr>
              <a:t>Técnica Delphi </a:t>
            </a:r>
            <a:r>
              <a:rPr lang="es-ES_tradnl" altLang="es-CL" dirty="0">
                <a:solidFill>
                  <a:srgbClr val="000066"/>
                </a:solidFill>
              </a:rPr>
              <a:t>establece que esta consulta se debe realizar sin que las personas interrogadas o “expertos” se inhiban de cualquier forma para responder. Luego que cada experto ha respondido, se les da a conocer los resultados globales del grupo consultado, con lo cual el experto podría modificar alguna de sus respuestas. De esta forma se itera hasta que se mantienen sin modificarse todas las respuestas.</a:t>
            </a:r>
            <a:endParaRPr lang="es-ES" altLang="es-CL" dirty="0">
              <a:solidFill>
                <a:srgbClr val="000066"/>
              </a:solidFill>
            </a:endParaRPr>
          </a:p>
        </p:txBody>
      </p:sp>
    </p:spTree>
    <p:extLst>
      <p:ext uri="{BB962C8B-B14F-4D97-AF65-F5344CB8AC3E}">
        <p14:creationId xmlns:p14="http://schemas.microsoft.com/office/powerpoint/2010/main" val="1642366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s-ES_tradnl" altLang="es-CL" sz="2800" b="1" dirty="0">
                <a:solidFill>
                  <a:srgbClr val="0070C0"/>
                </a:solidFill>
              </a:rPr>
              <a:t>Problemas ecológicos, ambientales y de impacto ambiental</a:t>
            </a:r>
            <a:endParaRPr lang="es-ES" altLang="es-CL" sz="2800" b="1" dirty="0">
              <a:solidFill>
                <a:srgbClr val="0070C0"/>
              </a:solidFill>
            </a:endParaRPr>
          </a:p>
        </p:txBody>
      </p:sp>
      <p:sp>
        <p:nvSpPr>
          <p:cNvPr id="70659" name="Rectangle 3"/>
          <p:cNvSpPr>
            <a:spLocks noGrp="1" noChangeArrowheads="1"/>
          </p:cNvSpPr>
          <p:nvPr>
            <p:ph type="body" idx="1"/>
          </p:nvPr>
        </p:nvSpPr>
        <p:spPr/>
        <p:txBody>
          <a:bodyPr/>
          <a:lstStyle/>
          <a:p>
            <a:pPr>
              <a:buFontTx/>
              <a:buNone/>
            </a:pPr>
            <a:r>
              <a:rPr lang="es-ES_tradnl" altLang="es-CL" sz="2400" u="sng" dirty="0">
                <a:solidFill>
                  <a:srgbClr val="000066"/>
                </a:solidFill>
              </a:rPr>
              <a:t>Problemas Ecológicos</a:t>
            </a:r>
            <a:r>
              <a:rPr lang="es-ES_tradnl" altLang="es-CL" sz="2400" dirty="0">
                <a:solidFill>
                  <a:srgbClr val="000066"/>
                </a:solidFill>
              </a:rPr>
              <a:t> </a:t>
            </a:r>
          </a:p>
          <a:p>
            <a:pPr>
              <a:buFontTx/>
              <a:buNone/>
            </a:pPr>
            <a:endParaRPr lang="es-ES_tradnl" altLang="es-CL" sz="2400" dirty="0">
              <a:solidFill>
                <a:srgbClr val="000066"/>
              </a:solidFill>
            </a:endParaRPr>
          </a:p>
          <a:p>
            <a:pPr>
              <a:buFontTx/>
              <a:buNone/>
            </a:pPr>
            <a:r>
              <a:rPr lang="es-ES_tradnl" altLang="es-CL" sz="2400" dirty="0">
                <a:solidFill>
                  <a:srgbClr val="000066"/>
                </a:solidFill>
              </a:rPr>
              <a:t>	Se refieren a problemas globales del planeta, que afectan a toda la humanidad. </a:t>
            </a:r>
          </a:p>
          <a:p>
            <a:pPr>
              <a:buFontTx/>
              <a:buNone/>
            </a:pPr>
            <a:endParaRPr lang="es-ES_tradnl" altLang="es-CL" sz="2400" dirty="0">
              <a:solidFill>
                <a:srgbClr val="000066"/>
              </a:solidFill>
            </a:endParaRPr>
          </a:p>
          <a:p>
            <a:pPr>
              <a:buFontTx/>
              <a:buNone/>
            </a:pPr>
            <a:r>
              <a:rPr lang="es-ES_tradnl" altLang="es-CL" sz="2400" dirty="0">
                <a:solidFill>
                  <a:srgbClr val="000066"/>
                </a:solidFill>
              </a:rPr>
              <a:t>	Ejemplos : Riesgo nuclear, pérdida de biodiversidad,  debilitamiento de la capa de ozono, efecto invernadero. </a:t>
            </a:r>
            <a:endParaRPr lang="es-ES" altLang="es-CL" sz="2400" dirty="0">
              <a:solidFill>
                <a:srgbClr val="000066"/>
              </a:solidFill>
            </a:endParaRPr>
          </a:p>
        </p:txBody>
      </p:sp>
    </p:spTree>
    <p:extLst>
      <p:ext uri="{BB962C8B-B14F-4D97-AF65-F5344CB8AC3E}">
        <p14:creationId xmlns:p14="http://schemas.microsoft.com/office/powerpoint/2010/main" val="28041098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395288" y="836613"/>
            <a:ext cx="8229600" cy="4954587"/>
          </a:xfrm>
        </p:spPr>
        <p:txBody>
          <a:bodyPr/>
          <a:lstStyle/>
          <a:p>
            <a:pPr>
              <a:lnSpc>
                <a:spcPct val="80000"/>
              </a:lnSpc>
              <a:buFontTx/>
              <a:buNone/>
            </a:pPr>
            <a:r>
              <a:rPr lang="es-ES_tradnl" altLang="es-CL" sz="2000" b="1" u="sng" dirty="0">
                <a:solidFill>
                  <a:srgbClr val="000066"/>
                </a:solidFill>
              </a:rPr>
              <a:t>Problemas ambientales</a:t>
            </a:r>
            <a:r>
              <a:rPr lang="es-ES_tradnl" altLang="es-CL" sz="2000" b="1" dirty="0">
                <a:solidFill>
                  <a:srgbClr val="000066"/>
                </a:solidFill>
              </a:rPr>
              <a:t> </a:t>
            </a:r>
          </a:p>
          <a:p>
            <a:pPr>
              <a:lnSpc>
                <a:spcPct val="80000"/>
              </a:lnSpc>
              <a:buFontTx/>
              <a:buNone/>
            </a:pPr>
            <a:endParaRPr lang="es-ES_tradnl" altLang="es-CL" sz="2000" b="1" dirty="0">
              <a:solidFill>
                <a:srgbClr val="000066"/>
              </a:solidFill>
            </a:endParaRPr>
          </a:p>
          <a:p>
            <a:pPr>
              <a:lnSpc>
                <a:spcPct val="80000"/>
              </a:lnSpc>
              <a:buFontTx/>
              <a:buNone/>
            </a:pPr>
            <a:r>
              <a:rPr lang="es-ES_tradnl" altLang="es-CL" sz="1800" dirty="0">
                <a:solidFill>
                  <a:srgbClr val="000066"/>
                </a:solidFill>
              </a:rPr>
              <a:t>    </a:t>
            </a:r>
            <a:r>
              <a:rPr lang="es-ES_tradnl" altLang="es-CL" sz="2000" dirty="0">
                <a:solidFill>
                  <a:srgbClr val="000066"/>
                </a:solidFill>
              </a:rPr>
              <a:t>Son problemas que ocurren un una zona o sector determinado, producido por varias causas artificiales o naturales a la vez. </a:t>
            </a:r>
          </a:p>
          <a:p>
            <a:pPr>
              <a:lnSpc>
                <a:spcPct val="80000"/>
              </a:lnSpc>
              <a:buFontTx/>
              <a:buNone/>
            </a:pPr>
            <a:endParaRPr lang="es-ES_tradnl" altLang="es-CL" sz="2000" dirty="0">
              <a:solidFill>
                <a:srgbClr val="000066"/>
              </a:solidFill>
            </a:endParaRPr>
          </a:p>
          <a:p>
            <a:pPr>
              <a:lnSpc>
                <a:spcPct val="80000"/>
              </a:lnSpc>
              <a:buFontTx/>
              <a:buNone/>
            </a:pPr>
            <a:r>
              <a:rPr lang="es-ES_tradnl" altLang="es-CL" sz="2000" dirty="0">
                <a:solidFill>
                  <a:srgbClr val="000066"/>
                </a:solidFill>
              </a:rPr>
              <a:t>	Ejemplos</a:t>
            </a:r>
          </a:p>
          <a:p>
            <a:pPr>
              <a:lnSpc>
                <a:spcPct val="80000"/>
              </a:lnSpc>
              <a:buFontTx/>
              <a:buNone/>
            </a:pPr>
            <a:endParaRPr lang="es-ES_tradnl" altLang="es-CL" sz="2000" dirty="0">
              <a:solidFill>
                <a:srgbClr val="000066"/>
              </a:solidFill>
            </a:endParaRPr>
          </a:p>
          <a:p>
            <a:pPr>
              <a:lnSpc>
                <a:spcPct val="80000"/>
              </a:lnSpc>
              <a:buFontTx/>
              <a:buNone/>
            </a:pPr>
            <a:r>
              <a:rPr lang="es-ES_tradnl" altLang="es-CL" sz="2000" dirty="0">
                <a:solidFill>
                  <a:srgbClr val="000066"/>
                </a:solidFill>
              </a:rPr>
              <a:t>	- Contaminación de la ciudad de Santiago (producida por diversas fuentes y agravada por las condiciones de ventilación de la cuenca), </a:t>
            </a:r>
          </a:p>
          <a:p>
            <a:pPr>
              <a:lnSpc>
                <a:spcPct val="80000"/>
              </a:lnSpc>
              <a:buFontTx/>
              <a:buNone/>
            </a:pPr>
            <a:endParaRPr lang="es-ES_tradnl" altLang="es-CL" sz="2000" dirty="0">
              <a:solidFill>
                <a:srgbClr val="000066"/>
              </a:solidFill>
            </a:endParaRPr>
          </a:p>
          <a:p>
            <a:pPr>
              <a:lnSpc>
                <a:spcPct val="80000"/>
              </a:lnSpc>
              <a:buFontTx/>
              <a:buNone/>
            </a:pPr>
            <a:r>
              <a:rPr lang="es-ES_tradnl" altLang="es-CL" sz="2000" dirty="0">
                <a:solidFill>
                  <a:srgbClr val="000066"/>
                </a:solidFill>
              </a:rPr>
              <a:t>	- Contaminación de aguas en algunas playas (diversas fuentes de contaminación)</a:t>
            </a:r>
          </a:p>
          <a:p>
            <a:pPr>
              <a:lnSpc>
                <a:spcPct val="80000"/>
              </a:lnSpc>
              <a:buFontTx/>
              <a:buNone/>
            </a:pPr>
            <a:endParaRPr lang="es-ES_tradnl" altLang="es-CL" sz="2000" dirty="0">
              <a:solidFill>
                <a:srgbClr val="000066"/>
              </a:solidFill>
            </a:endParaRPr>
          </a:p>
          <a:p>
            <a:pPr>
              <a:lnSpc>
                <a:spcPct val="80000"/>
              </a:lnSpc>
              <a:buFontTx/>
              <a:buNone/>
            </a:pPr>
            <a:r>
              <a:rPr lang="es-ES_tradnl" altLang="es-CL" sz="2000" dirty="0">
                <a:solidFill>
                  <a:srgbClr val="000066"/>
                </a:solidFill>
              </a:rPr>
              <a:t>	- Problema de manejo de los residuos domésticos </a:t>
            </a:r>
            <a:r>
              <a:rPr lang="es-ES_tradnl" altLang="es-CL" sz="2000" dirty="0" smtClean="0">
                <a:solidFill>
                  <a:srgbClr val="000066"/>
                </a:solidFill>
              </a:rPr>
              <a:t>(</a:t>
            </a:r>
            <a:r>
              <a:rPr lang="es-ES_tradnl" altLang="es-CL" sz="2000" dirty="0">
                <a:solidFill>
                  <a:srgbClr val="000066"/>
                </a:solidFill>
              </a:rPr>
              <a:t>todos los habitantes producen basuras, dificultades para tener un vertedero en un lugar sin interferencias con lo existente).</a:t>
            </a:r>
            <a:endParaRPr lang="es-ES" altLang="es-CL" sz="2000" dirty="0">
              <a:solidFill>
                <a:srgbClr val="000066"/>
              </a:solidFill>
            </a:endParaRPr>
          </a:p>
        </p:txBody>
      </p:sp>
    </p:spTree>
    <p:extLst>
      <p:ext uri="{BB962C8B-B14F-4D97-AF65-F5344CB8AC3E}">
        <p14:creationId xmlns:p14="http://schemas.microsoft.com/office/powerpoint/2010/main" val="92390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68313" y="457200"/>
            <a:ext cx="8229600" cy="5943600"/>
          </a:xfrm>
        </p:spPr>
        <p:txBody>
          <a:bodyPr/>
          <a:lstStyle/>
          <a:p>
            <a:pPr>
              <a:buFontTx/>
              <a:buNone/>
            </a:pPr>
            <a:r>
              <a:rPr lang="es-ES_tradnl" altLang="es-CL" b="1" u="sng">
                <a:solidFill>
                  <a:srgbClr val="000066"/>
                </a:solidFill>
              </a:rPr>
              <a:t>Problemas de impacto ambiental</a:t>
            </a:r>
          </a:p>
          <a:p>
            <a:pPr>
              <a:buFontTx/>
              <a:buNone/>
            </a:pPr>
            <a:endParaRPr lang="es-ES_tradnl" altLang="es-CL" sz="2800">
              <a:solidFill>
                <a:srgbClr val="000066"/>
              </a:solidFill>
            </a:endParaRPr>
          </a:p>
          <a:p>
            <a:pPr>
              <a:buFontTx/>
              <a:buNone/>
            </a:pPr>
            <a:r>
              <a:rPr lang="es-ES_tradnl" altLang="es-CL" sz="2800">
                <a:solidFill>
                  <a:srgbClr val="000066"/>
                </a:solidFill>
              </a:rPr>
              <a:t>	</a:t>
            </a:r>
            <a:r>
              <a:rPr lang="es-ES_tradnl" altLang="es-CL" sz="2000">
                <a:solidFill>
                  <a:srgbClr val="000066"/>
                </a:solidFill>
              </a:rPr>
              <a:t>Problema originado o atribuible a </a:t>
            </a:r>
            <a:r>
              <a:rPr lang="es-ES_tradnl" altLang="es-CL" sz="2000" b="1" u="sng">
                <a:solidFill>
                  <a:srgbClr val="FF0000"/>
                </a:solidFill>
              </a:rPr>
              <a:t>un solo proyecto</a:t>
            </a:r>
            <a:r>
              <a:rPr lang="es-ES_tradnl" altLang="es-CL" sz="2000">
                <a:solidFill>
                  <a:srgbClr val="000066"/>
                </a:solidFill>
              </a:rPr>
              <a:t>, ya sea durante la etapa de construcción, operación o abandono.</a:t>
            </a:r>
          </a:p>
          <a:p>
            <a:pPr>
              <a:buFontTx/>
              <a:buNone/>
            </a:pPr>
            <a:endParaRPr lang="es-ES_tradnl" altLang="es-CL" sz="2000">
              <a:solidFill>
                <a:srgbClr val="000066"/>
              </a:solidFill>
            </a:endParaRPr>
          </a:p>
          <a:p>
            <a:pPr>
              <a:buFontTx/>
              <a:buNone/>
            </a:pPr>
            <a:r>
              <a:rPr lang="es-ES_tradnl" altLang="es-CL" sz="2000">
                <a:solidFill>
                  <a:srgbClr val="000066"/>
                </a:solidFill>
              </a:rPr>
              <a:t>	Ejemplos </a:t>
            </a:r>
          </a:p>
          <a:p>
            <a:pPr>
              <a:buFontTx/>
              <a:buNone/>
            </a:pPr>
            <a:endParaRPr lang="es-ES_tradnl" altLang="es-CL" sz="2000">
              <a:solidFill>
                <a:srgbClr val="000066"/>
              </a:solidFill>
            </a:endParaRPr>
          </a:p>
          <a:p>
            <a:pPr>
              <a:buFontTx/>
              <a:buNone/>
            </a:pPr>
            <a:r>
              <a:rPr lang="es-ES_tradnl" altLang="es-CL" sz="2000">
                <a:solidFill>
                  <a:srgbClr val="000066"/>
                </a:solidFill>
              </a:rPr>
              <a:t>	- Generación de polvo y ruido producido por la construcción</a:t>
            </a:r>
          </a:p>
          <a:p>
            <a:pPr>
              <a:buFontTx/>
              <a:buNone/>
            </a:pPr>
            <a:endParaRPr lang="es-ES_tradnl" altLang="es-CL" sz="2000">
              <a:solidFill>
                <a:srgbClr val="000066"/>
              </a:solidFill>
            </a:endParaRPr>
          </a:p>
          <a:p>
            <a:pPr>
              <a:buFontTx/>
              <a:buNone/>
            </a:pPr>
            <a:r>
              <a:rPr lang="es-ES_tradnl" altLang="es-CL" sz="2000">
                <a:solidFill>
                  <a:srgbClr val="000066"/>
                </a:solidFill>
              </a:rPr>
              <a:t>	- Cambios en el paisaje y el régimen del río producido por la operación de un embalse</a:t>
            </a:r>
          </a:p>
          <a:p>
            <a:pPr>
              <a:buFontTx/>
              <a:buNone/>
            </a:pPr>
            <a:endParaRPr lang="es-ES_tradnl" altLang="es-CL" sz="2000">
              <a:solidFill>
                <a:srgbClr val="000066"/>
              </a:solidFill>
            </a:endParaRPr>
          </a:p>
          <a:p>
            <a:pPr>
              <a:buFontTx/>
              <a:buNone/>
            </a:pPr>
            <a:r>
              <a:rPr lang="es-ES_tradnl" altLang="es-CL" sz="2000">
                <a:solidFill>
                  <a:srgbClr val="000066"/>
                </a:solidFill>
              </a:rPr>
              <a:t>	- interferencia de un camino con sitios arqueológicos o monumentos nacionales.</a:t>
            </a:r>
            <a:endParaRPr lang="es-ES" altLang="es-CL" sz="2000">
              <a:solidFill>
                <a:srgbClr val="000066"/>
              </a:solidFill>
            </a:endParaRPr>
          </a:p>
        </p:txBody>
      </p:sp>
    </p:spTree>
    <p:extLst>
      <p:ext uri="{BB962C8B-B14F-4D97-AF65-F5344CB8AC3E}">
        <p14:creationId xmlns:p14="http://schemas.microsoft.com/office/powerpoint/2010/main" val="1895113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ategoria xmlns="309d77d8-10e9-4602-be2a-b208202fbb6f">Día 1</Categoria>
    <url_documento xmlns="309d77d8-10e9-4602-be2a-b208202fbb6f">/APR/documentos/EscuelaDirigentesAPR/EvaluacionInpactoAmbientalSDAPR.pptx</url_documento>
  </documentManagement>
</p:properti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C091904EEFF6B94C913A8A690B15F03E" ma:contentTypeVersion="2" ma:contentTypeDescription="Crear nuevo documento." ma:contentTypeScope="" ma:versionID="d6e83243cdaa9d17b2d1ea4503843b1b">
  <xsd:schema xmlns:xsd="http://www.w3.org/2001/XMLSchema" xmlns:xs="http://www.w3.org/2001/XMLSchema" xmlns:p="http://schemas.microsoft.com/office/2006/metadata/properties" xmlns:ns2="309d77d8-10e9-4602-be2a-b208202fbb6f" targetNamespace="http://schemas.microsoft.com/office/2006/metadata/properties" ma:root="true" ma:fieldsID="52cade17bae2d4d4707011aa1b5aa9d6" ns2:_="">
    <xsd:import namespace="309d77d8-10e9-4602-be2a-b208202fbb6f"/>
    <xsd:element name="properties">
      <xsd:complexType>
        <xsd:sequence>
          <xsd:element name="documentManagement">
            <xsd:complexType>
              <xsd:all>
                <xsd:element ref="ns2:url_documento"/>
                <xsd:element ref="ns2:Categori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d77d8-10e9-4602-be2a-b208202fbb6f" elementFormDefault="qualified">
    <xsd:import namespace="http://schemas.microsoft.com/office/2006/documentManagement/types"/>
    <xsd:import namespace="http://schemas.microsoft.com/office/infopath/2007/PartnerControls"/>
    <xsd:element name="url_documento" ma:index="8" ma:displayName="url_documento" ma:default="/APR/documentos/EscuelaDirigentesAPR/" ma:internalName="url_documento">
      <xsd:simpleType>
        <xsd:restriction base="dms:Text">
          <xsd:maxLength value="255"/>
        </xsd:restriction>
      </xsd:simpleType>
    </xsd:element>
    <xsd:element name="Categoria" ma:index="9" nillable="true" ma:displayName="Categoria" ma:default="Día 1" ma:format="Dropdown" ma:internalName="Categoria">
      <xsd:simpleType>
        <xsd:restriction base="dms:Choice">
          <xsd:enumeration value="Día 1"/>
          <xsd:enumeration value="Día 2"/>
          <xsd:enumeration value="Día 3"/>
          <xsd:enumeration value="Día 4"/>
          <xsd:enumeration value="Foto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30EC0A-024B-47B1-8458-2AB584DED36F}"/>
</file>

<file path=customXml/itemProps2.xml><?xml version="1.0" encoding="utf-8"?>
<ds:datastoreItem xmlns:ds="http://schemas.openxmlformats.org/officeDocument/2006/customXml" ds:itemID="{42D42493-E8B1-451F-81A9-2ACD538CD53F}"/>
</file>

<file path=customXml/itemProps3.xml><?xml version="1.0" encoding="utf-8"?>
<ds:datastoreItem xmlns:ds="http://schemas.openxmlformats.org/officeDocument/2006/customXml" ds:itemID="{7E9D0B7E-3E59-4C30-B6B9-B561AF3892BE}"/>
</file>

<file path=customXml/itemProps4.xml><?xml version="1.0" encoding="utf-8"?>
<ds:datastoreItem xmlns:ds="http://schemas.openxmlformats.org/officeDocument/2006/customXml" ds:itemID="{7C93A0F9-C2ED-4410-BDB3-6AAAAC007646}"/>
</file>

<file path=docProps/app.xml><?xml version="1.0" encoding="utf-8"?>
<Properties xmlns="http://schemas.openxmlformats.org/officeDocument/2006/extended-properties" xmlns:vt="http://schemas.openxmlformats.org/officeDocument/2006/docPropsVTypes">
  <TotalTime>7915</TotalTime>
  <Words>1686</Words>
  <Application>Microsoft Office PowerPoint</Application>
  <PresentationFormat>Presentación en pantalla (4:3)</PresentationFormat>
  <Paragraphs>267</Paragraphs>
  <Slides>34</Slides>
  <Notes>33</Notes>
  <HiddenSlides>0</HiddenSlides>
  <MMClips>0</MMClips>
  <ScaleCrop>false</ScaleCrop>
  <HeadingPairs>
    <vt:vector size="4" baseType="variant">
      <vt:variant>
        <vt:lpstr>Tema</vt:lpstr>
      </vt:variant>
      <vt:variant>
        <vt:i4>3</vt:i4>
      </vt:variant>
      <vt:variant>
        <vt:lpstr>Títulos de diapositiva</vt:lpstr>
      </vt:variant>
      <vt:variant>
        <vt:i4>34</vt:i4>
      </vt:variant>
    </vt:vector>
  </HeadingPairs>
  <TitlesOfParts>
    <vt:vector size="37" baseType="lpstr">
      <vt:lpstr>Office Theme</vt:lpstr>
      <vt:lpstr>1_Office Theme</vt:lpstr>
      <vt:lpstr>2_Office Theme</vt:lpstr>
      <vt:lpstr>PROGRAMA PLAN PILOTO Escuela de Formación de Dirigentes de Sistemas de Agua Potable Rural        EVALUACIÓN DE IMPACTO         AMBIENTAL </vt:lpstr>
      <vt:lpstr>Presentación de PowerPoint</vt:lpstr>
      <vt:lpstr>Presentación de PowerPoint</vt:lpstr>
      <vt:lpstr>Presentación de PowerPoint</vt:lpstr>
      <vt:lpstr>Presentación de PowerPoint</vt:lpstr>
      <vt:lpstr>Presentación de PowerPoint</vt:lpstr>
      <vt:lpstr>Problemas ecológicos, ambientales y de impacto ambiental</vt:lpstr>
      <vt:lpstr>Presentación de PowerPoint</vt:lpstr>
      <vt:lpstr>Presentación de PowerPoint</vt:lpstr>
      <vt:lpstr>LOS PRINCIPIOS AMBIENTALES </vt:lpstr>
      <vt:lpstr>Presentación de PowerPoint</vt:lpstr>
      <vt:lpstr>Principio  I  : “El que contamina, paga” </vt:lpstr>
      <vt:lpstr>Presentación de PowerPoint</vt:lpstr>
      <vt:lpstr>Principio II  :  “Gradualismo” </vt:lpstr>
      <vt:lpstr>Presentación de PowerPoint</vt:lpstr>
      <vt:lpstr>Principio III  :  “Prevención” </vt:lpstr>
      <vt:lpstr>Se plantea dos alternativas para el trazado de un canal.   La alternativa “A - B” es de menor longitud y menor costo, pero considera el paso por un pueblo, razón por la cual se prevé dificultades en la aceptación por parte de la comunidad.   La alternativa “A - C - B” es de mayor longitud y costo, pero no tiene problemas de interferencia en su trazado. </vt:lpstr>
      <vt:lpstr>Principio IV “Participación Ciudadana” </vt:lpstr>
      <vt:lpstr>Presentación de PowerPoint</vt:lpstr>
      <vt:lpstr>Principio  V  :  “Responsabilidad Ambiental” </vt:lpstr>
      <vt:lpstr>Principio  VI  :  “Educación Ambiental “ </vt:lpstr>
      <vt:lpstr>Presentación de PowerPoint</vt:lpstr>
      <vt:lpstr>Presentación de PowerPoint</vt:lpstr>
      <vt:lpstr>Presentación de PowerPoint</vt:lpstr>
      <vt:lpstr>Aplicación de varios principios ambientales en una situación de manejo de recursos hídricos.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Company>Gabriel Badagnani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Evaluación de impacto ambiental</dc:title>
  <dc:creator>Executive Director</dc:creator>
  <cp:lastModifiedBy>Nicolás Gálvez Soto (DOH)</cp:lastModifiedBy>
  <cp:revision>186</cp:revision>
  <cp:lastPrinted>2015-10-19T20:26:32Z</cp:lastPrinted>
  <dcterms:created xsi:type="dcterms:W3CDTF">2010-11-27T19:44:20Z</dcterms:created>
  <dcterms:modified xsi:type="dcterms:W3CDTF">2015-11-07T13:18:04Z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po de Documento">
    <vt:lpwstr>173;#Nueva Imagen Corporativa|d192588f-0e41-4455-9467-73f380530a75</vt:lpwstr>
  </property>
  <property fmtid="{D5CDD505-2E9C-101B-9397-08002B2CF9AE}" pid="3" name="Regi_x00f3_n">
    <vt:lpwstr/>
  </property>
  <property fmtid="{D5CDD505-2E9C-101B-9397-08002B2CF9AE}" pid="4" name="Area">
    <vt:lpwstr/>
  </property>
  <property fmtid="{D5CDD505-2E9C-101B-9397-08002B2CF9AE}" pid="5" name="Servicio">
    <vt:lpwstr/>
  </property>
  <property fmtid="{D5CDD505-2E9C-101B-9397-08002B2CF9AE}" pid="6" name="ContentTypeId">
    <vt:lpwstr>0x010100C091904EEFF6B94C913A8A690B15F03E</vt:lpwstr>
  </property>
  <property fmtid="{D5CDD505-2E9C-101B-9397-08002B2CF9AE}" pid="7" name="Región">
    <vt:lpwstr/>
  </property>
</Properties>
</file>