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7"/>
  </p:notesMasterIdLst>
  <p:sldIdLst>
    <p:sldId id="302" r:id="rId4"/>
    <p:sldId id="301" r:id="rId5"/>
    <p:sldId id="306" r:id="rId6"/>
    <p:sldId id="287" r:id="rId7"/>
    <p:sldId id="270" r:id="rId8"/>
    <p:sldId id="291" r:id="rId9"/>
    <p:sldId id="292" r:id="rId10"/>
    <p:sldId id="297" r:id="rId11"/>
    <p:sldId id="296" r:id="rId12"/>
    <p:sldId id="305" r:id="rId13"/>
    <p:sldId id="279" r:id="rId14"/>
    <p:sldId id="298" r:id="rId15"/>
    <p:sldId id="293" r:id="rId16"/>
    <p:sldId id="299" r:id="rId17"/>
    <p:sldId id="285" r:id="rId18"/>
    <p:sldId id="281" r:id="rId19"/>
    <p:sldId id="282" r:id="rId20"/>
    <p:sldId id="294" r:id="rId21"/>
    <p:sldId id="295" r:id="rId22"/>
    <p:sldId id="289" r:id="rId23"/>
    <p:sldId id="284" r:id="rId24"/>
    <p:sldId id="303" r:id="rId25"/>
    <p:sldId id="304"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E10202"/>
    <a:srgbClr val="404040"/>
    <a:srgbClr val="808080"/>
    <a:srgbClr val="CCCCCC"/>
    <a:srgbClr val="E17068"/>
    <a:srgbClr val="FE454A"/>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p:scale>
          <a:sx n="80" d="100"/>
          <a:sy n="80" d="100"/>
        </p:scale>
        <p:origin x="-216" y="-192"/>
      </p:cViewPr>
      <p:guideLst>
        <p:guide orient="horz" pos="2160"/>
        <p:guide pos="2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78629707-40BA-408F-A3B8-2656F193DF49}" type="datetime1">
              <a:rPr lang="en-US"/>
              <a:pPr>
                <a:defRPr/>
              </a:pPr>
              <a:t>7/27/2015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CL"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5E9BBA30-40E8-4ACB-ACFC-E11CF3C02E3B}" type="slidenum">
              <a:rPr lang="en-US"/>
              <a:pPr>
                <a:defRPr/>
              </a:pPr>
              <a:t>‹Nº›</a:t>
            </a:fld>
            <a:endParaRPr lang="en-US"/>
          </a:p>
        </p:txBody>
      </p:sp>
    </p:spTree>
    <p:extLst>
      <p:ext uri="{BB962C8B-B14F-4D97-AF65-F5344CB8AC3E}">
        <p14:creationId xmlns:p14="http://schemas.microsoft.com/office/powerpoint/2010/main" val="5853400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s-CL" altLang="es-CL" smtClean="0">
              <a:latin typeface="Arial" pitchFamily="34" charset="0"/>
              <a:ea typeface="ＭＳ Ｐゴシック" pitchFamily="34" charset="-128"/>
              <a:cs typeface="Arial" pitchFamily="34" charset="0"/>
            </a:endParaRPr>
          </a:p>
        </p:txBody>
      </p:sp>
      <p:sp>
        <p:nvSpPr>
          <p:cNvPr id="34820" name="3 Marcador de número de diapositiva"/>
          <p:cNvSpPr>
            <a:spLocks noGrp="1"/>
          </p:cNvSpPr>
          <p:nvPr>
            <p:ph type="sldNum" sz="quarter" idx="5"/>
          </p:nvPr>
        </p:nvSpPr>
        <p:spPr>
          <a:noFill/>
        </p:spPr>
        <p:txBody>
          <a:bodyPr/>
          <a:lstStyle/>
          <a:p>
            <a:fld id="{5BD2512E-FF0D-472D-9A59-F88710D4B81D}" type="slidenum">
              <a:rPr lang="es-ES_tradnl" altLang="es-CL" smtClean="0">
                <a:latin typeface="Arial" pitchFamily="34" charset="0"/>
                <a:ea typeface="ＭＳ Ｐゴシック" pitchFamily="34" charset="-128"/>
              </a:rPr>
              <a:pPr/>
              <a:t>23</a:t>
            </a:fld>
            <a:endParaRPr lang="es-ES_tradnl" altLang="es-CL"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467929E-FEEE-42C5-8611-9063F2B36793}"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AF43086-F3AE-4844-AB52-5ACA89C63996}"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0CF79985-A67B-4D6A-AEFE-9986FB5C7DA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7BF76D3D-B219-4A14-9DC4-21898FB8F382}"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43ECFD4D-839A-4AC2-AC9E-069778AA628D}"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4154FA84-FEC6-4F4E-95E5-3223FE086BC1}"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AAE20D22-0F45-4CD8-B6AC-B983F5FE6C4C}"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E6AA53A2-A86B-43AC-8F8F-D2354F5D5E31}"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FF56E82-005F-4858-AF0C-39CC46D0846A}"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B33AE14-2916-45B5-A1B8-E2C8EE841F51}"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F1D538F-1E9F-4BCF-8AA0-8D1636E57348}"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CFAF86-8785-4B0D-A452-EBF10B73AA9C}"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04835C6-D225-477A-9F75-2B4C16073B17}"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7D8C473-EC3E-488A-AF91-CCFB03854984}"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370502-AD47-4E6E-AC95-DA9E61894CA7}" type="datetime1">
              <a:rPr lang="en-US"/>
              <a:pPr>
                <a:defRPr/>
              </a:pPr>
              <a:t>7/27/2015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ABDEFB0-AA36-4C0D-A8C7-6F26F8A1003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981455E-9542-4493-B2E8-2CC761ADAAC8}"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C0C37B7-A670-4F4D-9FDA-0E861FACB047}"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10232FE-30B1-46B8-B6DB-5685BAB1DD24}" type="datetime1">
              <a:rPr lang="en-US"/>
              <a:pPr>
                <a:defRPr/>
              </a:pPr>
              <a:t>7/27/2015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01D4148-4694-446E-A3A4-5E38E9852829}"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8A136D2-8FFD-4B75-8F5D-2A78F300119E}" type="datetime1">
              <a:rPr lang="en-US"/>
              <a:pPr>
                <a:defRPr/>
              </a:pPr>
              <a:t>7/27/2015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73F2517-C21E-47A6-B8C7-29C856B663F0}"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5808362-B601-40BF-9B5A-840E8AC0DB97}" type="datetime1">
              <a:rPr lang="en-US"/>
              <a:pPr>
                <a:defRPr/>
              </a:pPr>
              <a:t>7/27/2015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14F65D4-ADB2-41C3-B5CB-29144426CD7B}"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9976222-FA72-440F-80C1-56F1662B274B}" type="datetime1">
              <a:rPr lang="en-US"/>
              <a:pPr>
                <a:defRPr/>
              </a:pPr>
              <a:t>7/27/2015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2E1BC19-C92A-48E4-AB98-04E5F9A5B76A}"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124C236-8AD5-4DAC-8200-E2C9689672DF}" type="datetime1">
              <a:rPr lang="en-US"/>
              <a:pPr>
                <a:defRPr/>
              </a:pPr>
              <a:t>7/27/2015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2C69232-FB79-4820-8B31-56F5DEC55695}"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44392AA-6BE2-4667-895B-FD95B6B62B06}"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7DED8A7-DFF0-4A04-87E9-B72F0AD2D255}"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0790314-EBCC-4111-A04D-4E3A01B1E9EE}"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59E07CF-A4AE-4877-B6CD-859A09FD5C2A}"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5CC395D-9101-42F4-AA9C-6895672F86A2}" type="datetime1">
              <a:rPr lang="en-US"/>
              <a:pPr>
                <a:defRPr/>
              </a:pPr>
              <a:t>7/27/2015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AA26241-2A7C-47DF-BB1D-A3907F75A910}"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8CA182A-2AED-48CF-8B86-5EA949BAE6F4}" type="datetime1">
              <a:rPr lang="en-US"/>
              <a:pPr>
                <a:defRPr/>
              </a:pPr>
              <a:t>7/27/2015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A2B460B-521A-4D16-BE0D-9DE8510CB459}"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B8D685A-60A5-416C-968B-AC4982732947}" type="datetime1">
              <a:rPr lang="en-US"/>
              <a:pPr>
                <a:defRPr/>
              </a:pPr>
              <a:t>7/27/2015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DA12F64E-D60F-4DC3-8914-029F4142A30F}"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275B169-A310-431A-AD10-8154AA1CD448}"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AD032F1-85D8-41BB-A707-4E8A5B5C088A}" type="datetime1">
              <a:rPr lang="en-US"/>
              <a:pPr>
                <a:defRPr/>
              </a:pPr>
              <a:t>7/27/2015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4BA70C65-8AED-4B02-BEF7-E36910FA5239}"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AEC7141-B1AC-41E2-9C5C-025E9D75094F}" type="datetime1">
              <a:rPr lang="en-US"/>
              <a:pPr>
                <a:defRPr/>
              </a:pPr>
              <a:t>7/27/2015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9466850F-5750-4466-B60A-0495351C7081}"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772182D-56C9-4A1D-94BC-2E0CB8CBB56D}" type="datetime1">
              <a:rPr lang="en-US"/>
              <a:pPr>
                <a:defRPr/>
              </a:pPr>
              <a:t>7/27/2015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EC3BA657-94C6-4457-80B7-0D9F59862384}"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pic>
        <p:nvPicPr>
          <p:cNvPr id="1028" name="Picture 1"/>
          <p:cNvPicPr>
            <a:picLocks noChangeAspect="1" noChangeArrowheads="1"/>
          </p:cNvPicPr>
          <p:nvPr/>
        </p:nvPicPr>
        <p:blipFill>
          <a:blip r:embed="rId6"/>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7"/>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Tree>
  </p:cSld>
  <p:clrMap bg1="dk1" tx1="lt1" bg2="dk2" tx2="lt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E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7CE9BA3B-EA12-4C5E-95D1-693712BEE0EB}"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bp.blogspot.com/-HH7tAjLPURU/T3XrHkITZCI/AAAAAAAAyHg/sS7_39NMEi0/s400/image003.jpg"/>
          <p:cNvPicPr>
            <a:picLocks noChangeAspect="1" noChangeArrowheads="1"/>
          </p:cNvPicPr>
          <p:nvPr/>
        </p:nvPicPr>
        <p:blipFill>
          <a:blip r:embed="rId2" cstate="print"/>
          <a:srcRect/>
          <a:stretch>
            <a:fillRect/>
          </a:stretch>
        </p:blipFill>
        <p:spPr bwMode="auto">
          <a:xfrm>
            <a:off x="-1" y="3214686"/>
            <a:ext cx="3429057" cy="3643314"/>
          </a:xfrm>
          <a:prstGeom prst="rect">
            <a:avLst/>
          </a:prstGeom>
          <a:noFill/>
        </p:spPr>
      </p:pic>
      <p:sp>
        <p:nvSpPr>
          <p:cNvPr id="6" name="Rectangle 2"/>
          <p:cNvSpPr txBox="1">
            <a:spLocks noChangeArrowheads="1"/>
          </p:cNvSpPr>
          <p:nvPr/>
        </p:nvSpPr>
        <p:spPr>
          <a:xfrm>
            <a:off x="3699274" y="1736459"/>
            <a:ext cx="4939680" cy="2956454"/>
          </a:xfrm>
          <a:prstGeom prst="rect">
            <a:avLst/>
          </a:prstGeom>
          <a:effectLst>
            <a:outerShdw dist="88899" dir="2700000" algn="ctr" rotWithShape="0">
              <a:schemeClr val="bg2">
                <a:alpha val="29999"/>
              </a:schemeClr>
            </a:outerShdw>
          </a:effectLst>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s-ES" altLang="es-CL" sz="4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COMUNICACIÓN PARA LA ACCION</a:t>
            </a:r>
          </a:p>
        </p:txBody>
      </p:sp>
      <p:sp>
        <p:nvSpPr>
          <p:cNvPr id="7" name="Rectangle 2"/>
          <p:cNvSpPr txBox="1">
            <a:spLocks noChangeArrowheads="1"/>
          </p:cNvSpPr>
          <p:nvPr/>
        </p:nvSpPr>
        <p:spPr bwMode="auto">
          <a:xfrm>
            <a:off x="3232720" y="44624"/>
            <a:ext cx="4939680" cy="796214"/>
          </a:xfrm>
          <a:prstGeom prst="rect">
            <a:avLst/>
          </a:prstGeom>
          <a:noFill/>
          <a:ln w="9525">
            <a:noFill/>
            <a:miter lim="800000"/>
            <a:headEnd/>
            <a:tailEnd/>
          </a:ln>
          <a:effectLst>
            <a:outerShdw dist="88899" dir="2700000" algn="ctr" rotWithShape="0">
              <a:schemeClr val="bg2">
                <a:alpha val="29999"/>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000">
                <a:solidFill>
                  <a:srgbClr val="F2F2F2"/>
                </a:solidFill>
                <a:latin typeface="+mj-lt"/>
                <a:ea typeface="ＭＳ Ｐゴシック" charset="0"/>
                <a:cs typeface="+mj-cs"/>
              </a:defRPr>
            </a:lvl1pPr>
            <a:lvl2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2pPr>
            <a:lvl3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3pPr>
            <a:lvl4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4pPr>
            <a:lvl5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5pPr>
            <a:lvl6pPr marL="457200" algn="r" rtl="0" fontAlgn="base">
              <a:spcBef>
                <a:spcPct val="0"/>
              </a:spcBef>
              <a:spcAft>
                <a:spcPct val="0"/>
              </a:spcAft>
              <a:defRPr sz="4400">
                <a:solidFill>
                  <a:srgbClr val="000080"/>
                </a:solidFill>
                <a:latin typeface="Century Gothic" pitchFamily="1" charset="0"/>
                <a:cs typeface="Arial" charset="0"/>
              </a:defRPr>
            </a:lvl6pPr>
            <a:lvl7pPr marL="914400" algn="r" rtl="0" fontAlgn="base">
              <a:spcBef>
                <a:spcPct val="0"/>
              </a:spcBef>
              <a:spcAft>
                <a:spcPct val="0"/>
              </a:spcAft>
              <a:defRPr sz="4400">
                <a:solidFill>
                  <a:srgbClr val="000080"/>
                </a:solidFill>
                <a:latin typeface="Century Gothic" pitchFamily="1" charset="0"/>
                <a:cs typeface="Arial" charset="0"/>
              </a:defRPr>
            </a:lvl7pPr>
            <a:lvl8pPr marL="1371600" algn="r" rtl="0" fontAlgn="base">
              <a:spcBef>
                <a:spcPct val="0"/>
              </a:spcBef>
              <a:spcAft>
                <a:spcPct val="0"/>
              </a:spcAft>
              <a:defRPr sz="4400">
                <a:solidFill>
                  <a:srgbClr val="000080"/>
                </a:solidFill>
                <a:latin typeface="Century Gothic" pitchFamily="1" charset="0"/>
                <a:cs typeface="Arial" charset="0"/>
              </a:defRPr>
            </a:lvl8pPr>
            <a:lvl9pPr marL="1828800" algn="r" rtl="0" fontAlgn="base">
              <a:spcBef>
                <a:spcPct val="0"/>
              </a:spcBef>
              <a:spcAft>
                <a:spcPct val="0"/>
              </a:spcAft>
              <a:defRPr sz="4400">
                <a:solidFill>
                  <a:srgbClr val="000080"/>
                </a:solidFill>
                <a:latin typeface="Century Gothic" pitchFamily="1" charset="0"/>
                <a:cs typeface="Arial" charset="0"/>
              </a:defRPr>
            </a:lvl9pPr>
          </a:lstStyle>
          <a:p>
            <a:pPr algn="ctr" eaLnBrk="1" hangingPunct="1">
              <a:defRPr/>
            </a:pPr>
            <a:r>
              <a:rPr lang="es-ES" altLang="es-CL" sz="2000" kern="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Escuela de Formación Ciudadana 2015</a:t>
            </a:r>
          </a:p>
        </p:txBody>
      </p:sp>
    </p:spTree>
    <p:extLst>
      <p:ext uri="{BB962C8B-B14F-4D97-AF65-F5344CB8AC3E}">
        <p14:creationId xmlns:p14="http://schemas.microsoft.com/office/powerpoint/2010/main" val="181715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otraprensa.com/wp-content/uploads/2011/07/24horas26-0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39"/>
          <a:stretch/>
        </p:blipFill>
        <p:spPr bwMode="auto">
          <a:xfrm>
            <a:off x="5155016" y="3867149"/>
            <a:ext cx="3988984" cy="2971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ensatocopilla.cl/prontus4_nots/site/artic/20050826/imag/FOTO25020050826015345.jpg"/>
          <p:cNvPicPr>
            <a:picLocks noChangeAspect="1" noChangeArrowheads="1"/>
          </p:cNvPicPr>
          <p:nvPr/>
        </p:nvPicPr>
        <p:blipFill rotWithShape="1">
          <a:blip r:embed="rId3">
            <a:extLst>
              <a:ext uri="{28A0092B-C50C-407E-A947-70E740481C1C}">
                <a14:useLocalDpi xmlns:a14="http://schemas.microsoft.com/office/drawing/2010/main" val="0"/>
              </a:ext>
            </a:extLst>
          </a:blip>
          <a:srcRect t="23264" b="43040"/>
          <a:stretch/>
        </p:blipFill>
        <p:spPr bwMode="auto">
          <a:xfrm>
            <a:off x="4014385" y="2575190"/>
            <a:ext cx="4762500" cy="20059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lostiempos.com/diario/actualidad/tragaluz/20101112/media_recortes/2010/11/12/191558_g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5024"/>
            <a:ext cx="47529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eguridadciudadana.cl/imagenes/doc/Lun_reporte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1" y="2389881"/>
            <a:ext cx="265706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3160" t="9556" r="43284" b="46582"/>
          <a:stretch/>
        </p:blipFill>
        <p:spPr bwMode="auto">
          <a:xfrm>
            <a:off x="1224649" y="3053886"/>
            <a:ext cx="3005572" cy="184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16223" r="4861" b="18723"/>
          <a:stretch/>
        </p:blipFill>
        <p:spPr bwMode="auto">
          <a:xfrm>
            <a:off x="34925" y="3951601"/>
            <a:ext cx="4170879" cy="178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13 Imagen"/>
          <p:cNvPicPr>
            <a:picLocks noChangeAspect="1"/>
          </p:cNvPicPr>
          <p:nvPr/>
        </p:nvPicPr>
        <p:blipFill rotWithShape="1">
          <a:blip r:embed="rId8">
            <a:extLst>
              <a:ext uri="{28A0092B-C50C-407E-A947-70E740481C1C}">
                <a14:useLocalDpi xmlns:a14="http://schemas.microsoft.com/office/drawing/2010/main" val="0"/>
              </a:ext>
            </a:extLst>
          </a:blip>
          <a:srcRect t="37402"/>
          <a:stretch/>
        </p:blipFill>
        <p:spPr>
          <a:xfrm rot="20799099">
            <a:off x="61536" y="5121486"/>
            <a:ext cx="2855848" cy="1340768"/>
          </a:xfrm>
          <a:prstGeom prst="rect">
            <a:avLst/>
          </a:prstGeom>
        </p:spPr>
      </p:pic>
      <p:pic>
        <p:nvPicPr>
          <p:cNvPr id="16" name="1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470">
            <a:off x="1451628" y="6128008"/>
            <a:ext cx="2551612" cy="550722"/>
          </a:xfrm>
          <a:prstGeom prst="rect">
            <a:avLst/>
          </a:prstGeom>
        </p:spPr>
      </p:pic>
      <p:pic>
        <p:nvPicPr>
          <p:cNvPr id="17" name="16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271741">
            <a:off x="2180106" y="5343691"/>
            <a:ext cx="3048000" cy="870885"/>
          </a:xfrm>
          <a:prstGeom prst="rect">
            <a:avLst/>
          </a:prstGeom>
          <a:ln>
            <a:noFill/>
          </a:ln>
          <a:effectLst>
            <a:softEdge rad="112500"/>
          </a:effectLst>
        </p:spPr>
      </p:pic>
      <p:pic>
        <p:nvPicPr>
          <p:cNvPr id="2054" name="Picture 6" descr="http://www.listeilor.com/wp/wp-content/uploads/2012/08/09_Pregunta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4029" y="-35024"/>
            <a:ext cx="49530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ldinamo.wpengine.netdna-cdn.com/wp-content/uploads/2012/01/Portada-La-Cuarta-4.jpg"/>
          <p:cNvPicPr>
            <a:picLocks noChangeAspect="1" noChangeArrowheads="1"/>
          </p:cNvPicPr>
          <p:nvPr/>
        </p:nvPicPr>
        <p:blipFill rotWithShape="1">
          <a:blip r:embed="rId12">
            <a:extLst>
              <a:ext uri="{28A0092B-C50C-407E-A947-70E740481C1C}">
                <a14:useLocalDpi xmlns:a14="http://schemas.microsoft.com/office/drawing/2010/main" val="0"/>
              </a:ext>
            </a:extLst>
          </a:blip>
          <a:srcRect b="59136"/>
          <a:stretch/>
        </p:blipFill>
        <p:spPr bwMode="auto">
          <a:xfrm>
            <a:off x="3680598" y="4693522"/>
            <a:ext cx="1899514" cy="1039734"/>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1"/>
          </p:nvPr>
        </p:nvSpPr>
        <p:spPr bwMode="auto">
          <a:xfrm>
            <a:off x="8524608" y="6542452"/>
            <a:ext cx="504553" cy="193675"/>
          </a:xfrm>
          <a:solidFill>
            <a:schemeClr val="bg1"/>
          </a:solidFill>
          <a:ln>
            <a:miter lim="800000"/>
            <a:headEnd/>
            <a:tailEnd/>
          </a:ln>
        </p:spPr>
        <p:txBody>
          <a:bodyPr/>
          <a:lstStyle/>
          <a:p>
            <a:fld id="{64E2A516-0300-469F-A18D-BF3D5D5CA33F}" type="slidenum">
              <a:rPr lang="en-US" altLang="es-ES" smtClean="0">
                <a:solidFill>
                  <a:schemeClr val="tx1"/>
                </a:solidFill>
                <a:ea typeface="ヒラギノ角ゴ Pro W3"/>
                <a:cs typeface="ヒラギノ角ゴ Pro W3"/>
              </a:rPr>
              <a:pPr/>
              <a:t>10</a:t>
            </a:fld>
            <a:endParaRPr lang="en-US" altLang="es-ES" dirty="0" smtClean="0">
              <a:solidFill>
                <a:schemeClr val="tx1"/>
              </a:solidFill>
              <a:ea typeface="ヒラギノ角ゴ Pro W3"/>
              <a:cs typeface="ヒラギノ角ゴ Pro W3"/>
            </a:endParaRPr>
          </a:p>
        </p:txBody>
      </p:sp>
    </p:spTree>
    <p:extLst>
      <p:ext uri="{BB962C8B-B14F-4D97-AF65-F5344CB8AC3E}">
        <p14:creationId xmlns:p14="http://schemas.microsoft.com/office/powerpoint/2010/main" val="2454593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323850" y="260350"/>
            <a:ext cx="8177213" cy="6337300"/>
          </a:xfrm>
        </p:spPr>
        <p:txBody>
          <a:bodyPr/>
          <a:lstStyle/>
          <a:p>
            <a:pPr marL="0" indent="0" algn="ctr">
              <a:buNone/>
            </a:pPr>
            <a:endParaRPr lang="es-MX" altLang="es-ES" b="1" dirty="0" smtClean="0">
              <a:solidFill>
                <a:schemeClr val="tx2"/>
              </a:solidFill>
              <a:ea typeface="ヒラギノ角ゴ Pro W3"/>
              <a:cs typeface="ヒラギノ角ゴ Pro W3"/>
            </a:endParaRPr>
          </a:p>
          <a:p>
            <a:pPr marL="0" indent="0" algn="ctr">
              <a:buNone/>
            </a:pPr>
            <a:endParaRPr lang="es-MX" altLang="es-ES" sz="2800" b="1" dirty="0" smtClean="0">
              <a:solidFill>
                <a:schemeClr val="tx2"/>
              </a:solidFill>
              <a:ea typeface="ヒラギノ角ゴ Pro W3"/>
              <a:cs typeface="ヒラギノ角ゴ Pro W3"/>
            </a:endParaRPr>
          </a:p>
          <a:p>
            <a:pPr marL="0" indent="0" algn="ctr">
              <a:buNone/>
            </a:pPr>
            <a:endParaRPr lang="es-MX" altLang="es-ES" sz="2400" b="1" dirty="0" smtClean="0">
              <a:solidFill>
                <a:schemeClr val="tx2"/>
              </a:solidFill>
              <a:ea typeface="ヒラギノ角ゴ Pro W3"/>
              <a:cs typeface="ヒラギノ角ゴ Pro W3"/>
            </a:endParaRPr>
          </a:p>
        </p:txBody>
      </p:sp>
      <p:sp>
        <p:nvSpPr>
          <p:cNvPr id="2" name="1 Rectángulo"/>
          <p:cNvSpPr/>
          <p:nvPr/>
        </p:nvSpPr>
        <p:spPr>
          <a:xfrm>
            <a:off x="3419872" y="2489139"/>
            <a:ext cx="2255746" cy="769441"/>
          </a:xfrm>
          <a:prstGeom prst="rect">
            <a:avLst/>
          </a:prstGeom>
        </p:spPr>
        <p:txBody>
          <a:bodyPr wrap="none">
            <a:spAutoFit/>
          </a:bodyPr>
          <a:lstStyle/>
          <a:p>
            <a:r>
              <a:rPr lang="es-CL" sz="4400" b="1"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VIDEO</a:t>
            </a:r>
            <a:endParaRPr lang="es-CL" sz="4400" b="1" dirty="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11</a:t>
            </a:fld>
            <a:endParaRPr lang="en-US" altLang="es-ES"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1880828"/>
            <a:ext cx="7776864" cy="3096344"/>
          </a:xfrm>
        </p:spPr>
        <p:txBody>
          <a:bodyPr/>
          <a:lstStyle/>
          <a:p>
            <a:pPr algn="ctr"/>
            <a:r>
              <a:rPr lang="es-CL" sz="4000" b="1" i="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¿Por qué es clave la comunicación para el desarrollo de nuestra organización social?</a:t>
            </a:r>
            <a:endParaRPr lang="es-CL" sz="4000" b="1" i="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12</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224591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463" y="3356992"/>
            <a:ext cx="3867089" cy="289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1187624" y="620688"/>
            <a:ext cx="6912768" cy="2308324"/>
          </a:xfrm>
          <a:prstGeom prst="rect">
            <a:avLst/>
          </a:prstGeom>
        </p:spPr>
        <p:txBody>
          <a:bodyPr wrap="square">
            <a:spAutoFit/>
          </a:bodyPr>
          <a:lstStyle/>
          <a:p>
            <a:pPr marL="0" indent="0" algn="ctr">
              <a:buNone/>
            </a:pPr>
            <a:r>
              <a:rPr lang="es-CL" sz="2400" b="1" dirty="0">
                <a:latin typeface="Verdana" panose="020B0604030504040204" pitchFamily="34" charset="0"/>
                <a:ea typeface="Verdana" panose="020B0604030504040204" pitchFamily="34" charset="0"/>
                <a:cs typeface="Verdana" panose="020B0604030504040204" pitchFamily="34" charset="0"/>
              </a:rPr>
              <a:t> </a:t>
            </a:r>
            <a:r>
              <a:rPr lang="es-CL" sz="24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¿Qué entendemos por  VISIBILIDAD?</a:t>
            </a:r>
          </a:p>
          <a:p>
            <a:pPr marL="0" indent="0">
              <a:buNone/>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CL" sz="20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sz="2000" b="1" dirty="0">
                <a:latin typeface="Verdana" panose="020B0604030504040204" pitchFamily="34" charset="0"/>
                <a:ea typeface="Verdana" panose="020B0604030504040204" pitchFamily="34" charset="0"/>
                <a:cs typeface="Verdana" panose="020B0604030504040204" pitchFamily="34" charset="0"/>
              </a:rPr>
              <a:t>Cualidad que tiene una organización </a:t>
            </a:r>
            <a:r>
              <a:rPr lang="es-CL" sz="2000" b="1" dirty="0" smtClean="0">
                <a:latin typeface="Verdana" panose="020B0604030504040204" pitchFamily="34" charset="0"/>
                <a:ea typeface="Verdana" panose="020B0604030504040204" pitchFamily="34" charset="0"/>
                <a:cs typeface="Verdana" panose="020B0604030504040204" pitchFamily="34" charset="0"/>
              </a:rPr>
              <a:t>para </a:t>
            </a:r>
            <a:r>
              <a:rPr lang="es-CL" sz="2000" b="1" dirty="0">
                <a:latin typeface="Verdana" panose="020B0604030504040204" pitchFamily="34" charset="0"/>
                <a:ea typeface="Verdana" panose="020B0604030504040204" pitchFamily="34" charset="0"/>
                <a:cs typeface="Verdana" panose="020B0604030504040204" pitchFamily="34" charset="0"/>
              </a:rPr>
              <a:t>comunicar sus objetivos, proyectos y actividades. </a:t>
            </a:r>
            <a:r>
              <a:rPr lang="es-CL" sz="2000" b="1" dirty="0" smtClean="0">
                <a:latin typeface="Verdana" panose="020B0604030504040204" pitchFamily="34" charset="0"/>
                <a:ea typeface="Verdana" panose="020B0604030504040204" pitchFamily="34" charset="0"/>
                <a:cs typeface="Verdana" panose="020B0604030504040204" pitchFamily="34" charset="0"/>
              </a:rPr>
              <a:t>Consiste  en </a:t>
            </a:r>
            <a:r>
              <a:rPr lang="es-CL" sz="2000" b="1" dirty="0">
                <a:latin typeface="Verdana" panose="020B0604030504040204" pitchFamily="34" charset="0"/>
                <a:ea typeface="Verdana" panose="020B0604030504040204" pitchFamily="34" charset="0"/>
                <a:cs typeface="Verdana" panose="020B0604030504040204" pitchFamily="34" charset="0"/>
              </a:rPr>
              <a:t>tener presencia e incidencia en la vida de la comunidad.</a:t>
            </a:r>
          </a:p>
        </p:txBody>
      </p:sp>
      <p:sp>
        <p:nvSpPr>
          <p:cNvPr id="4"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13</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130363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715691"/>
            <a:ext cx="7272808" cy="2554545"/>
          </a:xfrm>
          <a:prstGeom prst="rect">
            <a:avLst/>
          </a:prstGeom>
        </p:spPr>
        <p:txBody>
          <a:bodyPr wrap="square">
            <a:spAutoFit/>
          </a:bodyPr>
          <a:lstStyle/>
          <a:p>
            <a:pPr marL="0" indent="0" algn="ctr">
              <a:buNone/>
            </a:pPr>
            <a:r>
              <a:rPr lang="es-CL" sz="32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¿Qué entendemos por SUSTENTABILIDAD? </a:t>
            </a:r>
            <a:endParaRPr lang="es-CL" sz="32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b="1" dirty="0" smtClean="0">
                <a:latin typeface="Verdana" panose="020B0604030504040204" pitchFamily="34" charset="0"/>
                <a:ea typeface="Verdana" panose="020B0604030504040204" pitchFamily="34" charset="0"/>
                <a:cs typeface="Verdana" panose="020B0604030504040204" pitchFamily="34" charset="0"/>
              </a:rPr>
              <a:t>Entendemos </a:t>
            </a:r>
            <a:r>
              <a:rPr lang="es-CL" sz="2000" b="1" dirty="0">
                <a:latin typeface="Verdana" panose="020B0604030504040204" pitchFamily="34" charset="0"/>
                <a:ea typeface="Verdana" panose="020B0604030504040204" pitchFamily="34" charset="0"/>
                <a:cs typeface="Verdana" panose="020B0604030504040204" pitchFamily="34" charset="0"/>
              </a:rPr>
              <a:t>por sustentabilidad la capacidad </a:t>
            </a:r>
            <a:r>
              <a:rPr lang="es-CL" sz="2000" b="1" dirty="0" smtClean="0">
                <a:latin typeface="Verdana" panose="020B0604030504040204" pitchFamily="34" charset="0"/>
                <a:ea typeface="Verdana" panose="020B0604030504040204" pitchFamily="34" charset="0"/>
                <a:cs typeface="Verdana" panose="020B0604030504040204" pitchFamily="34" charset="0"/>
              </a:rPr>
              <a:t>que </a:t>
            </a:r>
            <a:r>
              <a:rPr lang="es-CL" sz="2000" b="1" dirty="0">
                <a:latin typeface="Verdana" panose="020B0604030504040204" pitchFamily="34" charset="0"/>
                <a:ea typeface="Verdana" panose="020B0604030504040204" pitchFamily="34" charset="0"/>
                <a:cs typeface="Verdana" panose="020B0604030504040204" pitchFamily="34" charset="0"/>
              </a:rPr>
              <a:t>tiene </a:t>
            </a:r>
            <a:r>
              <a:rPr lang="es-CL" sz="2000" b="1" dirty="0" smtClean="0">
                <a:latin typeface="Verdana" panose="020B0604030504040204" pitchFamily="34" charset="0"/>
                <a:ea typeface="Verdana" panose="020B0604030504040204" pitchFamily="34" charset="0"/>
                <a:cs typeface="Verdana" panose="020B0604030504040204" pitchFamily="34" charset="0"/>
              </a:rPr>
              <a:t>una organización para </a:t>
            </a:r>
            <a:r>
              <a:rPr lang="es-CL" sz="2000" b="1" dirty="0">
                <a:latin typeface="Verdana" panose="020B0604030504040204" pitchFamily="34" charset="0"/>
                <a:ea typeface="Verdana" panose="020B0604030504040204" pitchFamily="34" charset="0"/>
                <a:cs typeface="Verdana" panose="020B0604030504040204" pitchFamily="34" charset="0"/>
              </a:rPr>
              <a:t>sostener su </a:t>
            </a:r>
            <a:r>
              <a:rPr lang="es-CL" sz="2000" b="1" dirty="0" smtClean="0">
                <a:latin typeface="Verdana" panose="020B0604030504040204" pitchFamily="34" charset="0"/>
                <a:ea typeface="Verdana" panose="020B0604030504040204" pitchFamily="34" charset="0"/>
                <a:cs typeface="Verdana" panose="020B0604030504040204" pitchFamily="34" charset="0"/>
              </a:rPr>
              <a:t>proyecto </a:t>
            </a:r>
            <a:r>
              <a:rPr lang="es-CL" sz="2000" b="1" dirty="0">
                <a:latin typeface="Verdana" panose="020B0604030504040204" pitchFamily="34" charset="0"/>
                <a:ea typeface="Verdana" panose="020B0604030504040204" pitchFamily="34" charset="0"/>
                <a:cs typeface="Verdana" panose="020B0604030504040204" pitchFamily="34" charset="0"/>
              </a:rPr>
              <a:t>en el tiempo.</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745" y="3619906"/>
            <a:ext cx="4180565" cy="2781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14</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1768131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7920880" cy="5940088"/>
          </a:xfrm>
          <a:prstGeom prst="rect">
            <a:avLst/>
          </a:prstGeom>
        </p:spPr>
        <p:txBody>
          <a:bodyPr wrap="square">
            <a:spAutoFit/>
          </a:bodyPr>
          <a:lstStyle/>
          <a:p>
            <a:pPr marL="0" indent="0" algn="ctr">
              <a:buNone/>
            </a:pPr>
            <a:r>
              <a:rPr lang="es-MX" altLang="es-ES" sz="2800" b="1"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Comunicación para el cambio social</a:t>
            </a:r>
          </a:p>
          <a:p>
            <a:pPr marL="0" indent="0" algn="ctr">
              <a:buNone/>
            </a:pPr>
            <a:endParaRPr lang="es-MX" altLang="es-ES"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MX" altLang="es-ES"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MX" altLang="es-ES" sz="2400" dirty="0" smtClean="0">
                <a:latin typeface="Verdana" panose="020B0604030504040204" pitchFamily="34" charset="0"/>
                <a:ea typeface="Verdana" panose="020B0604030504040204" pitchFamily="34" charset="0"/>
                <a:cs typeface="Verdana" panose="020B0604030504040204" pitchFamily="34" charset="0"/>
              </a:rPr>
              <a:t>“Un espacio de transformación social, generado a través de la participación y el diálogo hacia el interior y entre las organizaciones, sus destinatarios, el Estado y otros actores”</a:t>
            </a:r>
            <a:endParaRPr lang="es-MX" altLang="es-ES" sz="2400"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es-MX" altLang="es-ES" sz="1600" b="1" dirty="0" smtClean="0">
                <a:latin typeface="Verdana" panose="020B0604030504040204" pitchFamily="34" charset="0"/>
                <a:ea typeface="Verdana" panose="020B0604030504040204" pitchFamily="34" charset="0"/>
                <a:cs typeface="Verdana" panose="020B0604030504040204" pitchFamily="34" charset="0"/>
              </a:rPr>
              <a:t>Comunia Asociación Civil</a:t>
            </a:r>
          </a:p>
          <a:p>
            <a:pPr marL="0" indent="0" algn="r">
              <a:buNone/>
            </a:pPr>
            <a:endParaRPr lang="es-MX" altLang="es-ES" sz="1600" dirty="0">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s-MX" altLang="es-ES" sz="1600" dirty="0" smtClean="0">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s-MX" altLang="es-E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MX" altLang="es-ES" sz="2400" dirty="0" smtClean="0">
                <a:latin typeface="Verdana" panose="020B0604030504040204" pitchFamily="34" charset="0"/>
                <a:ea typeface="Verdana" panose="020B0604030504040204" pitchFamily="34" charset="0"/>
                <a:cs typeface="Verdana" panose="020B0604030504040204" pitchFamily="34" charset="0"/>
              </a:rPr>
              <a:t>Se recalca aquí la necesidad de vinculación y articulación para que realmente haya un cambio social, pero primero debe ser hacia dentro de la misma organización, para que todos sus miembros estén alineados en los objetivos que se persiguen.</a:t>
            </a:r>
            <a:r>
              <a:rPr lang="es-MX"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15</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3348718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323850" y="260350"/>
            <a:ext cx="8177213" cy="6337300"/>
          </a:xfrm>
        </p:spPr>
        <p:txBody>
          <a:bodyPr/>
          <a:lstStyle/>
          <a:p>
            <a:pPr marL="0" indent="0" algn="ctr">
              <a:buNone/>
            </a:pPr>
            <a:endParaRPr lang="es-MX"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MX" altLang="es-E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MX" altLang="es-E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514350" indent="-514350" algn="just">
              <a:buAutoNum type="arabicPeriod"/>
            </a:pPr>
            <a:r>
              <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reúnen los mismos grupos de la actividad anterior (10 personas aprox.)</a:t>
            </a:r>
          </a:p>
          <a:p>
            <a:pPr marL="514350" indent="-514350" algn="just">
              <a:buAutoNum type="arabicPeriod"/>
            </a:pPr>
            <a:r>
              <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los integrantes de cada grupo se les entregará una tarjeta.</a:t>
            </a:r>
          </a:p>
          <a:p>
            <a:pPr marL="514350" indent="-514350" algn="just">
              <a:buAutoNum type="arabicPeriod"/>
            </a:pPr>
            <a:r>
              <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Cada tarjeta indica el rol a cumplir. Deben considerar para el desarrollo de la actividad el contexto de una asamblea. </a:t>
            </a:r>
          </a:p>
          <a:p>
            <a:pPr marL="514350" indent="-514350" algn="just">
              <a:buAutoNum type="arabicPeriod"/>
            </a:pPr>
            <a:r>
              <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Tiempo de la actividad: 8 minutos</a:t>
            </a:r>
          </a:p>
          <a:p>
            <a:pPr marL="0" indent="0" algn="just">
              <a:buNone/>
            </a:pPr>
            <a:endPar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indent="-514350" algn="just">
              <a:buAutoNum type="arabicPeriod"/>
            </a:pPr>
            <a:endPar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MX" altLang="es-E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Responder:</a:t>
            </a:r>
            <a:endParaRPr lang="es-MX" altLang="es-E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¿Qué ocurrió con la dinámica realizada?</a:t>
            </a:r>
          </a:p>
          <a:p>
            <a:pPr marL="0" indent="0">
              <a:buNone/>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¿Se cumplió el objetivo esperado?</a:t>
            </a:r>
          </a:p>
          <a:p>
            <a:pPr marL="0" indent="0">
              <a:buNone/>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¿Ocurren éstas situaciones en sus organizaciones?</a:t>
            </a:r>
          </a:p>
          <a:p>
            <a:pPr marL="514350" indent="-514350" algn="just">
              <a:buAutoNum type="arabicPeriod"/>
            </a:pPr>
            <a:endParaRPr lang="es-MX" alt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es-MX" altLang="es-E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es-MX"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MX" altLang="es-E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p:txBody>
      </p:sp>
      <p:sp>
        <p:nvSpPr>
          <p:cNvPr id="7" name="1 Título"/>
          <p:cNvSpPr>
            <a:spLocks noGrp="1"/>
          </p:cNvSpPr>
          <p:nvPr>
            <p:ph type="title"/>
          </p:nvPr>
        </p:nvSpPr>
        <p:spPr>
          <a:xfrm>
            <a:off x="971600" y="404664"/>
            <a:ext cx="6781800" cy="648072"/>
          </a:xfrm>
        </p:spPr>
        <p:txBody>
          <a:bodyPr>
            <a:normAutofit/>
          </a:bodyPr>
          <a:lstStyle/>
          <a:p>
            <a:pPr algn="ctr"/>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Dinámica juego de roles</a:t>
            </a:r>
            <a:endParaRPr lang="es-CL" sz="2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16</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2466533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23528" y="265131"/>
            <a:ext cx="7632848" cy="1261884"/>
          </a:xfrm>
          <a:prstGeom prst="rect">
            <a:avLst/>
          </a:prstGeom>
          <a:noFill/>
        </p:spPr>
        <p:txBody>
          <a:bodyPr wrap="square" rtlCol="0">
            <a:spAutoFit/>
          </a:bodyPr>
          <a:lstStyle/>
          <a:p>
            <a:endParaRPr lang="es-CL" sz="24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s-CL" sz="3200" b="1" dirty="0" smtClean="0">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Tipos de comunicación</a:t>
            </a:r>
            <a:endParaRPr lang="es-CL"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endParaRPr lang="es-CL" sz="2000" dirty="0">
              <a:latin typeface="Verdana" panose="020B0604030504040204" pitchFamily="34" charset="0"/>
              <a:ea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71540"/>
            <a:ext cx="4977903" cy="3728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6228184" y="1403904"/>
            <a:ext cx="1512168" cy="12560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Verbal</a:t>
            </a:r>
            <a:endParaRPr 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7" name="6 Rectángulo redondeado"/>
          <p:cNvSpPr/>
          <p:nvPr/>
        </p:nvSpPr>
        <p:spPr>
          <a:xfrm>
            <a:off x="6228184" y="3140968"/>
            <a:ext cx="1512168" cy="12560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No verbal</a:t>
            </a:r>
            <a:endParaRPr 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redondeado"/>
          <p:cNvSpPr/>
          <p:nvPr/>
        </p:nvSpPr>
        <p:spPr>
          <a:xfrm>
            <a:off x="6183313" y="4797151"/>
            <a:ext cx="1512168" cy="12560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Gráfica</a:t>
            </a:r>
            <a:endParaRPr 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9"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17</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61515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751" y="294270"/>
            <a:ext cx="8164513" cy="828328"/>
          </a:xfrm>
        </p:spPr>
        <p:txBody>
          <a:bodyPr/>
          <a:lstStyle/>
          <a:p>
            <a:pPr algn="ctr"/>
            <a:r>
              <a:rPr lang="es-CL"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Estilos comunicacionales</a:t>
            </a:r>
            <a:endParaRPr lang="es-CL" sz="32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p:txBody>
          <a:bodyPr/>
          <a:lstStyle/>
          <a:p>
            <a:pPr marL="0" indent="0">
              <a:buNone/>
            </a:pPr>
            <a:endParaRPr lang="es-CL" dirty="0">
              <a:latin typeface="Verdana" panose="020B0604030504040204" pitchFamily="34" charset="0"/>
              <a:ea typeface="Verdana" panose="020B0604030504040204" pitchFamily="34" charset="0"/>
              <a:cs typeface="Verdana" panose="020B0604030504040204" pitchFamily="34" charset="0"/>
            </a:endParaRPr>
          </a:p>
          <a:p>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4" name="3 Triángulo isósceles"/>
          <p:cNvSpPr/>
          <p:nvPr/>
        </p:nvSpPr>
        <p:spPr>
          <a:xfrm>
            <a:off x="3303962" y="2564904"/>
            <a:ext cx="2592288" cy="237626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redondeado"/>
          <p:cNvSpPr/>
          <p:nvPr/>
        </p:nvSpPr>
        <p:spPr>
          <a:xfrm>
            <a:off x="3347864" y="908720"/>
            <a:ext cx="2339752" cy="14333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Asertivo </a:t>
            </a:r>
          </a:p>
          <a:p>
            <a:pPr algn="ctr"/>
            <a:r>
              <a:rPr lang="es-CL" sz="1600" dirty="0" smtClean="0">
                <a:latin typeface="Verdana" panose="020B0604030504040204" pitchFamily="34" charset="0"/>
                <a:ea typeface="Verdana" panose="020B0604030504040204" pitchFamily="34" charset="0"/>
                <a:cs typeface="Verdana" panose="020B0604030504040204" pitchFamily="34" charset="0"/>
              </a:rPr>
              <a:t>Respeta tanto sus derechos como el de los </a:t>
            </a:r>
            <a:r>
              <a:rPr lang="es-CL" sz="1600" dirty="0" smtClean="0">
                <a:latin typeface="Verdana" panose="020B0604030504040204" pitchFamily="34" charset="0"/>
                <a:ea typeface="Verdana" panose="020B0604030504040204" pitchFamily="34" charset="0"/>
                <a:cs typeface="Verdana" panose="020B0604030504040204" pitchFamily="34" charset="0"/>
              </a:rPr>
              <a:t>demás.</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6 Rectángulo redondeado"/>
          <p:cNvSpPr/>
          <p:nvPr/>
        </p:nvSpPr>
        <p:spPr>
          <a:xfrm>
            <a:off x="6300192" y="4941168"/>
            <a:ext cx="1872208" cy="1217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Agresivo </a:t>
            </a:r>
            <a:r>
              <a:rPr lang="es-CL" sz="1600" dirty="0" smtClean="0">
                <a:latin typeface="Verdana" panose="020B0604030504040204" pitchFamily="34" charset="0"/>
                <a:ea typeface="Verdana" panose="020B0604030504040204" pitchFamily="34" charset="0"/>
                <a:cs typeface="Verdana" panose="020B0604030504040204" pitchFamily="34" charset="0"/>
              </a:rPr>
              <a:t>Transgrede los derechos de los </a:t>
            </a:r>
            <a:r>
              <a:rPr lang="es-CL" sz="1600" dirty="0" smtClean="0">
                <a:latin typeface="Verdana" panose="020B0604030504040204" pitchFamily="34" charset="0"/>
                <a:ea typeface="Verdana" panose="020B0604030504040204" pitchFamily="34" charset="0"/>
                <a:cs typeface="Verdana" panose="020B0604030504040204" pitchFamily="34" charset="0"/>
              </a:rPr>
              <a:t>otros.</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redondeado"/>
          <p:cNvSpPr/>
          <p:nvPr/>
        </p:nvSpPr>
        <p:spPr>
          <a:xfrm>
            <a:off x="827584" y="4941168"/>
            <a:ext cx="2088232" cy="1217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smtClean="0">
                <a:latin typeface="Verdana" panose="020B0604030504040204" pitchFamily="34" charset="0"/>
                <a:ea typeface="Verdana" panose="020B0604030504040204" pitchFamily="34" charset="0"/>
                <a:cs typeface="Verdana" panose="020B0604030504040204" pitchFamily="34" charset="0"/>
              </a:rPr>
              <a:t>Pasivo</a:t>
            </a:r>
          </a:p>
          <a:p>
            <a:pPr algn="ctr"/>
            <a:r>
              <a:rPr lang="es-CL" sz="1600" dirty="0" smtClean="0">
                <a:latin typeface="Verdana" panose="020B0604030504040204" pitchFamily="34" charset="0"/>
                <a:ea typeface="Verdana" panose="020B0604030504040204" pitchFamily="34" charset="0"/>
                <a:cs typeface="Verdana" panose="020B0604030504040204" pitchFamily="34" charset="0"/>
              </a:rPr>
              <a:t>Deja que otros transgredan sus </a:t>
            </a:r>
            <a:r>
              <a:rPr lang="es-CL" sz="1600" dirty="0" smtClean="0">
                <a:latin typeface="Verdana" panose="020B0604030504040204" pitchFamily="34" charset="0"/>
                <a:ea typeface="Verdana" panose="020B0604030504040204" pitchFamily="34" charset="0"/>
                <a:cs typeface="Verdana" panose="020B0604030504040204" pitchFamily="34" charset="0"/>
              </a:rPr>
              <a:t>derechos.</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18</a:t>
            </a:fld>
            <a:endParaRPr lang="en-US" altLang="es-ES" dirty="0" smtClean="0">
              <a:ea typeface="ヒラギノ角ゴ Pro W3"/>
              <a:cs typeface="ヒラギノ角ゴ Pro W3"/>
            </a:endParaRPr>
          </a:p>
        </p:txBody>
      </p:sp>
      <p:cxnSp>
        <p:nvCxnSpPr>
          <p:cNvPr id="10" name="9 Conector recto de flecha"/>
          <p:cNvCxnSpPr/>
          <p:nvPr/>
        </p:nvCxnSpPr>
        <p:spPr>
          <a:xfrm flipV="1">
            <a:off x="4600106" y="2924944"/>
            <a:ext cx="0" cy="18722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0279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400" y="1477963"/>
            <a:ext cx="8573864" cy="4525962"/>
          </a:xfrm>
        </p:spPr>
        <p:txBody>
          <a:bodyPr/>
          <a:lstStyle/>
          <a:p>
            <a:pPr algn="just"/>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Ambientales: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Puede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ser incomodidad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física, distracciones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visuales,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interrupciones y ruidos.</a:t>
            </a:r>
          </a:p>
          <a:p>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Verbales</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son la forma de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hablar.</a:t>
            </a:r>
          </a:p>
          <a:p>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Interpersonales: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Tiene que ver con la relación entre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dos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o más personas.</a:t>
            </a: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ítulo 1"/>
          <p:cNvSpPr>
            <a:spLocks noGrp="1"/>
          </p:cNvSpPr>
          <p:nvPr>
            <p:ph type="title"/>
          </p:nvPr>
        </p:nvSpPr>
        <p:spPr>
          <a:xfrm>
            <a:off x="561751" y="294270"/>
            <a:ext cx="8164513" cy="828328"/>
          </a:xfrm>
        </p:spPr>
        <p:txBody>
          <a:bodyPr/>
          <a:lstStyle/>
          <a:p>
            <a:pPr algn="ctr"/>
            <a:r>
              <a:rPr lang="es-CL" sz="2800" b="1" u="sng" dirty="0" smtClean="0">
                <a:solidFill>
                  <a:srgbClr val="FF0000"/>
                </a:solidFill>
              </a:rPr>
              <a:t>Barreras comunicacionales</a:t>
            </a:r>
            <a:endParaRPr lang="es-CL" sz="2800" b="1" u="sng"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933056"/>
            <a:ext cx="3494137" cy="258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19</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141405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noGrp="1"/>
          </p:cNvSpPr>
          <p:nvPr>
            <p:ph type="title"/>
          </p:nvPr>
        </p:nvSpPr>
        <p:spPr>
          <a:xfrm>
            <a:off x="251520" y="1916832"/>
            <a:ext cx="8153400" cy="2554545"/>
          </a:xfrm>
          <a:prstGeom prst="rect">
            <a:avLst/>
          </a:prstGeom>
          <a:noFill/>
        </p:spPr>
        <p:txBody>
          <a:bodyPr>
            <a:spAutoFit/>
          </a:bodyPr>
          <a:lstStyle/>
          <a:p>
            <a:pPr lvl="0"/>
            <a:r>
              <a:rPr lang="es-CL" sz="2000" dirty="0">
                <a:solidFill>
                  <a:schemeClr val="tx1"/>
                </a:solidFill>
              </a:rPr>
              <a:t>Comprender la información como parte de la comunicación, considerando este proceso relevante para el desarrollo de </a:t>
            </a:r>
            <a:r>
              <a:rPr lang="es-CL" sz="2000" dirty="0" smtClean="0">
                <a:solidFill>
                  <a:schemeClr val="tx1"/>
                </a:solidFill>
              </a:rPr>
              <a:t>la sociedad.</a:t>
            </a:r>
            <a:r>
              <a:rPr lang="es-CL" sz="2000" dirty="0">
                <a:solidFill>
                  <a:schemeClr val="tx1"/>
                </a:solidFill>
              </a:rPr>
              <a:t/>
            </a:r>
            <a:br>
              <a:rPr lang="es-CL" sz="2000" dirty="0">
                <a:solidFill>
                  <a:schemeClr val="tx1"/>
                </a:solidFill>
              </a:rPr>
            </a:br>
            <a:r>
              <a:rPr lang="es-CL" sz="2000" dirty="0">
                <a:solidFill>
                  <a:schemeClr val="tx1"/>
                </a:solidFill>
              </a:rPr>
              <a:t/>
            </a:r>
            <a:br>
              <a:rPr lang="es-CL" sz="2000" dirty="0">
                <a:solidFill>
                  <a:schemeClr val="tx1"/>
                </a:solidFill>
              </a:rPr>
            </a:br>
            <a:r>
              <a:rPr lang="es-CL" sz="2000" dirty="0">
                <a:solidFill>
                  <a:schemeClr val="tx1"/>
                </a:solidFill>
              </a:rPr>
              <a:t/>
            </a:r>
            <a:br>
              <a:rPr lang="es-CL" sz="2000" dirty="0">
                <a:solidFill>
                  <a:schemeClr val="tx1"/>
                </a:solidFill>
              </a:rPr>
            </a:br>
            <a:r>
              <a:rPr lang="es-CL" sz="2000" dirty="0" smtClean="0">
                <a:solidFill>
                  <a:schemeClr val="tx1"/>
                </a:solidFill>
              </a:rPr>
              <a:t>Reconocer </a:t>
            </a:r>
            <a:r>
              <a:rPr lang="es-CL" sz="2000" dirty="0">
                <a:solidFill>
                  <a:schemeClr val="tx1"/>
                </a:solidFill>
              </a:rPr>
              <a:t>la comunicación como un factor clave para el buen desempeño de los dirigentes sociales y el desarrollo de sus organizaciones.</a:t>
            </a:r>
          </a:p>
        </p:txBody>
      </p:sp>
      <p:sp>
        <p:nvSpPr>
          <p:cNvPr id="7" name="6 Rectángulo"/>
          <p:cNvSpPr/>
          <p:nvPr/>
        </p:nvSpPr>
        <p:spPr>
          <a:xfrm>
            <a:off x="376273" y="620688"/>
            <a:ext cx="4431021" cy="523220"/>
          </a:xfrm>
          <a:prstGeom prst="rect">
            <a:avLst/>
          </a:prstGeom>
        </p:spPr>
        <p:txBody>
          <a:bodyPr wrap="none">
            <a:spAutoFit/>
          </a:bodyPr>
          <a:lstStyle/>
          <a:p>
            <a:r>
              <a:rPr lang="es-CL" sz="2800" b="1" kern="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Objetivos del Módulo</a:t>
            </a:r>
            <a:endParaRPr lang="es-CL" sz="2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1 Marcador de número de diapositiva"/>
          <p:cNvSpPr>
            <a:spLocks noGrp="1"/>
          </p:cNvSpPr>
          <p:nvPr>
            <p:ph type="sldNum" sz="quarter" idx="11"/>
          </p:nvPr>
        </p:nvSpPr>
        <p:spPr/>
        <p:txBody>
          <a:bodyPr/>
          <a:lstStyle/>
          <a:p>
            <a:pPr>
              <a:defRPr/>
            </a:pPr>
            <a:fld id="{94291D92-557B-40BD-B0FC-ECA259EAA92F}" type="slidenum">
              <a:rPr lang="es-ES" altLang="es-CL" smtClean="0"/>
              <a:pPr>
                <a:defRPr/>
              </a:pPr>
              <a:t>2</a:t>
            </a:fld>
            <a:endParaRPr lang="es-ES" altLang="es-CL" dirty="0"/>
          </a:p>
        </p:txBody>
      </p:sp>
    </p:spTree>
    <p:extLst>
      <p:ext uri="{BB962C8B-B14F-4D97-AF65-F5344CB8AC3E}">
        <p14:creationId xmlns:p14="http://schemas.microsoft.com/office/powerpoint/2010/main" val="299939559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7862069" cy="6408712"/>
          </a:xfrm>
        </p:spPr>
        <p:txBody>
          <a:bodyPr/>
          <a:lstStyle/>
          <a:p>
            <a:pPr marL="0" indent="0">
              <a:buNone/>
            </a:pPr>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Algunos aspectos que </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mejoran la comunicación</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Ser </a:t>
            </a: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específico, asertivo, aprender a escuchar.</a:t>
            </a:r>
            <a:endParaRPr lang="es-CL"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Adecuarse al contexto </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 identificar el significado que le damos a las palabras.</a:t>
            </a: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Cuidar la comunicación no </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verbal y darle coherencia con la verbal.</a:t>
            </a:r>
          </a:p>
          <a:p>
            <a:pPr marL="0" indent="0" algn="just">
              <a:buNone/>
            </a:pPr>
            <a:endPar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Motivar y dejar que la contraparte hable, así conocerá su criterio.</a:t>
            </a:r>
          </a:p>
          <a:p>
            <a:pPr marL="285750" indent="-285750" algn="just">
              <a:buFont typeface="Wingdings" panose="05000000000000000000" pitchFamily="2" charset="2"/>
              <a:buChar char="Ø"/>
            </a:pP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Evitar debates innecesarios. Pensar, reflexionar lo que se quiere decir antes de expresarlo. </a:t>
            </a: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CL" sz="1800" dirty="0" smtClean="0">
              <a:latin typeface="Verdana" panose="020B0604030504040204" pitchFamily="34" charset="0"/>
              <a:ea typeface="Verdana" panose="020B0604030504040204" pitchFamily="34" charset="0"/>
              <a:cs typeface="Verdana" panose="020B0604030504040204" pitchFamily="34" charset="0"/>
            </a:endParaRPr>
          </a:p>
          <a:p>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20</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312776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2400"/>
            <a:ext cx="8164513" cy="1143000"/>
          </a:xfrm>
        </p:spPr>
        <p:txBody>
          <a:bodyPr/>
          <a:lstStyle/>
          <a:p>
            <a:pPr algn="ctr"/>
            <a:r>
              <a:rPr lang="es-CL" sz="3200" b="1" dirty="0" smtClean="0">
                <a:solidFill>
                  <a:schemeClr val="tx2">
                    <a:lumMod val="60000"/>
                    <a:lumOff val="40000"/>
                  </a:schemeClr>
                </a:solidFill>
                <a:effectLst>
                  <a:outerShdw blurRad="38100" dist="38100" dir="2700000" algn="tl">
                    <a:srgbClr val="000000">
                      <a:alpha val="43137"/>
                    </a:srgbClr>
                  </a:outerShdw>
                </a:effectLst>
              </a:rPr>
              <a:t>Algunas Conclusiones</a:t>
            </a:r>
            <a:endParaRPr lang="es-CL"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295292"/>
            <a:ext cx="8177213" cy="3357844"/>
          </a:xfrm>
        </p:spPr>
        <p:txBody>
          <a:bodyPr/>
          <a:lstStyle/>
          <a:p>
            <a:pPr lvl="0"/>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Identificar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el proceso de comunicación </a:t>
            </a: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Diferenciar información y comunicación </a:t>
            </a: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Valorar el proceso comunicativo como transformador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social</a:t>
            </a: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Mejorar la gestión en la organización</a:t>
            </a: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Fortalecer las relaciones internas en la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organización</a:t>
            </a: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Potenciar las redes con los distintos actores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sociales</a:t>
            </a: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Reconocer que los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medios de comunicación de masas </a:t>
            </a: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crean realidades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ficticias</a:t>
            </a:r>
          </a:p>
          <a:p>
            <a:pPr marL="0" indent="0" algn="r">
              <a:buNone/>
            </a:pP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¿Hay algo más que quisiéramos aportar?</a:t>
            </a: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9"/>
          <p:cNvSpPr>
            <a:spLocks noGrp="1"/>
          </p:cNvSpPr>
          <p:nvPr>
            <p:ph type="sldNum" sz="quarter" idx="11"/>
          </p:nvPr>
        </p:nvSpPr>
        <p:spPr bwMode="auto">
          <a:xfrm>
            <a:off x="6183313" y="6527800"/>
            <a:ext cx="2133600" cy="193675"/>
          </a:xfrm>
          <a:noFill/>
          <a:ln>
            <a:miter lim="800000"/>
            <a:headEnd/>
            <a:tailEnd/>
          </a:ln>
        </p:spPr>
        <p:txBody>
          <a:bodyPr/>
          <a:lstStyle/>
          <a:p>
            <a:fld id="{64E2A516-0300-469F-A18D-BF3D5D5CA33F}" type="slidenum">
              <a:rPr lang="en-US" altLang="es-ES" smtClean="0">
                <a:ea typeface="ヒラギノ角ゴ Pro W3"/>
                <a:cs typeface="ヒラギノ角ゴ Pro W3"/>
              </a:rPr>
              <a:pPr/>
              <a:t>21</a:t>
            </a:fld>
            <a:endParaRPr lang="en-US" altLang="es-ES" dirty="0" smtClean="0">
              <a:ea typeface="ヒラギノ角ゴ Pro W3"/>
              <a:cs typeface="ヒラギノ角ゴ Pro W3"/>
            </a:endParaRPr>
          </a:p>
        </p:txBody>
      </p:sp>
    </p:spTree>
    <p:extLst>
      <p:ext uri="{BB962C8B-B14F-4D97-AF65-F5344CB8AC3E}">
        <p14:creationId xmlns:p14="http://schemas.microsoft.com/office/powerpoint/2010/main" val="17833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980728"/>
            <a:ext cx="8352928" cy="3816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2347809" y="904552"/>
            <a:ext cx="5976665" cy="3724096"/>
          </a:xfrm>
          <a:prstGeom prst="rect">
            <a:avLst/>
          </a:prstGeom>
          <a:noFill/>
        </p:spPr>
        <p:txBody>
          <a:bodyPr wrap="square" rtlCol="0">
            <a:spAutoFit/>
          </a:bodyPr>
          <a:lstStyle/>
          <a:p>
            <a:pPr algn="ctr"/>
            <a:r>
              <a:rPr lang="es-CL" sz="2800" b="1" u="sng" dirty="0" smtClean="0">
                <a:solidFill>
                  <a:schemeClr val="bg1"/>
                </a:solidFill>
                <a:latin typeface="+mj-lt"/>
              </a:rPr>
              <a:t>ACTIVIDAD FINAL</a:t>
            </a:r>
          </a:p>
          <a:p>
            <a:pPr algn="ctr"/>
            <a:endParaRPr lang="es-CL" sz="2800" b="1" u="sng" dirty="0" smtClean="0">
              <a:solidFill>
                <a:schemeClr val="bg1"/>
              </a:solidFill>
              <a:latin typeface="+mj-lt"/>
            </a:endParaRPr>
          </a:p>
          <a:p>
            <a:r>
              <a:rPr lang="es-CL" i="1" dirty="0" smtClean="0">
                <a:solidFill>
                  <a:schemeClr val="bg1"/>
                </a:solidFill>
                <a:latin typeface="+mj-lt"/>
              </a:rPr>
              <a:t>A CADA PARTICIPANTE SE LE ENTREGA UN PAPEL LUSTRE</a:t>
            </a:r>
          </a:p>
          <a:p>
            <a:endParaRPr lang="es-CL" i="1" dirty="0" smtClean="0">
              <a:solidFill>
                <a:schemeClr val="bg1"/>
              </a:solidFill>
              <a:latin typeface="+mj-lt"/>
            </a:endParaRPr>
          </a:p>
          <a:p>
            <a:r>
              <a:rPr lang="es-CL" i="1" dirty="0" smtClean="0">
                <a:solidFill>
                  <a:schemeClr val="bg1"/>
                </a:solidFill>
                <a:latin typeface="+mj-lt"/>
              </a:rPr>
              <a:t>DEBE RESPONDER A LA PREGUNTA</a:t>
            </a:r>
          </a:p>
          <a:p>
            <a:endParaRPr lang="es-CL" i="1" dirty="0" smtClean="0">
              <a:solidFill>
                <a:schemeClr val="bg1"/>
              </a:solidFill>
              <a:latin typeface="+mj-lt"/>
            </a:endParaRPr>
          </a:p>
          <a:p>
            <a:r>
              <a:rPr lang="es-CL" i="1" dirty="0" smtClean="0">
                <a:solidFill>
                  <a:schemeClr val="bg1"/>
                </a:solidFill>
                <a:latin typeface="+mj-lt"/>
              </a:rPr>
              <a:t>LUEGO DEBE PEGAR EL PAPEL LUSTRE EN EL PAPELOGRAFO</a:t>
            </a:r>
          </a:p>
          <a:p>
            <a:r>
              <a:rPr lang="es-CL" i="1" dirty="0" smtClean="0">
                <a:solidFill>
                  <a:schemeClr val="bg1"/>
                </a:solidFill>
                <a:latin typeface="+mj-lt"/>
              </a:rPr>
              <a:t>DISPUESTO PARA ELLO</a:t>
            </a:r>
          </a:p>
          <a:p>
            <a:endParaRPr lang="es-CL" i="1" dirty="0" smtClean="0">
              <a:solidFill>
                <a:schemeClr val="bg1"/>
              </a:solidFill>
              <a:latin typeface="+mj-lt"/>
            </a:endParaRPr>
          </a:p>
          <a:p>
            <a:r>
              <a:rPr lang="es-CL" i="1" dirty="0" smtClean="0">
                <a:solidFill>
                  <a:schemeClr val="bg1"/>
                </a:solidFill>
                <a:latin typeface="+mj-lt"/>
              </a:rPr>
              <a:t>TIEMPO: 2 MINUTOS</a:t>
            </a:r>
          </a:p>
          <a:p>
            <a:endParaRPr lang="es-CL" i="1" dirty="0" smtClean="0">
              <a:solidFill>
                <a:schemeClr val="bg1"/>
              </a:solidFill>
              <a:latin typeface="+mj-lt"/>
            </a:endParaRPr>
          </a:p>
          <a:p>
            <a:r>
              <a:rPr lang="es-CL" i="1" dirty="0" smtClean="0">
                <a:solidFill>
                  <a:schemeClr val="bg1"/>
                </a:solidFill>
                <a:latin typeface="+mj-lt"/>
              </a:rPr>
              <a:t>MATERIALES: PAPEL LUSTRE - LAPIZ</a:t>
            </a:r>
            <a:endParaRPr lang="es-CL" i="1" dirty="0">
              <a:solidFill>
                <a:schemeClr val="bg1"/>
              </a:solidFill>
              <a:latin typeface="+mj-lt"/>
            </a:endParaRPr>
          </a:p>
        </p:txBody>
      </p:sp>
      <p:pic>
        <p:nvPicPr>
          <p:cNvPr id="6" name="Picture 8" descr="http://soy.impresionesaerea.netdna-cdn.com/images/recursos/trabajo_equipo_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4544" y="417190"/>
            <a:ext cx="3343672" cy="2507754"/>
          </a:xfrm>
          <a:prstGeom prst="rect">
            <a:avLst/>
          </a:prstGeom>
          <a:noFill/>
          <a:ln w="9525">
            <a:noFill/>
            <a:miter lim="800000"/>
            <a:headEnd/>
            <a:tailEnd/>
          </a:ln>
        </p:spPr>
      </p:pic>
      <p:sp>
        <p:nvSpPr>
          <p:cNvPr id="7" name="1 Título"/>
          <p:cNvSpPr txBox="1">
            <a:spLocks/>
          </p:cNvSpPr>
          <p:nvPr/>
        </p:nvSpPr>
        <p:spPr>
          <a:xfrm>
            <a:off x="251520" y="5085184"/>
            <a:ext cx="8568952" cy="1371600"/>
          </a:xfrm>
          <a:prstGeom prst="rect">
            <a:avLst/>
          </a:prstGeom>
        </p:spPr>
        <p:txBody>
          <a:bodyPr/>
          <a:lstStyle>
            <a:lvl1pPr algn="l" rtl="0" eaLnBrk="0" fontAlgn="base" hangingPunct="0">
              <a:spcBef>
                <a:spcPct val="0"/>
              </a:spcBef>
              <a:spcAft>
                <a:spcPct val="0"/>
              </a:spcAft>
              <a:defRPr sz="4400">
                <a:solidFill>
                  <a:srgbClr val="000080"/>
                </a:solidFill>
                <a:latin typeface="+mj-lt"/>
                <a:ea typeface="ＭＳ Ｐゴシック" charset="0"/>
                <a:cs typeface="+mj-cs"/>
              </a:defRPr>
            </a:lvl1pPr>
            <a:lvl2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2pPr>
            <a:lvl3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3pPr>
            <a:lvl4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4pPr>
            <a:lvl5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5pPr>
            <a:lvl6pPr marL="457200" algn="r" rtl="0" fontAlgn="base">
              <a:spcBef>
                <a:spcPct val="0"/>
              </a:spcBef>
              <a:spcAft>
                <a:spcPct val="0"/>
              </a:spcAft>
              <a:defRPr sz="4400">
                <a:solidFill>
                  <a:srgbClr val="000080"/>
                </a:solidFill>
                <a:latin typeface="Century Gothic" pitchFamily="1" charset="0"/>
                <a:cs typeface="Arial" charset="0"/>
              </a:defRPr>
            </a:lvl6pPr>
            <a:lvl7pPr marL="914400" algn="r" rtl="0" fontAlgn="base">
              <a:spcBef>
                <a:spcPct val="0"/>
              </a:spcBef>
              <a:spcAft>
                <a:spcPct val="0"/>
              </a:spcAft>
              <a:defRPr sz="4400">
                <a:solidFill>
                  <a:srgbClr val="000080"/>
                </a:solidFill>
                <a:latin typeface="Century Gothic" pitchFamily="1" charset="0"/>
                <a:cs typeface="Arial" charset="0"/>
              </a:defRPr>
            </a:lvl7pPr>
            <a:lvl8pPr marL="1371600" algn="r" rtl="0" fontAlgn="base">
              <a:spcBef>
                <a:spcPct val="0"/>
              </a:spcBef>
              <a:spcAft>
                <a:spcPct val="0"/>
              </a:spcAft>
              <a:defRPr sz="4400">
                <a:solidFill>
                  <a:srgbClr val="000080"/>
                </a:solidFill>
                <a:latin typeface="Century Gothic" pitchFamily="1" charset="0"/>
                <a:cs typeface="Arial" charset="0"/>
              </a:defRPr>
            </a:lvl8pPr>
            <a:lvl9pPr marL="1828800" algn="r" rtl="0" fontAlgn="base">
              <a:spcBef>
                <a:spcPct val="0"/>
              </a:spcBef>
              <a:spcAft>
                <a:spcPct val="0"/>
              </a:spcAft>
              <a:defRPr sz="4400">
                <a:solidFill>
                  <a:srgbClr val="000080"/>
                </a:solidFill>
                <a:latin typeface="Century Gothic" pitchFamily="1" charset="0"/>
                <a:cs typeface="Arial" charset="0"/>
              </a:defRPr>
            </a:lvl9pPr>
          </a:lstStyle>
          <a:p>
            <a:pPr algn="ctr"/>
            <a:r>
              <a:rPr lang="es-ES" sz="40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¿Qué </a:t>
            </a:r>
            <a:r>
              <a:rPr lang="es-ES" sz="40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aprendí en el </a:t>
            </a:r>
            <a:r>
              <a:rPr lang="es-ES" sz="40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Taller?</a:t>
            </a:r>
            <a:endParaRPr lang="es-ES" sz="4000" b="1"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número de diapositiva"/>
          <p:cNvSpPr>
            <a:spLocks noGrp="1"/>
          </p:cNvSpPr>
          <p:nvPr>
            <p:ph type="sldNum" sz="quarter" idx="11"/>
          </p:nvPr>
        </p:nvSpPr>
        <p:spPr/>
        <p:txBody>
          <a:bodyPr/>
          <a:lstStyle/>
          <a:p>
            <a:pPr>
              <a:defRPr/>
            </a:pPr>
            <a:fld id="{B1342237-6760-4EFD-A1CB-7FBC0D588BE0}" type="slidenum">
              <a:rPr lang="es-ES" altLang="es-CL" smtClean="0"/>
              <a:pPr>
                <a:defRPr/>
              </a:pPr>
              <a:t>22</a:t>
            </a:fld>
            <a:endParaRPr lang="es-ES" altLang="es-CL"/>
          </a:p>
        </p:txBody>
      </p:sp>
    </p:spTree>
    <p:extLst>
      <p:ext uri="{BB962C8B-B14F-4D97-AF65-F5344CB8AC3E}">
        <p14:creationId xmlns:p14="http://schemas.microsoft.com/office/powerpoint/2010/main" val="1937223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5FA1"/>
        </a:solidFill>
        <a:effectLst/>
      </p:bgPr>
    </p:bg>
    <p:spTree>
      <p:nvGrpSpPr>
        <p:cNvPr id="1" name=""/>
        <p:cNvGrpSpPr/>
        <p:nvPr/>
      </p:nvGrpSpPr>
      <p:grpSpPr>
        <a:xfrm>
          <a:off x="0" y="0"/>
          <a:ext cx="0" cy="0"/>
          <a:chOff x="0" y="0"/>
          <a:chExt cx="0" cy="0"/>
        </a:xfrm>
      </p:grpSpPr>
      <p:sp>
        <p:nvSpPr>
          <p:cNvPr id="31746" name="3 Título"/>
          <p:cNvSpPr>
            <a:spLocks noGrp="1"/>
          </p:cNvSpPr>
          <p:nvPr>
            <p:ph type="title"/>
          </p:nvPr>
        </p:nvSpPr>
        <p:spPr>
          <a:xfrm>
            <a:off x="152400" y="3633788"/>
            <a:ext cx="6745288" cy="1362075"/>
          </a:xfrm>
        </p:spPr>
        <p:txBody>
          <a:bodyPr/>
          <a:lstStyle/>
          <a:p>
            <a:r>
              <a:rPr lang="es-ES_tradnl" altLang="es-CL" cap="none" smtClean="0">
                <a:solidFill>
                  <a:srgbClr val="F2F2F2"/>
                </a:solidFill>
                <a:ea typeface="ＭＳ Ｐゴシック" pitchFamily="34" charset="-128"/>
              </a:rPr>
              <a:t>Muchas Gracias</a:t>
            </a:r>
          </a:p>
        </p:txBody>
      </p:sp>
      <p:pic>
        <p:nvPicPr>
          <p:cNvPr id="4" name="Picture 4" descr="http://1.bp.blogspot.com/-HH7tAjLPURU/T3XrHkITZCI/AAAAAAAAyHg/sS7_39NMEi0/s400/image003.jpg"/>
          <p:cNvPicPr>
            <a:picLocks noChangeAspect="1" noChangeArrowheads="1"/>
          </p:cNvPicPr>
          <p:nvPr/>
        </p:nvPicPr>
        <p:blipFill>
          <a:blip r:embed="rId3" cstate="print"/>
          <a:srcRect/>
          <a:stretch>
            <a:fillRect/>
          </a:stretch>
        </p:blipFill>
        <p:spPr bwMode="auto">
          <a:xfrm>
            <a:off x="5786446" y="1357298"/>
            <a:ext cx="3357554" cy="3567343"/>
          </a:xfrm>
          <a:prstGeom prst="rect">
            <a:avLst/>
          </a:prstGeom>
          <a:noFill/>
        </p:spPr>
      </p:pic>
      <p:sp>
        <p:nvSpPr>
          <p:cNvPr id="2" name="1 Marcador de número de diapositiva"/>
          <p:cNvSpPr>
            <a:spLocks noGrp="1"/>
          </p:cNvSpPr>
          <p:nvPr>
            <p:ph type="sldNum" sz="quarter" idx="11"/>
          </p:nvPr>
        </p:nvSpPr>
        <p:spPr/>
        <p:txBody>
          <a:bodyPr/>
          <a:lstStyle/>
          <a:p>
            <a:pPr>
              <a:defRPr/>
            </a:pPr>
            <a:fld id="{6D9E0511-04F2-480B-AF67-CD2A356DE197}" type="slidenum">
              <a:rPr lang="es-ES" altLang="es-CL" smtClean="0"/>
              <a:pPr>
                <a:defRPr/>
              </a:pPr>
              <a:t>23</a:t>
            </a:fld>
            <a:endParaRPr lang="es-ES" altLang="es-CL"/>
          </a:p>
        </p:txBody>
      </p:sp>
    </p:spTree>
    <p:extLst>
      <p:ext uri="{BB962C8B-B14F-4D97-AF65-F5344CB8AC3E}">
        <p14:creationId xmlns:p14="http://schemas.microsoft.com/office/powerpoint/2010/main" val="41166404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476671"/>
            <a:ext cx="8064896" cy="2952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5410" name="Rectangle 2"/>
          <p:cNvSpPr>
            <a:spLocks noGrp="1" noChangeArrowheads="1"/>
          </p:cNvSpPr>
          <p:nvPr>
            <p:ph type="title"/>
          </p:nvPr>
        </p:nvSpPr>
        <p:spPr>
          <a:xfrm>
            <a:off x="179512" y="3717032"/>
            <a:ext cx="8856984" cy="2664296"/>
          </a:xfrm>
        </p:spPr>
        <p:txBody>
          <a:bodyPr/>
          <a:lstStyle/>
          <a:p>
            <a:pPr marL="0" indent="0"/>
            <a:r>
              <a:rPr lang="es-ES" altLang="es-CL" sz="2800" dirty="0" smtClean="0">
                <a:solidFill>
                  <a:schemeClr val="tx1"/>
                </a:solidFill>
                <a:ea typeface="ＭＳ Ｐゴシック" pitchFamily="34" charset="-128"/>
              </a:rPr>
              <a:t>¿</a:t>
            </a:r>
            <a:r>
              <a:rPr lang="es-ES" altLang="es-ES" sz="2800" dirty="0">
                <a:solidFill>
                  <a:schemeClr val="tx1"/>
                </a:solidFill>
                <a:latin typeface="Verdana" panose="020B0604030504040204" pitchFamily="34" charset="0"/>
                <a:ea typeface="Verdana" panose="020B0604030504040204" pitchFamily="34" charset="0"/>
                <a:cs typeface="Verdana" panose="020B0604030504040204" pitchFamily="34" charset="0"/>
              </a:rPr>
              <a:t>Qué entendemos por información?</a:t>
            </a:r>
            <a:br>
              <a:rPr lang="es-ES" altLang="es-ES" sz="2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ES" altLang="es-ES" sz="2800" dirty="0">
                <a:solidFill>
                  <a:schemeClr val="tx1"/>
                </a:solidFill>
                <a:latin typeface="Verdana" panose="020B0604030504040204" pitchFamily="34" charset="0"/>
                <a:ea typeface="Verdana" panose="020B0604030504040204" pitchFamily="34" charset="0"/>
                <a:cs typeface="Verdana" panose="020B0604030504040204" pitchFamily="34" charset="0"/>
              </a:rPr>
              <a:t>Qué entendemos por comunicación?</a:t>
            </a:r>
            <a:br>
              <a:rPr lang="es-ES" altLang="es-ES" sz="2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ES" altLang="es-E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ES" altLang="es-ES" sz="2800" dirty="0">
                <a:solidFill>
                  <a:schemeClr val="tx1"/>
                </a:solidFill>
                <a:latin typeface="Verdana" panose="020B0604030504040204" pitchFamily="34" charset="0"/>
                <a:ea typeface="Verdana" panose="020B0604030504040204" pitchFamily="34" charset="0"/>
                <a:cs typeface="Verdana" panose="020B0604030504040204" pitchFamily="34" charset="0"/>
              </a:rPr>
              <a:t>Qué entendemos por medios de comunicación de masas?</a:t>
            </a:r>
            <a:r>
              <a:rPr lang="es-ES" altLang="es-ES"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s-ES" altLang="es-ES"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altLang="es-CL" dirty="0" smtClean="0">
                <a:solidFill>
                  <a:schemeClr val="tx1"/>
                </a:solidFill>
                <a:ea typeface="ＭＳ Ｐゴシック" pitchFamily="34" charset="-128"/>
              </a:rPr>
              <a:t/>
            </a:r>
            <a:br>
              <a:rPr lang="es-ES" altLang="es-CL" dirty="0" smtClean="0">
                <a:solidFill>
                  <a:schemeClr val="tx1"/>
                </a:solidFill>
                <a:ea typeface="ＭＳ Ｐゴシック" pitchFamily="34" charset="-128"/>
              </a:rPr>
            </a:br>
            <a:endParaRPr lang="es-ES" altLang="es-CL" dirty="0" smtClean="0">
              <a:solidFill>
                <a:schemeClr val="tx1"/>
              </a:solidFill>
              <a:ea typeface="ＭＳ Ｐゴシック" pitchFamily="34" charset="-128"/>
            </a:endParaRPr>
          </a:p>
        </p:txBody>
      </p:sp>
      <p:pic>
        <p:nvPicPr>
          <p:cNvPr id="6" name="Picture 8" descr="http://soy.impresionesaerea.netdna-cdn.com/images/recursos/trabajo_equipo_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4544" y="260648"/>
            <a:ext cx="3744416" cy="2808312"/>
          </a:xfrm>
          <a:prstGeom prst="rect">
            <a:avLst/>
          </a:prstGeom>
          <a:noFill/>
          <a:ln w="9525">
            <a:noFill/>
            <a:miter lim="800000"/>
            <a:headEnd/>
            <a:tailEnd/>
          </a:ln>
        </p:spPr>
      </p:pic>
      <p:sp>
        <p:nvSpPr>
          <p:cNvPr id="4" name="3 CuadroTexto"/>
          <p:cNvSpPr txBox="1"/>
          <p:nvPr/>
        </p:nvSpPr>
        <p:spPr>
          <a:xfrm>
            <a:off x="3021503" y="492473"/>
            <a:ext cx="5295410" cy="2862322"/>
          </a:xfrm>
          <a:prstGeom prst="rect">
            <a:avLst/>
          </a:prstGeom>
          <a:noFill/>
        </p:spPr>
        <p:txBody>
          <a:bodyPr wrap="square" rtlCol="0">
            <a:spAutoFit/>
          </a:bodyPr>
          <a:lstStyle/>
          <a:p>
            <a:pPr algn="ctr"/>
            <a:r>
              <a:rPr lang="es-CL" sz="2000" b="1" i="1" u="sng" dirty="0" smtClean="0">
                <a:solidFill>
                  <a:schemeClr val="bg1"/>
                </a:solidFill>
                <a:effectLst>
                  <a:outerShdw blurRad="38100" dist="38100" dir="2700000" algn="tl">
                    <a:srgbClr val="000000">
                      <a:alpha val="43137"/>
                    </a:srgbClr>
                  </a:outerShdw>
                </a:effectLst>
                <a:latin typeface="+mj-lt"/>
              </a:rPr>
              <a:t>TRABAJO GRUPAL</a:t>
            </a:r>
          </a:p>
          <a:p>
            <a:endParaRPr lang="es-CL" sz="1600" b="1" i="1" dirty="0" smtClean="0">
              <a:solidFill>
                <a:schemeClr val="bg1"/>
              </a:solidFill>
              <a:latin typeface="+mj-lt"/>
            </a:endParaRPr>
          </a:p>
          <a:p>
            <a:r>
              <a:rPr lang="es-CL" sz="1600" b="1" i="1" dirty="0" smtClean="0">
                <a:solidFill>
                  <a:schemeClr val="bg1"/>
                </a:solidFill>
                <a:latin typeface="+mj-lt"/>
              </a:rPr>
              <a:t>REUNIRSE EN GRUPOS DE  10 PERSONAS</a:t>
            </a:r>
          </a:p>
          <a:p>
            <a:endParaRPr lang="es-CL" sz="1600" b="1" i="1" dirty="0" smtClean="0">
              <a:solidFill>
                <a:schemeClr val="bg1"/>
              </a:solidFill>
              <a:latin typeface="+mj-lt"/>
            </a:endParaRPr>
          </a:p>
          <a:p>
            <a:r>
              <a:rPr lang="es-CL" sz="1600" b="1" i="1" dirty="0">
                <a:solidFill>
                  <a:schemeClr val="bg1"/>
                </a:solidFill>
                <a:latin typeface="+mj-lt"/>
              </a:rPr>
              <a:t>ELEGIR UN SECRETARIO-RELATOR</a:t>
            </a:r>
          </a:p>
          <a:p>
            <a:endParaRPr lang="es-CL" sz="1600" b="1" i="1" dirty="0" smtClean="0">
              <a:solidFill>
                <a:schemeClr val="bg1"/>
              </a:solidFill>
              <a:latin typeface="+mj-lt"/>
            </a:endParaRPr>
          </a:p>
          <a:p>
            <a:r>
              <a:rPr lang="es-CL" sz="1600" b="1" i="1" dirty="0" smtClean="0">
                <a:solidFill>
                  <a:schemeClr val="bg1"/>
                </a:solidFill>
                <a:latin typeface="+mj-lt"/>
              </a:rPr>
              <a:t>RESPONDER LAS  3 PREGUNTAS EN UN PAPELOGRAFO</a:t>
            </a:r>
          </a:p>
          <a:p>
            <a:endParaRPr lang="es-CL" sz="1600" b="1" i="1" dirty="0" smtClean="0">
              <a:solidFill>
                <a:schemeClr val="bg1"/>
              </a:solidFill>
              <a:latin typeface="+mj-lt"/>
            </a:endParaRPr>
          </a:p>
          <a:p>
            <a:r>
              <a:rPr lang="es-CL" sz="1600" b="1" i="1" dirty="0" smtClean="0">
                <a:solidFill>
                  <a:schemeClr val="bg1"/>
                </a:solidFill>
                <a:latin typeface="+mj-lt"/>
              </a:rPr>
              <a:t>TIEMPO: 05 MINUTOS</a:t>
            </a:r>
          </a:p>
          <a:p>
            <a:endParaRPr lang="es-CL" sz="1600" b="1" i="1" dirty="0" smtClean="0">
              <a:solidFill>
                <a:schemeClr val="bg1"/>
              </a:solidFill>
              <a:latin typeface="+mj-lt"/>
            </a:endParaRPr>
          </a:p>
          <a:p>
            <a:r>
              <a:rPr lang="es-CL" sz="1600" b="1" i="1" dirty="0" smtClean="0">
                <a:solidFill>
                  <a:schemeClr val="bg1"/>
                </a:solidFill>
                <a:latin typeface="+mj-lt"/>
              </a:rPr>
              <a:t>MATERIALES: PAPELOGRAFOS-PLUMON-SCOTCH</a:t>
            </a:r>
            <a:endParaRPr lang="es-CL" sz="1600" b="1" i="1" dirty="0">
              <a:solidFill>
                <a:schemeClr val="bg1"/>
              </a:solidFill>
              <a:latin typeface="+mj-lt"/>
            </a:endParaRPr>
          </a:p>
        </p:txBody>
      </p:sp>
      <p:sp>
        <p:nvSpPr>
          <p:cNvPr id="8" name="1 Marcador de número de diapositiva"/>
          <p:cNvSpPr>
            <a:spLocks noGrp="1"/>
          </p:cNvSpPr>
          <p:nvPr>
            <p:ph type="sldNum" sz="quarter" idx="11"/>
          </p:nvPr>
        </p:nvSpPr>
        <p:spPr>
          <a:xfrm>
            <a:off x="6183313" y="6527800"/>
            <a:ext cx="2133600" cy="193675"/>
          </a:xfrm>
        </p:spPr>
        <p:txBody>
          <a:bodyPr/>
          <a:lstStyle/>
          <a:p>
            <a:pPr>
              <a:defRPr/>
            </a:pPr>
            <a:fld id="{94291D92-557B-40BD-B0FC-ECA259EAA92F}" type="slidenum">
              <a:rPr lang="es-ES" altLang="es-CL" smtClean="0"/>
              <a:pPr>
                <a:defRPr/>
              </a:pPr>
              <a:t>3</a:t>
            </a:fld>
            <a:endParaRPr lang="es-ES" altLang="es-CL" dirty="0"/>
          </a:p>
        </p:txBody>
      </p:sp>
    </p:spTree>
    <p:extLst>
      <p:ext uri="{BB962C8B-B14F-4D97-AF65-F5344CB8AC3E}">
        <p14:creationId xmlns:p14="http://schemas.microsoft.com/office/powerpoint/2010/main" val="17855708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098024"/>
            <a:ext cx="8532440" cy="5970865"/>
          </a:xfrm>
          <a:prstGeom prst="rect">
            <a:avLst/>
          </a:prstGeom>
          <a:noFill/>
        </p:spPr>
        <p:txBody>
          <a:bodyPr wrap="square" rtlCol="0">
            <a:spAutoFit/>
          </a:bodyPr>
          <a:lstStyle/>
          <a:p>
            <a:endParaRPr lang="es-CL" dirty="0">
              <a:latin typeface="Verdana" panose="020B0604030504040204" pitchFamily="34" charset="0"/>
              <a:ea typeface="Verdana" panose="020B0604030504040204" pitchFamily="34" charset="0"/>
              <a:cs typeface="Verdana" panose="020B0604030504040204" pitchFamily="34" charset="0"/>
            </a:endParaRPr>
          </a:p>
          <a:p>
            <a:pPr algn="just"/>
            <a:r>
              <a:rPr lang="es-CL" i="1" dirty="0" smtClean="0">
                <a:latin typeface="Verdana" panose="020B0604030504040204" pitchFamily="34" charset="0"/>
                <a:ea typeface="Verdana" panose="020B0604030504040204" pitchFamily="34" charset="0"/>
                <a:cs typeface="Verdana" panose="020B0604030504040204" pitchFamily="34" charset="0"/>
              </a:rPr>
              <a:t>“</a:t>
            </a:r>
            <a:r>
              <a:rPr lang="es-CL" sz="2000" i="1" dirty="0" smtClean="0">
                <a:latin typeface="Verdana" panose="020B0604030504040204" pitchFamily="34" charset="0"/>
                <a:ea typeface="Verdana" panose="020B0604030504040204" pitchFamily="34" charset="0"/>
                <a:cs typeface="Verdana" panose="020B0604030504040204" pitchFamily="34" charset="0"/>
              </a:rPr>
              <a:t>La comunicación sostiene y anima la vida. Es motor y expresión de la actividad social y de la civilización(…). Es la fuente común de la cual se toman las ideas. Fortalece el sentimiento de pertenecer a una misma comunidad. La comunicación vincula en el hombre (…) sus aspiraciones más nobles de una vida mejor” </a:t>
            </a:r>
            <a:endParaRPr lang="es-CL" sz="2000" dirty="0">
              <a:latin typeface="Verdana" panose="020B0604030504040204" pitchFamily="34" charset="0"/>
              <a:ea typeface="Verdana" panose="020B0604030504040204" pitchFamily="34" charset="0"/>
              <a:cs typeface="Verdana" panose="020B0604030504040204" pitchFamily="34" charset="0"/>
            </a:endParaRPr>
          </a:p>
          <a:p>
            <a:pPr algn="r"/>
            <a:r>
              <a:rPr lang="es-CL" sz="2000" b="1" dirty="0" smtClean="0">
                <a:latin typeface="Verdana" panose="020B0604030504040204" pitchFamily="34" charset="0"/>
                <a:ea typeface="Verdana" panose="020B0604030504040204" pitchFamily="34" charset="0"/>
                <a:cs typeface="Verdana" panose="020B0604030504040204" pitchFamily="34" charset="0"/>
              </a:rPr>
              <a:t>                                                                                         </a:t>
            </a:r>
            <a:r>
              <a:rPr lang="es-CL" sz="1600" b="1" dirty="0" smtClean="0">
                <a:latin typeface="Verdana" panose="020B0604030504040204" pitchFamily="34" charset="0"/>
                <a:ea typeface="Verdana" panose="020B0604030504040204" pitchFamily="34" charset="0"/>
                <a:cs typeface="Verdana" panose="020B0604030504040204" pitchFamily="34" charset="0"/>
              </a:rPr>
              <a:t>UNESCO</a:t>
            </a:r>
          </a:p>
          <a:p>
            <a:endParaRPr lang="es-CL" dirty="0">
              <a:latin typeface="Verdana" panose="020B0604030504040204" pitchFamily="34" charset="0"/>
              <a:ea typeface="Verdana" panose="020B0604030504040204" pitchFamily="34" charset="0"/>
              <a:cs typeface="Verdana" panose="020B0604030504040204" pitchFamily="34" charset="0"/>
            </a:endParaRPr>
          </a:p>
          <a:p>
            <a:endParaRPr lang="es-CL" dirty="0" smtClean="0">
              <a:latin typeface="Verdana" panose="020B0604030504040204" pitchFamily="34" charset="0"/>
              <a:ea typeface="Verdana" panose="020B0604030504040204" pitchFamily="34" charset="0"/>
              <a:cs typeface="Verdana" panose="020B0604030504040204" pitchFamily="34" charset="0"/>
            </a:endParaRPr>
          </a:p>
          <a:p>
            <a:endParaRPr lang="es-CL" dirty="0" smtClean="0">
              <a:latin typeface="Verdana" panose="020B0604030504040204" pitchFamily="34" charset="0"/>
              <a:ea typeface="Verdana" panose="020B0604030504040204" pitchFamily="34" charset="0"/>
              <a:cs typeface="Verdana" panose="020B0604030504040204" pitchFamily="34" charset="0"/>
            </a:endParaRPr>
          </a:p>
          <a:p>
            <a:pPr algn="just"/>
            <a:r>
              <a:rPr lang="es-CL" sz="2000" i="1" dirty="0" smtClean="0">
                <a:latin typeface="Verdana" panose="020B0604030504040204" pitchFamily="34" charset="0"/>
                <a:ea typeface="Verdana" panose="020B0604030504040204" pitchFamily="34" charset="0"/>
                <a:cs typeface="Verdana" panose="020B0604030504040204" pitchFamily="34" charset="0"/>
              </a:rPr>
              <a:t>“La comunicación puede ser entendida más allá de la transmisión de información e implica pensarla en sentido experiencial, como vinculación, poner en común, compartir e intercambiar, vivida como experiencia, la comunicación presenta el espacio donde cada quien pone en juego su posibilidad de construir con otros.”</a:t>
            </a:r>
          </a:p>
          <a:p>
            <a:pPr algn="r"/>
            <a:r>
              <a:rPr lang="es-CL" dirty="0" smtClean="0">
                <a:latin typeface="Verdana" panose="020B0604030504040204" pitchFamily="34" charset="0"/>
                <a:ea typeface="Verdana" panose="020B0604030504040204" pitchFamily="34" charset="0"/>
                <a:cs typeface="Verdana" panose="020B0604030504040204" pitchFamily="34" charset="0"/>
              </a:rPr>
              <a:t>                                                                        </a:t>
            </a:r>
            <a:r>
              <a:rPr lang="es-CL" sz="1600" b="1" dirty="0" smtClean="0">
                <a:latin typeface="Verdana" panose="020B0604030504040204" pitchFamily="34" charset="0"/>
                <a:ea typeface="Verdana" panose="020B0604030504040204" pitchFamily="34" charset="0"/>
                <a:cs typeface="Verdana" panose="020B0604030504040204" pitchFamily="34" charset="0"/>
              </a:rPr>
              <a:t>María Cristina Mata</a:t>
            </a:r>
          </a:p>
          <a:p>
            <a:pPr algn="r"/>
            <a:r>
              <a:rPr lang="es-CL" b="1" dirty="0" smtClean="0">
                <a:latin typeface="Verdana" panose="020B0604030504040204" pitchFamily="34" charset="0"/>
                <a:ea typeface="Verdana" panose="020B0604030504040204" pitchFamily="34" charset="0"/>
                <a:cs typeface="Verdana" panose="020B0604030504040204" pitchFamily="34" charset="0"/>
              </a:rPr>
              <a:t>       </a:t>
            </a:r>
            <a:r>
              <a:rPr lang="es-CL" sz="1100" b="1" dirty="0" smtClean="0">
                <a:latin typeface="Verdana" panose="020B0604030504040204" pitchFamily="34" charset="0"/>
                <a:ea typeface="Verdana" panose="020B0604030504040204" pitchFamily="34" charset="0"/>
                <a:cs typeface="Verdana" panose="020B0604030504040204" pitchFamily="34" charset="0"/>
              </a:rPr>
              <a:t>&lt;Nociones para pensar la comunicación y la cultura masiva</a:t>
            </a:r>
            <a:r>
              <a:rPr lang="es-CL" sz="1100" dirty="0" smtClean="0">
                <a:latin typeface="Verdana" panose="020B0604030504040204" pitchFamily="34" charset="0"/>
                <a:ea typeface="Verdana" panose="020B0604030504040204" pitchFamily="34" charset="0"/>
                <a:cs typeface="Verdana" panose="020B0604030504040204" pitchFamily="34" charset="0"/>
              </a:rPr>
              <a:t>&gt;</a:t>
            </a:r>
            <a:endParaRPr lang="es-CL" dirty="0">
              <a:latin typeface="Verdana" panose="020B0604030504040204" pitchFamily="34" charset="0"/>
              <a:ea typeface="Verdana" panose="020B0604030504040204" pitchFamily="34" charset="0"/>
              <a:cs typeface="Verdana" panose="020B0604030504040204" pitchFamily="34" charset="0"/>
            </a:endParaRPr>
          </a:p>
          <a:p>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6"/>
          <p:cNvSpPr>
            <a:spLocks noGrp="1"/>
          </p:cNvSpPr>
          <p:nvPr>
            <p:ph sz="half" idx="1"/>
          </p:nvPr>
        </p:nvSpPr>
        <p:spPr>
          <a:xfrm>
            <a:off x="611560" y="332656"/>
            <a:ext cx="7856538" cy="648072"/>
          </a:xfrm>
        </p:spPr>
        <p:txBody>
          <a:bodyPr/>
          <a:lstStyle/>
          <a:p>
            <a:pPr marL="0" indent="0">
              <a:buNone/>
            </a:pPr>
            <a:r>
              <a:rPr lang="es-ES" altLang="es-ES" sz="3600" b="1"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Comunicación</a:t>
            </a:r>
            <a:endParaRPr lang="es-ES" altLang="es-ES" sz="3600" b="1" dirty="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altLang="es-E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altLang="es-E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altLang="es-ES" sz="180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indent="0" algn="ctr">
              <a:buNone/>
            </a:pPr>
            <a:endPar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ES" altLang="es-E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1 Marcador de número de diapositiva"/>
          <p:cNvSpPr>
            <a:spLocks noGrp="1"/>
          </p:cNvSpPr>
          <p:nvPr>
            <p:ph type="sldNum" sz="quarter" idx="11"/>
          </p:nvPr>
        </p:nvSpPr>
        <p:spPr>
          <a:xfrm>
            <a:off x="6183313" y="6527800"/>
            <a:ext cx="2133600" cy="193675"/>
          </a:xfrm>
        </p:spPr>
        <p:txBody>
          <a:bodyPr/>
          <a:lstStyle/>
          <a:p>
            <a:pPr algn="r">
              <a:defRPr/>
            </a:pPr>
            <a:fld id="{94291D92-557B-40BD-B0FC-ECA259EAA92F}" type="slidenum">
              <a:rPr lang="es-ES" altLang="es-CL" smtClean="0"/>
              <a:pPr algn="r">
                <a:defRPr/>
              </a:pPr>
              <a:t>4</a:t>
            </a:fld>
            <a:endParaRPr lang="es-ES" altLang="es-CL" dirty="0"/>
          </a:p>
        </p:txBody>
      </p:sp>
    </p:spTree>
    <p:extLst>
      <p:ext uri="{BB962C8B-B14F-4D97-AF65-F5344CB8AC3E}">
        <p14:creationId xmlns:p14="http://schemas.microsoft.com/office/powerpoint/2010/main" val="21867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9"/>
          <p:cNvSpPr>
            <a:spLocks noGrp="1"/>
          </p:cNvSpPr>
          <p:nvPr>
            <p:ph type="sldNum" sz="quarter" idx="11"/>
          </p:nvPr>
        </p:nvSpPr>
        <p:spPr bwMode="auto">
          <a:noFill/>
          <a:ln>
            <a:miter lim="800000"/>
            <a:headEnd/>
            <a:tailEnd/>
          </a:ln>
        </p:spPr>
        <p:txBody>
          <a:bodyPr/>
          <a:lstStyle/>
          <a:p>
            <a:fld id="{64E2A516-0300-469F-A18D-BF3D5D5CA33F}" type="slidenum">
              <a:rPr lang="en-US" altLang="es-ES" smtClean="0">
                <a:ea typeface="ヒラギノ角ゴ Pro W3"/>
                <a:cs typeface="ヒラギノ角ゴ Pro W3"/>
              </a:rPr>
              <a:pPr/>
              <a:t>5</a:t>
            </a:fld>
            <a:endParaRPr lang="en-US" altLang="es-ES" dirty="0" smtClean="0">
              <a:ea typeface="ヒラギノ角ゴ Pro W3"/>
              <a:cs typeface="ヒラギノ角ゴ Pro W3"/>
            </a:endParaRPr>
          </a:p>
        </p:txBody>
      </p:sp>
      <p:sp>
        <p:nvSpPr>
          <p:cNvPr id="33796" name="Footer Placeholder 10"/>
          <p:cNvSpPr>
            <a:spLocks noGrp="1"/>
          </p:cNvSpPr>
          <p:nvPr>
            <p:ph type="ftr" sz="quarter" idx="10"/>
          </p:nvPr>
        </p:nvSpPr>
        <p:spPr bwMode="auto">
          <a:xfrm>
            <a:off x="19050" y="6527800"/>
            <a:ext cx="3552825" cy="246063"/>
          </a:xfrm>
          <a:noFill/>
          <a:ln>
            <a:miter lim="800000"/>
            <a:headEnd/>
            <a:tailEnd/>
          </a:ln>
        </p:spPr>
        <p:txBody>
          <a:bodyPr/>
          <a:lstStyle/>
          <a:p>
            <a:r>
              <a:rPr lang="en-US" altLang="es-ES" smtClean="0">
                <a:ea typeface="ヒラギノ角ゴ Pro W3"/>
                <a:cs typeface="ヒラギノ角ゴ Pro W3"/>
              </a:rPr>
              <a:t>Gobierno de Chile | División de Organizaciones Sociales</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56" y="188640"/>
            <a:ext cx="6897063" cy="2800741"/>
          </a:xfrm>
          <a:prstGeom prst="rect">
            <a:avLst/>
          </a:prstGeom>
          <a:ln>
            <a:noFill/>
          </a:ln>
          <a:effectLst>
            <a:softEdge rad="112500"/>
          </a:effec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7747" y="980728"/>
            <a:ext cx="3760332" cy="24482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624387" y="908720"/>
            <a:ext cx="3778836" cy="24482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13073" y="3612932"/>
            <a:ext cx="7705352" cy="3108543"/>
          </a:xfrm>
          <a:prstGeom prst="rect">
            <a:avLst/>
          </a:prstGeom>
          <a:noFill/>
        </p:spPr>
        <p:txBody>
          <a:bodyPr wrap="square" rtlCol="0">
            <a:spAutoFit/>
          </a:bodyPr>
          <a:lstStyle/>
          <a:p>
            <a:pPr algn="ctr"/>
            <a:r>
              <a:rPr lang="es-CL" sz="20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La información permitirá sensibilizar, quizás hasta generar cierta conciencia sobre una temática. </a:t>
            </a:r>
          </a:p>
          <a:p>
            <a:pPr algn="just"/>
            <a:endParaRPr lang="es-CL" sz="2000" dirty="0">
              <a:latin typeface="Verdana" panose="020B0604030504040204" pitchFamily="34" charset="0"/>
              <a:ea typeface="Verdana" panose="020B0604030504040204" pitchFamily="34" charset="0"/>
              <a:cs typeface="Verdana" panose="020B0604030504040204" pitchFamily="34" charset="0"/>
            </a:endParaRPr>
          </a:p>
          <a:p>
            <a:pPr algn="ctr"/>
            <a:r>
              <a:rPr lang="es-CL" sz="2000" dirty="0" smtClean="0">
                <a:latin typeface="Verdana" panose="020B0604030504040204" pitchFamily="34" charset="0"/>
                <a:ea typeface="Verdana" panose="020B0604030504040204" pitchFamily="34" charset="0"/>
                <a:cs typeface="Verdana" panose="020B0604030504040204" pitchFamily="34" charset="0"/>
              </a:rPr>
              <a:t>… Pero la comunicación, sólo vinculada a la difusión de información, al consumo, al impacto visual, al entretenimiento</a:t>
            </a:r>
          </a:p>
          <a:p>
            <a:pPr algn="just"/>
            <a:endParaRPr lang="es-C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es-CL" sz="2800" b="1" dirty="0" smtClean="0">
                <a:latin typeface="Verdana" panose="020B0604030504040204" pitchFamily="34" charset="0"/>
                <a:ea typeface="Verdana" panose="020B0604030504040204" pitchFamily="34" charset="0"/>
                <a:cs typeface="Verdana" panose="020B0604030504040204" pitchFamily="34" charset="0"/>
              </a:rPr>
              <a:t>¿Permite alcanzar nuestros fines sociales?</a:t>
            </a:r>
            <a:endParaRPr lang="es-CL" sz="2800"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16632"/>
            <a:ext cx="8164513" cy="1440160"/>
          </a:xfrm>
        </p:spPr>
        <p:txBody>
          <a:bodyPr/>
          <a:lstStyle/>
          <a:p>
            <a:r>
              <a:rPr lang="es-CL"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2600" b="1" u="sng"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Actividad</a:t>
            </a:r>
            <a:r>
              <a:rPr lang="es-CL" b="1" u="sng"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s-CL" b="1" u="sng"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L" sz="28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CL" sz="28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Instrucciones</a:t>
            </a: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485246" y="1412776"/>
            <a:ext cx="8177213" cy="5115024"/>
          </a:xfrm>
        </p:spPr>
        <p:txBody>
          <a:bodyPr/>
          <a:lstStyle/>
          <a:p>
            <a:pPr marL="457200" indent="-457200">
              <a:lnSpc>
                <a:spcPct val="150000"/>
              </a:lnSpc>
              <a:buFont typeface="Arial" pitchFamily="34" charset="0"/>
              <a:buAutoNum type="arabicPeriod"/>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solicita dos voluntarios para que pasen adelante.</a:t>
            </a:r>
          </a:p>
          <a:p>
            <a:pPr marL="457200" indent="-457200">
              <a:lnSpc>
                <a:spcPct val="150000"/>
              </a:lnSpc>
              <a:buFont typeface="Arial" pitchFamily="34" charset="0"/>
              <a:buAutoNum type="arabicPeriod"/>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Cada uno de los asistentes recibe una hoja en blanco.</a:t>
            </a:r>
          </a:p>
          <a:p>
            <a:pPr marL="457200" indent="-457200">
              <a:lnSpc>
                <a:spcPct val="150000"/>
              </a:lnSpc>
              <a:buFont typeface="Arial" pitchFamily="34" charset="0"/>
              <a:buAutoNum type="arabicPeriod"/>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primer voluntario, de espalda al grupo, debe observar la hoja y describir lo que ve.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Cuando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piense que ya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está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preparado, avisa: "Empiezo</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los demás reproducirán en un dibujo la descripción dada por él.</a:t>
            </a:r>
          </a:p>
          <a:p>
            <a:pPr marL="457200" indent="-457200">
              <a:lnSpc>
                <a:spcPct val="150000"/>
              </a:lnSpc>
              <a:buFont typeface="Arial" pitchFamily="34" charset="0"/>
              <a:buAutoNum type="arabicPeriod"/>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debe trabajar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en completo silencio. No mirar ni copiar lo que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vecino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dibuja en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su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hoja.</a:t>
            </a:r>
          </a:p>
          <a:p>
            <a:pPr marL="457200" indent="-457200">
              <a:lnSpc>
                <a:spcPct val="150000"/>
              </a:lnSpc>
              <a:buFont typeface="Arial" pitchFamily="34" charset="0"/>
              <a:buAutoNum type="arabicPeriod"/>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voluntario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una vez que concluya la descripción, debe decir.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"Eso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es todo", o " termine".</a:t>
            </a: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D</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evuelve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hoja al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relator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sin que otros la vean y toma asiento. </a:t>
            </a:r>
          </a:p>
          <a:p>
            <a:pPr marL="0" indent="0" algn="ctr">
              <a:buNone/>
            </a:pPr>
            <a:r>
              <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rPr>
              <a:t>Tiempo máximo de la actividad= 5 minutos</a:t>
            </a: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1 Marcador de número de diapositiva"/>
          <p:cNvSpPr>
            <a:spLocks noGrp="1"/>
          </p:cNvSpPr>
          <p:nvPr>
            <p:ph type="sldNum" sz="quarter" idx="11"/>
          </p:nvPr>
        </p:nvSpPr>
        <p:spPr>
          <a:xfrm>
            <a:off x="6183313" y="6527800"/>
            <a:ext cx="2133600" cy="193675"/>
          </a:xfrm>
        </p:spPr>
        <p:txBody>
          <a:bodyPr/>
          <a:lstStyle/>
          <a:p>
            <a:pPr algn="r">
              <a:defRPr/>
            </a:pPr>
            <a:fld id="{94291D92-557B-40BD-B0FC-ECA259EAA92F}" type="slidenum">
              <a:rPr lang="es-ES" altLang="es-CL" smtClean="0"/>
              <a:pPr algn="r">
                <a:defRPr/>
              </a:pPr>
              <a:t>6</a:t>
            </a:fld>
            <a:endParaRPr lang="es-ES" altLang="es-CL" dirty="0"/>
          </a:p>
        </p:txBody>
      </p:sp>
    </p:spTree>
    <p:extLst>
      <p:ext uri="{BB962C8B-B14F-4D97-AF65-F5344CB8AC3E}">
        <p14:creationId xmlns:p14="http://schemas.microsoft.com/office/powerpoint/2010/main" val="3383215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612304"/>
          </a:xfrm>
        </p:spPr>
        <p:txBody>
          <a:bodyPr/>
          <a:lstStyle/>
          <a:p>
            <a:pPr algn="ctr"/>
            <a:r>
              <a:rPr lang="es-CL" sz="2800" b="1"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Instrucciones</a:t>
            </a:r>
            <a:endParaRPr lang="es-CL" sz="2800" b="1" dirty="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611560" y="1268760"/>
            <a:ext cx="7718053" cy="5184575"/>
          </a:xfrm>
        </p:spPr>
        <p:txBody>
          <a:bodyPr/>
          <a:lstStyle/>
          <a:p>
            <a:pPr algn="just">
              <a:lnSpc>
                <a:spcPct val="150000"/>
              </a:lnSpc>
              <a:buFont typeface="+mj-lt"/>
              <a:buAutoNum type="arabicPeriod"/>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segundo voluntario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se </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parará frente el grupo</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buNone/>
            </a:pP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buNone/>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D</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escribirá la imagen que ve.</a:t>
            </a:r>
          </a:p>
          <a:p>
            <a:pPr marL="0" indent="0" algn="just">
              <a:lnSpc>
                <a:spcPct val="150000"/>
              </a:lnSpc>
              <a:buNone/>
            </a:pP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buNone/>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3.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A</a:t>
            </a: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 igual que en la primera parte, la totalidad de los asistentes reproducirá en un dibujo la descripción que va dando el voluntario al otro lado de la hoja. Con la particularidad de que si alguno queda con dudas respecto a la descripción, puede realizarle alguna pregunta al voluntario.</a:t>
            </a:r>
          </a:p>
          <a:p>
            <a:pPr marL="0" indent="0" algn="just">
              <a:lnSpc>
                <a:spcPct val="150000"/>
              </a:lnSpc>
              <a:buNone/>
            </a:pP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buNone/>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4. No </a:t>
            </a:r>
            <a:r>
              <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rPr>
              <a:t>se debe mirar el trabajo de los otros vecinos. </a:t>
            </a: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Tiempo máximo de la actividad= 5 minutos.</a:t>
            </a: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1 Marcador de número de diapositiva"/>
          <p:cNvSpPr>
            <a:spLocks noGrp="1"/>
          </p:cNvSpPr>
          <p:nvPr>
            <p:ph type="sldNum" sz="quarter" idx="11"/>
          </p:nvPr>
        </p:nvSpPr>
        <p:spPr>
          <a:xfrm>
            <a:off x="6183313" y="6527800"/>
            <a:ext cx="2133600" cy="193675"/>
          </a:xfrm>
        </p:spPr>
        <p:txBody>
          <a:bodyPr/>
          <a:lstStyle/>
          <a:p>
            <a:pPr algn="r">
              <a:defRPr/>
            </a:pPr>
            <a:fld id="{94291D92-557B-40BD-B0FC-ECA259EAA92F}" type="slidenum">
              <a:rPr lang="es-ES" altLang="es-CL" smtClean="0"/>
              <a:pPr algn="r">
                <a:defRPr/>
              </a:pPr>
              <a:t>7</a:t>
            </a:fld>
            <a:endParaRPr lang="es-ES" altLang="es-CL" dirty="0"/>
          </a:p>
        </p:txBody>
      </p:sp>
    </p:spTree>
    <p:extLst>
      <p:ext uri="{BB962C8B-B14F-4D97-AF65-F5344CB8AC3E}">
        <p14:creationId xmlns:p14="http://schemas.microsoft.com/office/powerpoint/2010/main" val="1153179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76672"/>
            <a:ext cx="7650457" cy="5688632"/>
          </a:xfrm>
          <a:prstGeom prst="rect">
            <a:avLst/>
          </a:prstGeom>
          <a:ln>
            <a:noFill/>
          </a:ln>
          <a:effectLst>
            <a:softEdge rad="112500"/>
          </a:effectLst>
        </p:spPr>
      </p:pic>
      <p:sp>
        <p:nvSpPr>
          <p:cNvPr id="3" name="1 Marcador de número de diapositiva"/>
          <p:cNvSpPr>
            <a:spLocks noGrp="1"/>
          </p:cNvSpPr>
          <p:nvPr>
            <p:ph type="sldNum" sz="quarter" idx="11"/>
          </p:nvPr>
        </p:nvSpPr>
        <p:spPr>
          <a:xfrm>
            <a:off x="6183313" y="6527800"/>
            <a:ext cx="2133600" cy="193675"/>
          </a:xfrm>
        </p:spPr>
        <p:txBody>
          <a:bodyPr/>
          <a:lstStyle/>
          <a:p>
            <a:pPr algn="r">
              <a:defRPr/>
            </a:pPr>
            <a:fld id="{94291D92-557B-40BD-B0FC-ECA259EAA92F}" type="slidenum">
              <a:rPr lang="es-ES" altLang="es-CL" smtClean="0"/>
              <a:pPr algn="r">
                <a:defRPr/>
              </a:pPr>
              <a:t>8</a:t>
            </a:fld>
            <a:endParaRPr lang="es-ES" altLang="es-CL" dirty="0"/>
          </a:p>
        </p:txBody>
      </p:sp>
    </p:spTree>
    <p:extLst>
      <p:ext uri="{BB962C8B-B14F-4D97-AF65-F5344CB8AC3E}">
        <p14:creationId xmlns:p14="http://schemas.microsoft.com/office/powerpoint/2010/main" val="322288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7848872" cy="59322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Marcador de número de diapositiva"/>
          <p:cNvSpPr>
            <a:spLocks noGrp="1"/>
          </p:cNvSpPr>
          <p:nvPr>
            <p:ph type="sldNum" sz="quarter" idx="11"/>
          </p:nvPr>
        </p:nvSpPr>
        <p:spPr>
          <a:xfrm>
            <a:off x="6183313" y="6527800"/>
            <a:ext cx="2133600" cy="193675"/>
          </a:xfrm>
        </p:spPr>
        <p:txBody>
          <a:bodyPr/>
          <a:lstStyle/>
          <a:p>
            <a:pPr algn="r">
              <a:defRPr/>
            </a:pPr>
            <a:fld id="{94291D92-557B-40BD-B0FC-ECA259EAA92F}" type="slidenum">
              <a:rPr lang="es-ES" altLang="es-CL" smtClean="0"/>
              <a:pPr algn="r">
                <a:defRPr/>
              </a:pPr>
              <a:t>9</a:t>
            </a:fld>
            <a:endParaRPr lang="es-ES" altLang="es-CL" dirty="0"/>
          </a:p>
        </p:txBody>
      </p:sp>
    </p:spTree>
    <p:extLst>
      <p:ext uri="{BB962C8B-B14F-4D97-AF65-F5344CB8AC3E}">
        <p14:creationId xmlns:p14="http://schemas.microsoft.com/office/powerpoint/2010/main" val="72550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091904EEFF6B94C913A8A690B15F03E" ma:contentTypeVersion="2" ma:contentTypeDescription="Crear nuevo documento." ma:contentTypeScope="" ma:versionID="d6e83243cdaa9d17b2d1ea4503843b1b">
  <xsd:schema xmlns:xsd="http://www.w3.org/2001/XMLSchema" xmlns:xs="http://www.w3.org/2001/XMLSchema" xmlns:p="http://schemas.microsoft.com/office/2006/metadata/properties" xmlns:ns2="309d77d8-10e9-4602-be2a-b208202fbb6f" targetNamespace="http://schemas.microsoft.com/office/2006/metadata/properties" ma:root="true" ma:fieldsID="52cade17bae2d4d4707011aa1b5aa9d6" ns2:_="">
    <xsd:import namespace="309d77d8-10e9-4602-be2a-b208202fbb6f"/>
    <xsd:element name="properties">
      <xsd:complexType>
        <xsd:sequence>
          <xsd:element name="documentManagement">
            <xsd:complexType>
              <xsd:all>
                <xsd:element ref="ns2:url_documento"/>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77d8-10e9-4602-be2a-b208202fbb6f" elementFormDefault="qualified">
    <xsd:import namespace="http://schemas.microsoft.com/office/2006/documentManagement/types"/>
    <xsd:import namespace="http://schemas.microsoft.com/office/infopath/2007/PartnerControls"/>
    <xsd:element name="url_documento" ma:index="8" ma:displayName="url_documento" ma:default="/APR/documentos/EscuelaDirigentesAPR/" ma:internalName="url_documento">
      <xsd:simpleType>
        <xsd:restriction base="dms:Text">
          <xsd:maxLength value="255"/>
        </xsd:restriction>
      </xsd:simpleType>
    </xsd:element>
    <xsd:element name="Categoria" ma:index="9" nillable="true" ma:displayName="Categoria" ma:default="Día 1" ma:format="Dropdown" ma:internalName="Categoria">
      <xsd:simpleType>
        <xsd:restriction base="dms:Choice">
          <xsd:enumeration value="Día 1"/>
          <xsd:enumeration value="Día 2"/>
          <xsd:enumeration value="Día 3"/>
          <xsd:enumeration value="Día 4"/>
          <xsd:enumeration value="Fot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ia xmlns="309d77d8-10e9-4602-be2a-b208202fbb6f">Día 4</Categoria>
    <url_documento xmlns="309d77d8-10e9-4602-be2a-b208202fbb6f">/APR/documentos/EscuelaDirigentesAPR/PPTCOMUNICACIONPARALAACCIONFINAL.pptx</url_documento>
  </documentManagement>
</p:properties>
</file>

<file path=customXml/itemProps1.xml><?xml version="1.0" encoding="utf-8"?>
<ds:datastoreItem xmlns:ds="http://schemas.openxmlformats.org/officeDocument/2006/customXml" ds:itemID="{9E480424-2F1B-4763-960A-10B1CD0F321B}"/>
</file>

<file path=customXml/itemProps2.xml><?xml version="1.0" encoding="utf-8"?>
<ds:datastoreItem xmlns:ds="http://schemas.openxmlformats.org/officeDocument/2006/customXml" ds:itemID="{ABD24912-FFE4-4EE9-AD96-023E1D179F16}"/>
</file>

<file path=customXml/itemProps3.xml><?xml version="1.0" encoding="utf-8"?>
<ds:datastoreItem xmlns:ds="http://schemas.openxmlformats.org/officeDocument/2006/customXml" ds:itemID="{39204D07-DE3B-4AED-9A61-7552DD079D9C}"/>
</file>

<file path=docProps/app.xml><?xml version="1.0" encoding="utf-8"?>
<Properties xmlns="http://schemas.openxmlformats.org/officeDocument/2006/extended-properties" xmlns:vt="http://schemas.openxmlformats.org/officeDocument/2006/docPropsVTypes">
  <TotalTime>7173</TotalTime>
  <Words>984</Words>
  <Application>Microsoft Office PowerPoint</Application>
  <PresentationFormat>Presentación en pantalla (4:3)</PresentationFormat>
  <Paragraphs>177</Paragraphs>
  <Slides>23</Slides>
  <Notes>1</Notes>
  <HiddenSlides>0</HiddenSlides>
  <MMClips>0</MMClips>
  <ScaleCrop>false</ScaleCrop>
  <HeadingPairs>
    <vt:vector size="4" baseType="variant">
      <vt:variant>
        <vt:lpstr>Tema</vt:lpstr>
      </vt:variant>
      <vt:variant>
        <vt:i4>3</vt:i4>
      </vt:variant>
      <vt:variant>
        <vt:lpstr>Títulos de diapositiva</vt:lpstr>
      </vt:variant>
      <vt:variant>
        <vt:i4>23</vt:i4>
      </vt:variant>
    </vt:vector>
  </HeadingPairs>
  <TitlesOfParts>
    <vt:vector size="26" baseType="lpstr">
      <vt:lpstr>Office Theme</vt:lpstr>
      <vt:lpstr>1_Office Theme</vt:lpstr>
      <vt:lpstr>2_Office Theme</vt:lpstr>
      <vt:lpstr>Presentación de PowerPoint</vt:lpstr>
      <vt:lpstr>Comprender la información como parte de la comunicación, considerando este proceso relevante para el desarrollo de la sociedad.   Reconocer la comunicación como un factor clave para el buen desempeño de los dirigentes sociales y el desarrollo de sus organizaciones.</vt:lpstr>
      <vt:lpstr>¿Qué entendemos por información?  ¿Qué entendemos por comunicación?  ¿Qué entendemos por medios de comunicación de masas?  </vt:lpstr>
      <vt:lpstr>Presentación de PowerPoint</vt:lpstr>
      <vt:lpstr>Presentación de PowerPoint</vt:lpstr>
      <vt:lpstr>        Actividad  Instrucciones</vt:lpstr>
      <vt:lpstr>Instrucciones</vt:lpstr>
      <vt:lpstr>Presentación de PowerPoint</vt:lpstr>
      <vt:lpstr>Presentación de PowerPoint</vt:lpstr>
      <vt:lpstr>Presentación de PowerPoint</vt:lpstr>
      <vt:lpstr>Presentación de PowerPoint</vt:lpstr>
      <vt:lpstr>¿Por qué es clave la comunicación para el desarrollo de nuestra organización social?</vt:lpstr>
      <vt:lpstr>Presentación de PowerPoint</vt:lpstr>
      <vt:lpstr>Presentación de PowerPoint</vt:lpstr>
      <vt:lpstr>Presentación de PowerPoint</vt:lpstr>
      <vt:lpstr>Dinámica juego de roles</vt:lpstr>
      <vt:lpstr>Presentación de PowerPoint</vt:lpstr>
      <vt:lpstr>Estilos comunicacionales</vt:lpstr>
      <vt:lpstr>Barreras comunicacionales</vt:lpstr>
      <vt:lpstr>Presentación de PowerPoint</vt:lpstr>
      <vt:lpstr>Algunas Conclusiones</vt:lpstr>
      <vt:lpstr>Presentación de PowerPoint</vt:lpstr>
      <vt:lpstr>Muchas 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dc:title>
  <dc:creator>Executive Director</dc:creator>
  <cp:lastModifiedBy>Scarlet Ibarra</cp:lastModifiedBy>
  <cp:revision>212</cp:revision>
  <cp:lastPrinted>2014-05-08T16:00:06Z</cp:lastPrinted>
  <dcterms:created xsi:type="dcterms:W3CDTF">2010-11-27T19:44:20Z</dcterms:created>
  <dcterms:modified xsi:type="dcterms:W3CDTF">2015-07-27T15:23:01Z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0x010100C091904EEFF6B94C913A8A690B15F03E</vt:lpwstr>
  </property>
</Properties>
</file>