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29"/>
  </p:notesMasterIdLst>
  <p:sldIdLst>
    <p:sldId id="283" r:id="rId4"/>
    <p:sldId id="284" r:id="rId5"/>
    <p:sldId id="259" r:id="rId6"/>
    <p:sldId id="278" r:id="rId7"/>
    <p:sldId id="260" r:id="rId8"/>
    <p:sldId id="261" r:id="rId9"/>
    <p:sldId id="262" r:id="rId10"/>
    <p:sldId id="263" r:id="rId11"/>
    <p:sldId id="264" r:id="rId12"/>
    <p:sldId id="265" r:id="rId13"/>
    <p:sldId id="288" r:id="rId14"/>
    <p:sldId id="280" r:id="rId15"/>
    <p:sldId id="267" r:id="rId16"/>
    <p:sldId id="268" r:id="rId17"/>
    <p:sldId id="281" r:id="rId18"/>
    <p:sldId id="269" r:id="rId19"/>
    <p:sldId id="270" r:id="rId20"/>
    <p:sldId id="271" r:id="rId21"/>
    <p:sldId id="272" r:id="rId22"/>
    <p:sldId id="273" r:id="rId23"/>
    <p:sldId id="282" r:id="rId24"/>
    <p:sldId id="274" r:id="rId25"/>
    <p:sldId id="275" r:id="rId26"/>
    <p:sldId id="285" r:id="rId27"/>
    <p:sldId id="286"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76" autoAdjust="0"/>
  </p:normalViewPr>
  <p:slideViewPr>
    <p:cSldViewPr>
      <p:cViewPr>
        <p:scale>
          <a:sx n="60" d="100"/>
          <a:sy n="60" d="100"/>
        </p:scale>
        <p:origin x="-79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ED87D-53FF-4424-A576-8100463A6FB8}" type="datetimeFigureOut">
              <a:rPr lang="es-ES" smtClean="0"/>
              <a:pPr/>
              <a:t>03/11/2015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81999-339A-4EB0-8929-49637DA77BFB}" type="slidenum">
              <a:rPr lang="es-ES" smtClean="0"/>
              <a:pPr/>
              <a:t>‹Nº›</a:t>
            </a:fld>
            <a:endParaRPr lang="es-ES"/>
          </a:p>
        </p:txBody>
      </p:sp>
    </p:spTree>
    <p:extLst>
      <p:ext uri="{BB962C8B-B14F-4D97-AF65-F5344CB8AC3E}">
        <p14:creationId xmlns:p14="http://schemas.microsoft.com/office/powerpoint/2010/main" xmlns="" val="6101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p:spPr>
        <p:txBody>
          <a:bodyPr/>
          <a:lstStyle/>
          <a:p>
            <a:pPr eaLnBrk="1" hangingPunct="1"/>
            <a:endParaRPr lang="es-CL" altLang="es-CL" dirty="0" smtClean="0">
              <a:latin typeface="Arial" pitchFamily="34" charset="0"/>
              <a:ea typeface="ＭＳ Ｐゴシック" pitchFamily="34" charset="-128"/>
              <a:cs typeface="Arial" pitchFamily="34" charset="0"/>
            </a:endParaRPr>
          </a:p>
        </p:txBody>
      </p:sp>
      <p:sp>
        <p:nvSpPr>
          <p:cNvPr id="33796" name="3 Marcador de número de diapositiva"/>
          <p:cNvSpPr>
            <a:spLocks noGrp="1"/>
          </p:cNvSpPr>
          <p:nvPr>
            <p:ph type="sldNum" sz="quarter" idx="5"/>
          </p:nvPr>
        </p:nvSpPr>
        <p:spPr>
          <a:noFill/>
        </p:spPr>
        <p:txBody>
          <a:bodyPr/>
          <a:lstStyle/>
          <a:p>
            <a:fld id="{CB51E788-F627-4584-B6FC-91BC51BF8F69}" type="slidenum">
              <a:rPr lang="es-ES_tradnl" altLang="es-CL" smtClean="0">
                <a:latin typeface="Arial" pitchFamily="34" charset="0"/>
                <a:ea typeface="ＭＳ Ｐゴシック" pitchFamily="34" charset="-128"/>
              </a:rPr>
              <a:pPr/>
              <a:t>1</a:t>
            </a:fld>
            <a:endParaRPr lang="es-ES_tradnl" altLang="es-CL"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s-CL" altLang="es-CL" smtClean="0">
              <a:latin typeface="Arial" pitchFamily="34" charset="0"/>
              <a:ea typeface="ＭＳ Ｐゴシック" pitchFamily="34" charset="-128"/>
              <a:cs typeface="Arial" pitchFamily="34" charset="0"/>
            </a:endParaRPr>
          </a:p>
        </p:txBody>
      </p:sp>
      <p:sp>
        <p:nvSpPr>
          <p:cNvPr id="34820" name="3 Marcador de número de diapositiva"/>
          <p:cNvSpPr>
            <a:spLocks noGrp="1"/>
          </p:cNvSpPr>
          <p:nvPr>
            <p:ph type="sldNum" sz="quarter" idx="5"/>
          </p:nvPr>
        </p:nvSpPr>
        <p:spPr>
          <a:noFill/>
        </p:spPr>
        <p:txBody>
          <a:bodyPr/>
          <a:lstStyle/>
          <a:p>
            <a:fld id="{5BD2512E-FF0D-472D-9A59-F88710D4B81D}" type="slidenum">
              <a:rPr lang="es-ES_tradnl" altLang="es-CL" smtClean="0">
                <a:latin typeface="Arial" pitchFamily="34" charset="0"/>
                <a:ea typeface="ＭＳ Ｐゴシック" pitchFamily="34" charset="-128"/>
              </a:rPr>
              <a:pPr/>
              <a:t>25</a:t>
            </a:fld>
            <a:endParaRPr lang="es-ES_tradnl" altLang="es-CL"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 noProof="0" smtClean="0"/>
              <a:t>Haga clic para modificar el estilo de título del patrón</a:t>
            </a:r>
            <a:endParaRPr lang="en-US" noProof="0" dirty="0" smtClean="0"/>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noProof="0" smtClean="0"/>
              <a:t>Haga clic para modificar el estilo de subtítulo del patrón</a:t>
            </a:r>
            <a:endParaRPr lang="en-US" noProof="0" dirty="0" smtClean="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4099FB98-582E-4993-805C-04BC39D18E0E}" type="datetime1">
              <a:rPr lang="en-US" smtClean="0"/>
              <a:pPr/>
              <a:t>11/3/2015</a:t>
            </a:fld>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5CCABDEB-B5A7-4198-A5A3-FBA170D37C98}"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6C29EEF-D954-4303-B42B-42087E34ED07}" type="datetime1">
              <a:rPr lang="en-US" smtClean="0"/>
              <a:pPr>
                <a:defRPr/>
              </a:pPr>
              <a:t>11/3/2015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s-CL" dirty="0"/>
          </a:p>
        </p:txBody>
      </p:sp>
      <p:sp>
        <p:nvSpPr>
          <p:cNvPr id="7" name="Slide Number Placeholder 6"/>
          <p:cNvSpPr>
            <a:spLocks noGrp="1"/>
          </p:cNvSpPr>
          <p:nvPr>
            <p:ph type="sldNum" sz="quarter" idx="12"/>
          </p:nvPr>
        </p:nvSpPr>
        <p:spPr/>
        <p:txBody>
          <a:bodyPr/>
          <a:lstStyle>
            <a:lvl1pPr>
              <a:defRPr/>
            </a:lvl1pPr>
          </a:lstStyle>
          <a:p>
            <a:pPr>
              <a:defRPr/>
            </a:pPr>
            <a:fld id="{9466850F-5750-4466-B60A-0495351C7081}" type="slidenum">
              <a:rPr lang="en-US"/>
              <a:pPr>
                <a:defRPr/>
              </a:pPr>
              <a:t>‹Nº›</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7E7B159-1D41-4017-8159-D3C268CAF421}" type="datetime1">
              <a:rPr lang="en-US" smtClean="0"/>
              <a:pPr>
                <a:defRPr/>
              </a:pPr>
              <a:t>11/3/2015</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s-CL" dirty="0"/>
          </a:p>
        </p:txBody>
      </p:sp>
      <p:sp>
        <p:nvSpPr>
          <p:cNvPr id="9" name="Slide Number Placeholder 8"/>
          <p:cNvSpPr>
            <a:spLocks noGrp="1"/>
          </p:cNvSpPr>
          <p:nvPr>
            <p:ph type="sldNum" sz="quarter" idx="12"/>
          </p:nvPr>
        </p:nvSpPr>
        <p:spPr/>
        <p:txBody>
          <a:bodyPr/>
          <a:lstStyle>
            <a:lvl1pPr>
              <a:defRPr/>
            </a:lvl1pPr>
          </a:lstStyle>
          <a:p>
            <a:pPr>
              <a:defRPr/>
            </a:pPr>
            <a:fld id="{EC3BA657-94C6-4457-80B7-0D9F59862384}" type="slidenum">
              <a:rPr lang="en-US"/>
              <a:pPr>
                <a:defRPr/>
              </a:pPr>
              <a:t>‹Nº›</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CL" dirty="0"/>
          </a:p>
        </p:txBody>
      </p:sp>
      <p:sp>
        <p:nvSpPr>
          <p:cNvPr id="4" name="Slide Number Placeholder 4"/>
          <p:cNvSpPr>
            <a:spLocks noGrp="1"/>
          </p:cNvSpPr>
          <p:nvPr>
            <p:ph type="sldNum" sz="quarter" idx="11"/>
          </p:nvPr>
        </p:nvSpPr>
        <p:spPr/>
        <p:txBody>
          <a:bodyPr/>
          <a:lstStyle>
            <a:lvl1pPr>
              <a:defRPr/>
            </a:lvl1pPr>
          </a:lstStyle>
          <a:p>
            <a:pPr>
              <a:defRPr/>
            </a:pPr>
            <a:fld id="{0CF79985-A67B-4D6A-AEFE-9986FB5C7DA9}" type="slidenum">
              <a:rPr lang="en-US"/>
              <a:pPr>
                <a:defRPr/>
              </a:pPr>
              <a:t>‹Nº›</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dirty="0"/>
          </a:p>
        </p:txBody>
      </p:sp>
      <p:sp>
        <p:nvSpPr>
          <p:cNvPr id="3" name="Slide Number Placeholder 3"/>
          <p:cNvSpPr>
            <a:spLocks noGrp="1"/>
          </p:cNvSpPr>
          <p:nvPr>
            <p:ph type="sldNum" sz="quarter" idx="11"/>
          </p:nvPr>
        </p:nvSpPr>
        <p:spPr/>
        <p:txBody>
          <a:bodyPr/>
          <a:lstStyle>
            <a:lvl1pPr>
              <a:defRPr/>
            </a:lvl1pPr>
          </a:lstStyle>
          <a:p>
            <a:pPr>
              <a:defRPr/>
            </a:pPr>
            <a:fld id="{7BF76D3D-B219-4A14-9DC4-21898FB8F382}" type="slidenum">
              <a:rPr lang="en-US"/>
              <a:pPr>
                <a:defRPr/>
              </a:pPr>
              <a:t>‹Nº›</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pPr>
              <a:defRPr/>
            </a:pPr>
            <a:endParaRPr lang="es-CL" dirty="0"/>
          </a:p>
        </p:txBody>
      </p:sp>
      <p:sp>
        <p:nvSpPr>
          <p:cNvPr id="6" name="Slide Number Placeholder 6"/>
          <p:cNvSpPr>
            <a:spLocks noGrp="1"/>
          </p:cNvSpPr>
          <p:nvPr>
            <p:ph type="sldNum" sz="quarter" idx="11"/>
          </p:nvPr>
        </p:nvSpPr>
        <p:spPr/>
        <p:txBody>
          <a:bodyPr/>
          <a:lstStyle>
            <a:lvl1pPr>
              <a:defRPr/>
            </a:lvl1pPr>
          </a:lstStyle>
          <a:p>
            <a:pPr>
              <a:defRPr/>
            </a:pPr>
            <a:fld id="{43ECFD4D-839A-4AC2-AC9E-069778AA628D}" type="slidenum">
              <a:rPr lang="en-US"/>
              <a:pPr>
                <a:defRPr/>
              </a:pPr>
              <a:t>‹Nº›</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5"/>
          <p:cNvSpPr>
            <a:spLocks noGrp="1"/>
          </p:cNvSpPr>
          <p:nvPr>
            <p:ph type="ftr" sz="quarter" idx="10"/>
          </p:nvPr>
        </p:nvSpPr>
        <p:spPr/>
        <p:txBody>
          <a:bodyPr/>
          <a:lstStyle>
            <a:lvl1pPr>
              <a:defRPr/>
            </a:lvl1pPr>
          </a:lstStyle>
          <a:p>
            <a:pPr>
              <a:defRPr/>
            </a:pPr>
            <a:endParaRPr lang="es-CL" dirty="0"/>
          </a:p>
        </p:txBody>
      </p:sp>
      <p:sp>
        <p:nvSpPr>
          <p:cNvPr id="6" name="Slide Number Placeholder 6"/>
          <p:cNvSpPr>
            <a:spLocks noGrp="1"/>
          </p:cNvSpPr>
          <p:nvPr>
            <p:ph type="sldNum" sz="quarter" idx="11"/>
          </p:nvPr>
        </p:nvSpPr>
        <p:spPr/>
        <p:txBody>
          <a:bodyPr/>
          <a:lstStyle>
            <a:lvl1pPr>
              <a:defRPr/>
            </a:lvl1pPr>
          </a:lstStyle>
          <a:p>
            <a:pPr>
              <a:defRPr/>
            </a:pPr>
            <a:fld id="{4154FA84-FEC6-4F4E-95E5-3223FE086BC1}" type="slidenum">
              <a:rPr lang="en-US"/>
              <a:pPr>
                <a:defRPr/>
              </a:pPr>
              <a:t>‹Nº›</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dirty="0"/>
          </a:p>
        </p:txBody>
      </p:sp>
      <p:sp>
        <p:nvSpPr>
          <p:cNvPr id="5" name="Slide Number Placeholder 5"/>
          <p:cNvSpPr>
            <a:spLocks noGrp="1"/>
          </p:cNvSpPr>
          <p:nvPr>
            <p:ph type="sldNum" sz="quarter" idx="11"/>
          </p:nvPr>
        </p:nvSpPr>
        <p:spPr/>
        <p:txBody>
          <a:bodyPr/>
          <a:lstStyle>
            <a:lvl1pPr>
              <a:defRPr/>
            </a:lvl1pPr>
          </a:lstStyle>
          <a:p>
            <a:pPr>
              <a:defRPr/>
            </a:pPr>
            <a:fld id="{AAE20D22-0F45-4CD8-B6AC-B983F5FE6C4C}" type="slidenum">
              <a:rPr lang="en-US"/>
              <a:pPr>
                <a:defRPr/>
              </a:pPr>
              <a:t>‹Nº›</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dirty="0"/>
          </a:p>
        </p:txBody>
      </p:sp>
      <p:sp>
        <p:nvSpPr>
          <p:cNvPr id="5" name="Slide Number Placeholder 5"/>
          <p:cNvSpPr>
            <a:spLocks noGrp="1"/>
          </p:cNvSpPr>
          <p:nvPr>
            <p:ph type="sldNum" sz="quarter" idx="11"/>
          </p:nvPr>
        </p:nvSpPr>
        <p:spPr/>
        <p:txBody>
          <a:bodyPr/>
          <a:lstStyle>
            <a:lvl1pPr>
              <a:defRPr/>
            </a:lvl1pPr>
          </a:lstStyle>
          <a:p>
            <a:pPr>
              <a:defRPr/>
            </a:pPr>
            <a:fld id="{E6AA53A2-A86B-43AC-8F8F-D2354F5D5E31}" type="slidenum">
              <a:rPr lang="en-US"/>
              <a:pPr>
                <a:defRPr/>
              </a:pPr>
              <a:t>‹Nº›</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F856F4B-47D2-4878-B8CA-10F0F8641AD1}" type="datetime1">
              <a:rPr lang="en-US" smtClean="0"/>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B33AE14-2916-45B5-A1B8-E2C8EE841F51}" type="slidenum">
              <a:rPr lang="en-US"/>
              <a:pPr>
                <a:defRPr/>
              </a:pPr>
              <a:t>‹Nº›</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883024F-500A-4E40-88D0-6B33FFF03D73}" type="datetime1">
              <a:rPr lang="en-US" smtClean="0"/>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CFAF86-8785-4B0D-A452-EBF10B73AA9C}" type="slidenum">
              <a:rPr lang="en-US"/>
              <a:pPr>
                <a:defRPr/>
              </a:pPr>
              <a:t>‹Nº›</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513BFFFD-1761-41E8-85B5-F40859D55E3A}" type="datetime1">
              <a:rPr lang="en-US" smtClean="0"/>
              <a:pPr/>
              <a:t>11/3/2015</a:t>
            </a:fld>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5CCABDEB-B5A7-4198-A5A3-FBA170D37C98}" type="slidenum">
              <a:rPr lang="es-ES" smtClean="0"/>
              <a:pPr/>
              <a:t>‹Nº›</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52784EF-66CB-4B00-9541-50413A5112B6}" type="datetime1">
              <a:rPr lang="en-US" smtClean="0"/>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7D8C473-EC3E-488A-AF91-CCFB03854984}" type="slidenum">
              <a:rPr lang="en-US"/>
              <a:pPr>
                <a:defRPr/>
              </a:pPr>
              <a:t>‹Nº›</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FFB2C10-C9AC-436B-A1BA-83438DB25089}" type="datetime1">
              <a:rPr lang="en-US" smtClean="0"/>
              <a:pPr>
                <a:defRPr/>
              </a:pPr>
              <a:t>11/3/2015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ABDEFB0-AA36-4C0D-A8C7-6F26F8A10031}" type="slidenum">
              <a:rPr lang="en-US"/>
              <a:pPr>
                <a:defRPr/>
              </a:pPr>
              <a:t>‹Nº›</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5215CB7-D0A4-4771-A48A-D57537EAE282}" type="datetime1">
              <a:rPr lang="en-US" smtClean="0"/>
              <a:pPr>
                <a:defRPr/>
              </a:pPr>
              <a:t>11/3/2015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01D4148-4694-446E-A3A4-5E38E9852829}" type="slidenum">
              <a:rPr lang="en-US"/>
              <a:pPr>
                <a:defRPr/>
              </a:pPr>
              <a:t>‹Nº›</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02C5715-3EFA-48BE-839A-46ACA85BC8D3}" type="datetime1">
              <a:rPr lang="en-US" smtClean="0"/>
              <a:pPr>
                <a:defRPr/>
              </a:pPr>
              <a:t>11/3/2015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73F2517-C21E-47A6-B8C7-29C856B663F0}" type="slidenum">
              <a:rPr lang="en-US"/>
              <a:pPr>
                <a:defRPr/>
              </a:pPr>
              <a:t>‹Nº›</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4FABC0D-F1A6-44CC-AE92-3B21000250EA}" type="datetime1">
              <a:rPr lang="en-US" smtClean="0"/>
              <a:pPr>
                <a:defRPr/>
              </a:pPr>
              <a:t>11/3/2015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14F65D4-ADB2-41C3-B5CB-29144426CD7B}" type="slidenum">
              <a:rPr lang="en-US"/>
              <a:pPr>
                <a:defRPr/>
              </a:pPr>
              <a:t>‹Nº›</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3049637-FACC-4486-A06A-90E677368C79}" type="datetime1">
              <a:rPr lang="en-US" smtClean="0"/>
              <a:pPr>
                <a:defRPr/>
              </a:pPr>
              <a:t>11/3/2015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2E1BC19-C92A-48E4-AB98-04E5F9A5B76A}" type="slidenum">
              <a:rPr lang="en-US"/>
              <a:pPr>
                <a:defRPr/>
              </a:pPr>
              <a:t>‹Nº›</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75DCE9A-44C6-4121-8888-96377F69A120}" type="datetime1">
              <a:rPr lang="en-US" smtClean="0"/>
              <a:pPr>
                <a:defRPr/>
              </a:pPr>
              <a:t>11/3/2015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2C69232-FB79-4820-8B31-56F5DEC55695}" type="slidenum">
              <a:rPr lang="en-US"/>
              <a:pPr>
                <a:defRPr/>
              </a:pPr>
              <a:t>‹Nº›</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85E394B-3038-436C-8933-F31CFAFFE461}" type="datetime1">
              <a:rPr lang="en-US" smtClean="0"/>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7DED8A7-DFF0-4A04-87E9-B72F0AD2D255}" type="slidenum">
              <a:rPr lang="en-US"/>
              <a:pPr>
                <a:defRPr/>
              </a:pPr>
              <a:t>‹Nº›</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B1047B1-8A2D-445B-A378-A5367848AF70}" type="datetime1">
              <a:rPr lang="en-US" smtClean="0"/>
              <a:pPr>
                <a:defRPr/>
              </a:pPr>
              <a:t>11/3/2015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s-C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59E07CF-A4AE-4877-B6CD-859A09FD5C2A}" type="slidenum">
              <a:rPr lang="en-US"/>
              <a:pPr>
                <a:defRPr/>
              </a:pPr>
              <a:t>‹Nº›</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7DA73DDC-208B-4BDF-BC66-B27C709A8B20}" type="datetime1">
              <a:rPr lang="en-US" smtClean="0"/>
              <a:pPr/>
              <a:t>11/3/2015</a:t>
            </a:fld>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5CCABDEB-B5A7-4198-A5A3-FBA170D37C98}"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BA7980A8-3AA4-4C2E-ADF2-20D9FFDA9498}" type="datetime1">
              <a:rPr lang="en-US" smtClean="0"/>
              <a:pPr/>
              <a:t>11/3/2015</a:t>
            </a:fld>
            <a:endParaRPr 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5CCABDEB-B5A7-4198-A5A3-FBA170D37C98}"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72BCB5C9-34CB-4194-9152-6CD554954241}" type="datetime1">
              <a:rPr lang="en-US" smtClean="0"/>
              <a:pPr/>
              <a:t>11/3/2015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5CCABDEB-B5A7-4198-A5A3-FBA170D37C9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321A4623-DB49-4688-B8AA-AD9266BD235D}" type="datetime1">
              <a:rPr lang="en-US" smtClean="0"/>
              <a:pPr/>
              <a:t>11/3/2015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5CCABDEB-B5A7-4198-A5A3-FBA170D37C9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B82A3BE-9824-4961-8F7E-4C9BA8B9DDE1}" type="datetime1">
              <a:rPr lang="en-US" smtClean="0"/>
              <a:pPr>
                <a:defRPr/>
              </a:pPr>
              <a:t>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DA12F64E-D60F-4DC3-8914-029F4142A30F}" type="slidenum">
              <a:rPr lang="en-US"/>
              <a:pPr>
                <a:defRPr/>
              </a:pPr>
              <a:t>‹Nº›</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275B169-A310-431A-AD10-8154AA1CD448}" type="slidenum">
              <a:rPr lang="en-US"/>
              <a:pPr>
                <a:defRPr/>
              </a:pPr>
              <a:t>‹Nº›</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2344CB9-904A-42D0-B08B-E4BF6426382B}" type="datetime1">
              <a:rPr lang="en-US" smtClean="0"/>
              <a:pPr>
                <a:defRPr/>
              </a:pPr>
              <a:t>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4BA70C65-8AED-4B02-BEF7-E36910FA5239}" type="slidenum">
              <a:rPr lang="en-US"/>
              <a:pPr>
                <a:defRPr/>
              </a:pPr>
              <a:t>‹Nº›</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pic>
        <p:nvPicPr>
          <p:cNvPr id="1028" name="Picture 1"/>
          <p:cNvPicPr>
            <a:picLocks noChangeAspect="1" noChangeArrowheads="1"/>
          </p:cNvPicPr>
          <p:nvPr/>
        </p:nvPicPr>
        <p:blipFill>
          <a:blip r:embed="rId8" cstate="print"/>
          <a:srcRect/>
          <a:stretch>
            <a:fillRect/>
          </a:stretch>
        </p:blipFill>
        <p:spPr bwMode="auto">
          <a:xfrm>
            <a:off x="647700" y="3452813"/>
            <a:ext cx="803275" cy="585787"/>
          </a:xfrm>
          <a:prstGeom prst="rect">
            <a:avLst/>
          </a:prstGeom>
          <a:noFill/>
          <a:ln w="12700">
            <a:noFill/>
            <a:miter lim="800000"/>
            <a:headEnd/>
            <a:tailEnd/>
          </a:ln>
        </p:spPr>
      </p:pic>
      <p:pic>
        <p:nvPicPr>
          <p:cNvPr id="1029" name="Picture 1"/>
          <p:cNvPicPr>
            <a:picLocks noChangeAspect="1" noChangeArrowheads="1"/>
          </p:cNvPicPr>
          <p:nvPr/>
        </p:nvPicPr>
        <p:blipFill>
          <a:blip r:embed="rId9" cstate="print"/>
          <a:srcRect/>
          <a:stretch>
            <a:fillRect/>
          </a:stretch>
        </p:blipFill>
        <p:spPr bwMode="auto">
          <a:xfrm>
            <a:off x="1677988" y="3452813"/>
            <a:ext cx="1031875" cy="419100"/>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título del patrón</a:t>
            </a:r>
            <a:endParaRPr lang="en-US" altLang="es-ES" smtClean="0"/>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7CE9BA3B-EA12-4C5E-95D1-693712BEE0EB}" type="slidenum">
              <a:rPr lang="en-US"/>
              <a:pPr>
                <a:defRPr/>
              </a:pPr>
              <a:t>‹Nº›</a:t>
            </a:fld>
            <a:endParaRPr lang="en-US" dirty="0"/>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p:transition>
  <p:hf hdr="0" ftr="0" dt="0"/>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1" fontAlgn="base" hangingPunct="1">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dirty="0">
              <a:solidFill>
                <a:srgbClr val="FFFFFF"/>
              </a:solidFill>
              <a:ea typeface="ヒラギノ角ゴ Pro W3" charset="-128"/>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grpSp>
        <p:nvGrpSpPr>
          <p:cNvPr id="2"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dirty="0">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dirty="0">
                <a:solidFill>
                  <a:srgbClr val="FFFFFF"/>
                </a:solidFill>
                <a:ea typeface="ヒラギノ角ゴ Pro W3" charset="-128"/>
              </a:endParaRPr>
            </a:p>
          </p:txBody>
        </p:sp>
        <p:pic>
          <p:nvPicPr>
            <p:cNvPr id="3081" name="Picture 1"/>
            <p:cNvPicPr>
              <a:picLocks noChangeAspect="1" noChangeArrowheads="1"/>
            </p:cNvPicPr>
            <p:nvPr userDrawn="1"/>
          </p:nvPicPr>
          <p:blipFill>
            <a:blip r:embed="rId13" cstate="print"/>
            <a:srcRect/>
            <a:stretch>
              <a:fillRect/>
            </a:stretch>
          </p:blipFill>
          <p:spPr bwMode="auto">
            <a:xfrm>
              <a:off x="3660775" y="2287588"/>
              <a:ext cx="1041400" cy="760412"/>
            </a:xfrm>
            <a:prstGeom prst="rect">
              <a:avLst/>
            </a:prstGeom>
            <a:noFill/>
            <a:ln w="12700">
              <a:noFill/>
              <a:miter lim="800000"/>
              <a:headEnd/>
              <a:tailEnd/>
            </a:ln>
          </p:spPr>
        </p:pic>
        <p:pic>
          <p:nvPicPr>
            <p:cNvPr id="3082" name="Picture 1"/>
            <p:cNvPicPr>
              <a:picLocks noChangeAspect="1" noChangeArrowheads="1"/>
            </p:cNvPicPr>
            <p:nvPr userDrawn="1"/>
          </p:nvPicPr>
          <p:blipFill>
            <a:blip r:embed="rId14" cstate="print"/>
            <a:srcRect/>
            <a:stretch>
              <a:fillRect/>
            </a:stretch>
          </p:blipFill>
          <p:spPr bwMode="auto">
            <a:xfrm>
              <a:off x="4995863" y="2287588"/>
              <a:ext cx="1339850" cy="544512"/>
            </a:xfrm>
            <a:prstGeom prst="rect">
              <a:avLst/>
            </a:prstGeom>
            <a:noFill/>
            <a:ln w="12700">
              <a:noFill/>
              <a:miter lim="800000"/>
              <a:headEnd/>
              <a:tailEnd/>
            </a:ln>
          </p:spPr>
        </p:pic>
        <p:pic>
          <p:nvPicPr>
            <p:cNvPr id="3083" name="Picture 1"/>
            <p:cNvPicPr>
              <a:picLocks noChangeAspect="1" noChangeArrowheads="1"/>
            </p:cNvPicPr>
            <p:nvPr userDrawn="1"/>
          </p:nvPicPr>
          <p:blipFill>
            <a:blip r:embed="rId15" cstate="print"/>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a:extLst/>
        </p:spPr>
        <p:txBody>
          <a:bodyPr anchor="ctr"/>
          <a:lstStyle/>
          <a:p>
            <a:pPr>
              <a:defRPr/>
            </a:pPr>
            <a:endParaRPr lang="es-CL" dirty="0">
              <a:solidFill>
                <a:srgbClr val="FFFFFF"/>
              </a:solidFill>
              <a:latin typeface="Calibri" pitchFamily="34" charset="0"/>
              <a:ea typeface="ヒラギノ角ゴ Pro W3" charset="-128"/>
              <a:cs typeface="+mn-cs"/>
            </a:endParaRPr>
          </a:p>
        </p:txBody>
      </p:sp>
      <p:sp>
        <p:nvSpPr>
          <p:cNvPr id="3078"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n-US" altLang="es-ES" smtClean="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fade/>
  </p:transition>
  <p:hf hdr="0" ftr="0" dt="0"/>
  <p:txStyles>
    <p:titleStyle>
      <a:lvl1pPr algn="l" defTabSz="457200" rtl="0" eaLnBrk="1" fontAlgn="base" hangingPunct="1">
        <a:spcBef>
          <a:spcPct val="0"/>
        </a:spcBef>
        <a:spcAft>
          <a:spcPct val="0"/>
        </a:spcAft>
        <a:defRPr sz="4400" b="1" kern="1200">
          <a:solidFill>
            <a:schemeClr val="tx1"/>
          </a:solidFill>
          <a:latin typeface="Verdana"/>
          <a:ea typeface="ヒラギノ角ゴ Pro W3" charset="-128"/>
          <a:cs typeface="Verdana"/>
        </a:defRPr>
      </a:lvl1pPr>
      <a:lvl2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4400" b="1">
          <a:solidFill>
            <a:schemeClr val="tx1"/>
          </a:solidFill>
          <a:latin typeface="Verdana" charset="0"/>
          <a:ea typeface="ヒラギノ角ゴ Pro W3" charset="-128"/>
        </a:defRPr>
      </a:lvl6pPr>
      <a:lvl7pPr marL="914400" algn="l" defTabSz="457200" rtl="0" eaLnBrk="1" fontAlgn="base" hangingPunct="1">
        <a:spcBef>
          <a:spcPct val="0"/>
        </a:spcBef>
        <a:spcAft>
          <a:spcPct val="0"/>
        </a:spcAft>
        <a:defRPr sz="4400" b="1">
          <a:solidFill>
            <a:schemeClr val="tx1"/>
          </a:solidFill>
          <a:latin typeface="Verdana" charset="0"/>
          <a:ea typeface="ヒラギノ角ゴ Pro W3" charset="-128"/>
        </a:defRPr>
      </a:lvl7pPr>
      <a:lvl8pPr marL="1371600" algn="l" defTabSz="457200" rtl="0" eaLnBrk="1" fontAlgn="base" hangingPunct="1">
        <a:spcBef>
          <a:spcPct val="0"/>
        </a:spcBef>
        <a:spcAft>
          <a:spcPct val="0"/>
        </a:spcAft>
        <a:defRPr sz="4400" b="1">
          <a:solidFill>
            <a:schemeClr val="tx1"/>
          </a:solidFill>
          <a:latin typeface="Verdana" charset="0"/>
          <a:ea typeface="ヒラギノ角ゴ Pro W3" charset="-128"/>
        </a:defRPr>
      </a:lvl8pPr>
      <a:lvl9pPr marL="1828800" algn="l" defTabSz="457200" rtl="0" eaLnBrk="1" fontAlgn="base" hangingPunct="1">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707904" y="2632786"/>
            <a:ext cx="4939680" cy="2956454"/>
          </a:xfrm>
          <a:effectLst>
            <a:outerShdw dist="88899" dir="2700000" algn="ctr" rotWithShape="0">
              <a:schemeClr val="bg2">
                <a:alpha val="29999"/>
              </a:schemeClr>
            </a:outerShdw>
          </a:effectLst>
        </p:spPr>
        <p:txBody>
          <a:bodyPr/>
          <a:lstStyle/>
          <a:p>
            <a:pPr algn="ctr" eaLnBrk="1" hangingPunct="1">
              <a:defRPr/>
            </a:pPr>
            <a:r>
              <a:rPr lang="es-ES" altLang="es-CL" sz="32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LIDERAZGO PARA EL CHILE DE HOY</a:t>
            </a:r>
          </a:p>
        </p:txBody>
      </p:sp>
      <p:pic>
        <p:nvPicPr>
          <p:cNvPr id="4100" name="Picture 4" descr="http://1.bp.blogspot.com/-HH7tAjLPURU/T3XrHkITZCI/AAAAAAAAyHg/sS7_39NMEi0/s400/image003.jpg"/>
          <p:cNvPicPr>
            <a:picLocks noChangeAspect="1" noChangeArrowheads="1"/>
          </p:cNvPicPr>
          <p:nvPr/>
        </p:nvPicPr>
        <p:blipFill>
          <a:blip r:embed="rId3" cstate="print"/>
          <a:srcRect/>
          <a:stretch>
            <a:fillRect/>
          </a:stretch>
        </p:blipFill>
        <p:spPr bwMode="auto">
          <a:xfrm>
            <a:off x="-1" y="3214686"/>
            <a:ext cx="3429057" cy="3643314"/>
          </a:xfrm>
          <a:prstGeom prst="rect">
            <a:avLst/>
          </a:prstGeom>
          <a:noFill/>
        </p:spPr>
      </p:pic>
      <p:sp>
        <p:nvSpPr>
          <p:cNvPr id="4" name="Rectangle 2"/>
          <p:cNvSpPr txBox="1">
            <a:spLocks noChangeArrowheads="1"/>
          </p:cNvSpPr>
          <p:nvPr/>
        </p:nvSpPr>
        <p:spPr bwMode="auto">
          <a:xfrm>
            <a:off x="2339752" y="44624"/>
            <a:ext cx="5832648" cy="796214"/>
          </a:xfrm>
          <a:prstGeom prst="rect">
            <a:avLst/>
          </a:prstGeom>
          <a:noFill/>
          <a:ln w="9525">
            <a:noFill/>
            <a:miter lim="800000"/>
            <a:headEnd/>
            <a:tailEnd/>
          </a:ln>
          <a:effectLst>
            <a:outerShdw dist="88899" dir="2700000" algn="ctr" rotWithShape="0">
              <a:schemeClr val="bg2">
                <a:alpha val="29999"/>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000">
                <a:solidFill>
                  <a:srgbClr val="F2F2F2"/>
                </a:solidFill>
                <a:latin typeface="+mj-lt"/>
                <a:ea typeface="ＭＳ Ｐゴシック" charset="0"/>
                <a:cs typeface="+mj-cs"/>
              </a:defRPr>
            </a:lvl1pPr>
            <a:lvl2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2pPr>
            <a:lvl3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3pPr>
            <a:lvl4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4pPr>
            <a:lvl5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5pPr>
            <a:lvl6pPr marL="457200" algn="r" rtl="0" fontAlgn="base">
              <a:spcBef>
                <a:spcPct val="0"/>
              </a:spcBef>
              <a:spcAft>
                <a:spcPct val="0"/>
              </a:spcAft>
              <a:defRPr sz="4400">
                <a:solidFill>
                  <a:srgbClr val="000080"/>
                </a:solidFill>
                <a:latin typeface="Century Gothic" pitchFamily="1" charset="0"/>
                <a:cs typeface="Arial" charset="0"/>
              </a:defRPr>
            </a:lvl6pPr>
            <a:lvl7pPr marL="914400" algn="r" rtl="0" fontAlgn="base">
              <a:spcBef>
                <a:spcPct val="0"/>
              </a:spcBef>
              <a:spcAft>
                <a:spcPct val="0"/>
              </a:spcAft>
              <a:defRPr sz="4400">
                <a:solidFill>
                  <a:srgbClr val="000080"/>
                </a:solidFill>
                <a:latin typeface="Century Gothic" pitchFamily="1" charset="0"/>
                <a:cs typeface="Arial" charset="0"/>
              </a:defRPr>
            </a:lvl7pPr>
            <a:lvl8pPr marL="1371600" algn="r" rtl="0" fontAlgn="base">
              <a:spcBef>
                <a:spcPct val="0"/>
              </a:spcBef>
              <a:spcAft>
                <a:spcPct val="0"/>
              </a:spcAft>
              <a:defRPr sz="4400">
                <a:solidFill>
                  <a:srgbClr val="000080"/>
                </a:solidFill>
                <a:latin typeface="Century Gothic" pitchFamily="1" charset="0"/>
                <a:cs typeface="Arial" charset="0"/>
              </a:defRPr>
            </a:lvl8pPr>
            <a:lvl9pPr marL="1828800" algn="r" rtl="0" fontAlgn="base">
              <a:spcBef>
                <a:spcPct val="0"/>
              </a:spcBef>
              <a:spcAft>
                <a:spcPct val="0"/>
              </a:spcAft>
              <a:defRPr sz="4400">
                <a:solidFill>
                  <a:srgbClr val="000080"/>
                </a:solidFill>
                <a:latin typeface="Century Gothic" pitchFamily="1" charset="0"/>
                <a:cs typeface="Arial" charset="0"/>
              </a:defRPr>
            </a:lvl9pPr>
          </a:lstStyle>
          <a:p>
            <a:pPr algn="ctr" eaLnBrk="1" hangingPunct="1">
              <a:defRPr/>
            </a:pPr>
            <a:r>
              <a:rPr lang="es-ES" altLang="es-CL" sz="2000" kern="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Escuela de Formación Ciudadana 2015</a:t>
            </a:r>
          </a:p>
        </p:txBody>
      </p:sp>
    </p:spTree>
    <p:extLst>
      <p:ext uri="{BB962C8B-B14F-4D97-AF65-F5344CB8AC3E}">
        <p14:creationId xmlns:p14="http://schemas.microsoft.com/office/powerpoint/2010/main" xmlns="" val="37892869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164513" cy="2500330"/>
          </a:xfrm>
        </p:spPr>
        <p:txBody>
          <a:bodyPr>
            <a:normAutofit fontScale="90000"/>
          </a:bodyPr>
          <a:lstStyle/>
          <a:p>
            <a:pPr algn="ctr"/>
            <a:r>
              <a:rPr lang="es-CL" sz="3200" b="1" dirty="0" smtClean="0">
                <a:solidFill>
                  <a:schemeClr val="tx1"/>
                </a:solidFill>
              </a:rPr>
              <a:t/>
            </a:r>
            <a:br>
              <a:rPr lang="es-CL" sz="3200" b="1" dirty="0" smtClean="0">
                <a:solidFill>
                  <a:schemeClr val="tx1"/>
                </a:solidFill>
              </a:rPr>
            </a:br>
            <a:r>
              <a:rPr lang="es-CL" sz="3200" b="1" dirty="0" smtClean="0">
                <a:solidFill>
                  <a:schemeClr val="tx1"/>
                </a:solidFill>
              </a:rPr>
              <a:t/>
            </a:r>
            <a:br>
              <a:rPr lang="es-CL" sz="3200" b="1" dirty="0" smtClean="0">
                <a:solidFill>
                  <a:schemeClr val="tx1"/>
                </a:solidFill>
              </a:rPr>
            </a:br>
            <a:r>
              <a:rPr lang="es-CL" sz="3200" b="1" dirty="0" smtClean="0">
                <a:solidFill>
                  <a:schemeClr val="tx1"/>
                </a:solidFill>
              </a:rPr>
              <a:t/>
            </a:r>
            <a:br>
              <a:rPr lang="es-CL" sz="3200" b="1" dirty="0" smtClean="0">
                <a:solidFill>
                  <a:schemeClr val="tx1"/>
                </a:solidFill>
              </a:rPr>
            </a:br>
            <a:r>
              <a:rPr lang="es-CL" sz="3200" b="1" dirty="0" smtClean="0">
                <a:solidFill>
                  <a:schemeClr val="tx2">
                    <a:lumMod val="60000"/>
                    <a:lumOff val="40000"/>
                  </a:schemeClr>
                </a:solidFill>
                <a:effectLst>
                  <a:outerShdw blurRad="38100" dist="38100" dir="2700000" algn="tl">
                    <a:srgbClr val="000000">
                      <a:alpha val="43137"/>
                    </a:srgbClr>
                  </a:outerShdw>
                </a:effectLst>
              </a:rPr>
              <a:t/>
            </a:r>
            <a:br>
              <a:rPr lang="es-CL" sz="3200" b="1" dirty="0" smtClean="0">
                <a:solidFill>
                  <a:schemeClr val="tx2">
                    <a:lumMod val="60000"/>
                    <a:lumOff val="40000"/>
                  </a:schemeClr>
                </a:solidFill>
                <a:effectLst>
                  <a:outerShdw blurRad="38100" dist="38100" dir="2700000" algn="tl">
                    <a:srgbClr val="000000">
                      <a:alpha val="43137"/>
                    </a:srgbClr>
                  </a:outerShdw>
                </a:effectLst>
              </a:rPr>
            </a:br>
            <a:r>
              <a:rPr lang="es-CL" sz="3200" b="1" dirty="0" smtClean="0">
                <a:solidFill>
                  <a:schemeClr val="tx2">
                    <a:lumMod val="60000"/>
                    <a:lumOff val="40000"/>
                  </a:schemeClr>
                </a:solidFill>
                <a:effectLst>
                  <a:outerShdw blurRad="38100" dist="38100" dir="2700000" algn="tl">
                    <a:srgbClr val="000000">
                      <a:alpha val="43137"/>
                    </a:srgbClr>
                  </a:outerShdw>
                </a:effectLst>
              </a:rPr>
              <a:t>Líder / Dirigente</a:t>
            </a:r>
            <a:endParaRPr lang="es-CL" sz="32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52400" y="3429000"/>
            <a:ext cx="8705880" cy="3071833"/>
          </a:xfrm>
        </p:spPr>
        <p:txBody>
          <a:bodyPr>
            <a:normAutofit/>
          </a:bodyPr>
          <a:lstStyle/>
          <a:p>
            <a:pPr marL="0" indent="0"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¿Quién es Líder? ¿Quién es Dirigente?</a:t>
            </a:r>
          </a:p>
          <a:p>
            <a:pPr marL="0" indent="0" algn="just">
              <a:buNone/>
            </a:pPr>
            <a:endPar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¿Cuáles son las características y virtudes de uno y otro?</a:t>
            </a:r>
          </a:p>
          <a:p>
            <a:pPr marL="0" indent="0" algn="just">
              <a:buNone/>
            </a:pPr>
            <a:endPar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¿Cuáles son las virtudes de un buen líder en el manejo                                   </a:t>
            </a:r>
          </a:p>
          <a:p>
            <a:pPr marL="0" indent="0"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 su organización?</a:t>
            </a:r>
            <a:endPar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3 Imagen" descr="images (3).jpg"/>
          <p:cNvPicPr>
            <a:picLocks noChangeAspect="1"/>
          </p:cNvPicPr>
          <p:nvPr/>
        </p:nvPicPr>
        <p:blipFill>
          <a:blip r:embed="rId2" cstate="print"/>
          <a:stretch>
            <a:fillRect/>
          </a:stretch>
        </p:blipFill>
        <p:spPr>
          <a:xfrm>
            <a:off x="2428860" y="214290"/>
            <a:ext cx="4000528" cy="1571636"/>
          </a:xfrm>
          <a:prstGeom prst="rect">
            <a:avLst/>
          </a:prstGeom>
        </p:spPr>
      </p:pic>
      <p:sp>
        <p:nvSpPr>
          <p:cNvPr id="5" name="4 Marcador de número de diapositiva"/>
          <p:cNvSpPr>
            <a:spLocks noGrp="1"/>
          </p:cNvSpPr>
          <p:nvPr>
            <p:ph type="sldNum" sz="quarter" idx="11"/>
          </p:nvPr>
        </p:nvSpPr>
        <p:spPr/>
        <p:txBody>
          <a:bodyPr/>
          <a:lstStyle/>
          <a:p>
            <a:pPr>
              <a:defRPr/>
            </a:pPr>
            <a:fld id="{E275B169-A310-431A-AD10-8154AA1CD448}" type="slidenum">
              <a:rPr lang="en-US" smtClean="0"/>
              <a:pPr>
                <a:defRPr/>
              </a:pPr>
              <a:t>10</a:t>
            </a:fld>
            <a:endParaRPr lang="en-US" dirty="0"/>
          </a:p>
        </p:txBody>
      </p:sp>
    </p:spTree>
    <p:extLst>
      <p:ext uri="{BB962C8B-B14F-4D97-AF65-F5344CB8AC3E}">
        <p14:creationId xmlns:p14="http://schemas.microsoft.com/office/powerpoint/2010/main" xmlns="" val="12644711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847708"/>
          </a:xfrm>
        </p:spPr>
        <p:txBody>
          <a:bodyPr/>
          <a:lstStyle/>
          <a:p>
            <a:r>
              <a:rPr lang="es-CL" dirty="0" smtClean="0"/>
              <a:t>      </a:t>
            </a:r>
            <a:r>
              <a:rPr lang="es-CL" sz="2800" b="1" dirty="0" smtClean="0"/>
              <a:t>Líder                            Dirigente</a:t>
            </a:r>
            <a:endParaRPr lang="es-ES" b="1" dirty="0"/>
          </a:p>
        </p:txBody>
      </p:sp>
      <p:sp>
        <p:nvSpPr>
          <p:cNvPr id="3" name="2 Marcador de contenido"/>
          <p:cNvSpPr>
            <a:spLocks noGrp="1"/>
          </p:cNvSpPr>
          <p:nvPr>
            <p:ph sz="half" idx="1"/>
          </p:nvPr>
        </p:nvSpPr>
        <p:spPr>
          <a:xfrm>
            <a:off x="285720" y="928670"/>
            <a:ext cx="8501122" cy="5643602"/>
          </a:xfrm>
        </p:spPr>
        <p:txBody>
          <a:bodyPr/>
          <a:lstStyle/>
          <a:p>
            <a:pPr algn="ctr">
              <a:buNone/>
            </a:pPr>
            <a:r>
              <a:rPr lang="es-CL"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cuanto a su carácter/ carisma:</a:t>
            </a:r>
          </a:p>
          <a:p>
            <a:pPr>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propio, </a:t>
            </a:r>
            <a:r>
              <a:rPr lang="es-ES"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intraspasable</a:t>
            </a:r>
            <a:r>
              <a:rPr lang="es-ES" sz="160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a:t>
            </a: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institucional.</a:t>
            </a:r>
          </a:p>
          <a:p>
            <a:pPr>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Por esto se dice que </a:t>
            </a:r>
            <a:r>
              <a:rPr lang="es-CL" sz="1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dirigente                     									       manda, el líder convence</a:t>
            </a: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ctr">
              <a:buNone/>
            </a:pPr>
            <a:r>
              <a:rPr lang="es-CL" sz="1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En cuanto a su origen y legitimidad:</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sustenta en la legitimidad                       En la legalidad de sus estatutos   </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un mandato.                                          y el sistema de elección </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 designación</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ctr">
              <a:buNone/>
            </a:pPr>
            <a:r>
              <a:rPr lang="es-CL" sz="1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cuanto a la administración:</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 libre en su manejo                                  Lo hace de acuerdo a</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pues importa el objetivo.		  	              su plan y acotado a él.</a:t>
            </a:r>
          </a:p>
          <a:p>
            <a:pPr algn="just">
              <a:buNone/>
            </a:pPr>
            <a:endParaRPr lang="es-CL"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s-CL" sz="16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cuanto a la duración:</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 está sometido a fechas,                         Sólo dura el tiempo </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pues puede dirigir movimientos hasta         que establece su mandato.</a:t>
            </a:r>
          </a:p>
          <a:p>
            <a:pPr algn="just">
              <a:buNone/>
            </a:pPr>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 termino o consolidación. </a:t>
            </a:r>
            <a:endPar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4 Marcador de número de diapositiva"/>
          <p:cNvSpPr>
            <a:spLocks noGrp="1"/>
          </p:cNvSpPr>
          <p:nvPr>
            <p:ph type="sldNum" sz="quarter" idx="12"/>
          </p:nvPr>
        </p:nvSpPr>
        <p:spPr/>
        <p:txBody>
          <a:bodyPr/>
          <a:lstStyle/>
          <a:p>
            <a:pPr>
              <a:defRPr/>
            </a:pPr>
            <a:fld id="{9466850F-5750-4466-B60A-0495351C7081}" type="slidenum">
              <a:rPr lang="en-US" smtClean="0"/>
              <a:pPr>
                <a:defRPr/>
              </a:pPr>
              <a:t>11</a:t>
            </a:fld>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7" y="357166"/>
            <a:ext cx="5007500" cy="6215106"/>
          </a:xfrm>
        </p:spPr>
        <p:txBody>
          <a:bodyPr/>
          <a:lstStyle/>
          <a:p>
            <a:pPr algn="just"/>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Líder se inspira en la convicción, o en la entrega emocionada de sus seguidores; en tanto que el Dirigente confía en la disciplina de los colaboradores, y en la solidez de la organización.</a:t>
            </a:r>
          </a:p>
          <a:p>
            <a:pPr algn="just"/>
            <a:endPar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Líder debe ser y parecer, y el Dirigente basta con que sea.</a:t>
            </a:r>
          </a:p>
          <a:p>
            <a:pPr algn="just"/>
            <a:endPar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Dirigencia es un oficio, y el Liderazgo un arte.</a:t>
            </a:r>
          </a:p>
          <a:p>
            <a:pPr algn="just"/>
            <a:endPar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Las dos son tareas, pero la Dirigencia tiene que ver con pocos, y el Liderazgo con muchos.</a:t>
            </a:r>
          </a:p>
          <a:p>
            <a:pPr algn="just"/>
            <a:endPar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Dirigente prefiere el paso a paso, y el Líder busca la transformación.</a:t>
            </a:r>
          </a:p>
          <a:p>
            <a:pPr algn="just"/>
            <a:endPar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Paradoja: el Dirigente aspira a ser líder... el Líder muchas veces llega a transformarse en dirigente aunque no lo quiera.</a:t>
            </a:r>
          </a:p>
          <a:p>
            <a:endParaRPr lang="es-C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4 Imagen" descr="IMG_0811.jpg"/>
          <p:cNvPicPr>
            <a:picLocks noChangeAspect="1"/>
          </p:cNvPicPr>
          <p:nvPr/>
        </p:nvPicPr>
        <p:blipFill>
          <a:blip r:embed="rId2" cstate="print"/>
          <a:stretch>
            <a:fillRect/>
          </a:stretch>
        </p:blipFill>
        <p:spPr>
          <a:xfrm>
            <a:off x="5643570" y="1500174"/>
            <a:ext cx="3209010" cy="3816424"/>
          </a:xfrm>
          <a:prstGeom prst="rect">
            <a:avLst/>
          </a:prstGeom>
        </p:spPr>
      </p:pic>
      <p:sp>
        <p:nvSpPr>
          <p:cNvPr id="4" name="3 Marcador de número de diapositiva"/>
          <p:cNvSpPr>
            <a:spLocks noGrp="1"/>
          </p:cNvSpPr>
          <p:nvPr>
            <p:ph type="sldNum" sz="quarter" idx="11"/>
          </p:nvPr>
        </p:nvSpPr>
        <p:spPr/>
        <p:txBody>
          <a:bodyPr/>
          <a:lstStyle/>
          <a:p>
            <a:pPr>
              <a:defRPr/>
            </a:pPr>
            <a:fld id="{E275B169-A310-431A-AD10-8154AA1CD448}" type="slidenum">
              <a:rPr lang="en-US" smtClean="0"/>
              <a:pPr>
                <a:defRPr/>
              </a:pPr>
              <a:t>12</a:t>
            </a:fld>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323850" y="260350"/>
            <a:ext cx="8177213" cy="6337300"/>
          </a:xfrm>
        </p:spPr>
        <p:txBody>
          <a:bodyPr/>
          <a:lstStyle/>
          <a:p>
            <a:pPr marL="0" indent="0" algn="ctr">
              <a:buNone/>
            </a:pPr>
            <a:r>
              <a:rPr lang="es-MX" altLang="es-ES" sz="2400" b="1"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Tipos de Liderazgos</a:t>
            </a:r>
          </a:p>
          <a:p>
            <a:pPr marL="0" indent="0">
              <a:buNone/>
            </a:pPr>
            <a:r>
              <a:rPr lang="es-CL"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Actividad</a:t>
            </a:r>
            <a:r>
              <a:rPr lang="es-CL" sz="18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  2 </a:t>
            </a:r>
          </a:p>
          <a:p>
            <a:pPr marL="0" indent="0">
              <a:buNone/>
            </a:pPr>
            <a:r>
              <a:rPr lang="es-MX" altLang="es-ES"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Primera parte: Representación</a:t>
            </a:r>
          </a:p>
          <a:p>
            <a:pPr marL="0" indent="0" algn="just">
              <a:buNone/>
            </a:pPr>
            <a:endParaRPr lang="es-MX" altLang="es-ES"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MX" altLang="es-ES"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Instrucciones:</a:t>
            </a:r>
          </a:p>
          <a:p>
            <a:pPr algn="just">
              <a:buAutoNum type="arabicPeriod"/>
            </a:pPr>
            <a:r>
              <a:rPr lang="es-CL" dirty="0" smtClean="0">
                <a:solidFill>
                  <a:schemeClr val="tx1"/>
                </a:solidFill>
                <a:latin typeface="Verdana" pitchFamily="34" charset="0"/>
              </a:rPr>
              <a:t>Los asistentes se dividen en cuatro grupos. </a:t>
            </a:r>
          </a:p>
          <a:p>
            <a:pPr algn="just">
              <a:buAutoNum type="arabicPeriod"/>
            </a:pPr>
            <a:r>
              <a:rPr lang="es-CL" dirty="0" smtClean="0">
                <a:solidFill>
                  <a:schemeClr val="tx1"/>
                </a:solidFill>
                <a:latin typeface="Verdana" pitchFamily="34" charset="0"/>
              </a:rPr>
              <a:t>Se llama a un representante por grupo quien será el actor, a éste se le dará las directrices de cómo hacer el trabajo, pues se le entregará al azar una tarjeta con un tipo de liderazgo, más una tarea a realizar.</a:t>
            </a:r>
            <a:endParaRPr lang="es-ES" dirty="0" smtClean="0">
              <a:solidFill>
                <a:schemeClr val="tx1"/>
              </a:solidFill>
              <a:latin typeface="Verdana" pitchFamily="34" charset="0"/>
            </a:endParaRPr>
          </a:p>
          <a:p>
            <a:pPr algn="just">
              <a:buAutoNum type="arabicPeriod"/>
            </a:pPr>
            <a:r>
              <a:rPr lang="es-CL" dirty="0" smtClean="0">
                <a:solidFill>
                  <a:schemeClr val="tx1"/>
                </a:solidFill>
                <a:latin typeface="Verdana" pitchFamily="34" charset="0"/>
              </a:rPr>
              <a:t>El actor deberá mostrar la tarea a su grupo, sin compartir con el resto el liderazgo que se le asignó.</a:t>
            </a:r>
          </a:p>
          <a:p>
            <a:pPr algn="just">
              <a:buAutoNum type="arabicPeriod"/>
            </a:pPr>
            <a:r>
              <a:rPr lang="es-CL" dirty="0" smtClean="0">
                <a:solidFill>
                  <a:schemeClr val="tx1"/>
                </a:solidFill>
                <a:latin typeface="Verdana" pitchFamily="34" charset="0"/>
              </a:rPr>
              <a:t>La actividad consta de 5 minutos para planificarla y ejecutarla.  </a:t>
            </a:r>
            <a:endParaRPr lang="es-ES" dirty="0" smtClean="0">
              <a:solidFill>
                <a:schemeClr val="tx1"/>
              </a:solidFill>
              <a:latin typeface="Verdana" pitchFamily="34" charset="0"/>
            </a:endParaRPr>
          </a:p>
          <a:p>
            <a:pPr marL="0" indent="0" algn="ctr">
              <a:buNone/>
            </a:pPr>
            <a:endParaRPr lang="es-MX" altLang="es-ES" sz="2400" b="1" dirty="0" smtClean="0">
              <a:solidFill>
                <a:schemeClr val="tx2"/>
              </a:solidFill>
              <a:latin typeface="Verdana" pitchFamily="34" charset="0"/>
              <a:ea typeface="Verdana" panose="020B0604030504040204" pitchFamily="34" charset="0"/>
              <a:cs typeface="Verdana" panose="020B0604030504040204"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4414" y="5404185"/>
            <a:ext cx="6500859" cy="1453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1"/>
          </p:nvPr>
        </p:nvSpPr>
        <p:spPr/>
        <p:txBody>
          <a:bodyPr/>
          <a:lstStyle/>
          <a:p>
            <a:pPr>
              <a:defRPr/>
            </a:pPr>
            <a:fld id="{E275B169-A310-431A-AD10-8154AA1CD448}" type="slidenum">
              <a:rPr lang="en-US" smtClean="0"/>
              <a:pPr>
                <a:defRPr/>
              </a:pPr>
              <a:t>13</a:t>
            </a:fld>
            <a:endParaRPr lang="en-US" dirty="0"/>
          </a:p>
        </p:txBody>
      </p:sp>
    </p:spTree>
    <p:extLst>
      <p:ext uri="{BB962C8B-B14F-4D97-AF65-F5344CB8AC3E}">
        <p14:creationId xmlns:p14="http://schemas.microsoft.com/office/powerpoint/2010/main" xmlns="" val="24665336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399"/>
            <a:ext cx="8164513" cy="990585"/>
          </a:xfrm>
        </p:spPr>
        <p:txBody>
          <a:bodyPr>
            <a:normAutofit/>
          </a:bodyPr>
          <a:lstStyle/>
          <a:p>
            <a:r>
              <a:rPr lang="es-MX"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s-MX"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s-MX"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Segunda </a:t>
            </a:r>
            <a:r>
              <a:rPr lang="es-MX"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t>
            </a:r>
            <a:r>
              <a:rPr lang="es-MX" altLang="es-E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arte: </a:t>
            </a:r>
            <a:r>
              <a:rPr lang="es-MX" dirty="0" smtClean="0">
                <a:solidFill>
                  <a:schemeClr val="tx1"/>
                </a:solidFill>
                <a:latin typeface="Verdana" panose="020B0604030504040204" pitchFamily="34" charset="0"/>
                <a:ea typeface="Verdana" panose="020B0604030504040204" pitchFamily="34" charset="0"/>
                <a:cs typeface="Verdana" panose="020B0604030504040204" pitchFamily="34" charset="0"/>
              </a:rPr>
              <a:t>Pauta de trabajo.</a:t>
            </a:r>
            <a:endParaRPr lang="es-MX"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357158" y="1477962"/>
            <a:ext cx="8358246" cy="4879995"/>
          </a:xfrm>
        </p:spPr>
        <p:txBody>
          <a:bodyPr/>
          <a:lstStyle/>
          <a:p>
            <a:pPr>
              <a:buNone/>
            </a:pPr>
            <a:r>
              <a:rPr lang="es-MX" altLang="es-ES"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Instrucciones: </a:t>
            </a:r>
          </a:p>
          <a:p>
            <a:pPr>
              <a:buNone/>
            </a:pPr>
            <a:r>
              <a:rPr lang="es-MX"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cada grupo se le entrega una hoja para que conteste </a:t>
            </a:r>
          </a:p>
          <a:p>
            <a:pPr algn="just">
              <a:buNone/>
            </a:pPr>
            <a:r>
              <a:rPr lang="es-MX"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conjunto las siguientes preguntas (10 minutos).</a:t>
            </a:r>
          </a:p>
          <a:p>
            <a:pPr>
              <a:buNone/>
            </a:pPr>
            <a:endParaRPr lang="es-MX"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r>
              <a:rPr lang="es-MX"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Preguntas:</a:t>
            </a:r>
          </a:p>
          <a:p>
            <a:pPr marL="457200" indent="-457200">
              <a:buFont typeface="+mj-lt"/>
              <a:buAutoNum type="arabicPeriod"/>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logró el objetivo del trabajo grupal?</a:t>
            </a:r>
          </a:p>
          <a:p>
            <a:pPr marL="457200" indent="-457200">
              <a:buFont typeface="+mj-lt"/>
              <a:buAutoNum type="arabicPeriod"/>
            </a:pP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¿Cómo se organizaron?</a:t>
            </a:r>
          </a:p>
          <a:p>
            <a:pPr marL="457200" indent="-457200">
              <a:buFont typeface="+mj-lt"/>
              <a:buAutoNum type="arabicPeriod"/>
            </a:pP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¿Qué tipo de liderazgo hubo al interior de su grupo?</a:t>
            </a:r>
          </a:p>
          <a:p>
            <a:pPr marL="457200" indent="-457200">
              <a:buFont typeface="+mj-lt"/>
              <a:buAutoNum type="arabicPeriod"/>
            </a:pP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¿Qué otro tipo de liderazgo reconocieron al momento de desarrollo del trabajo grupal?</a:t>
            </a:r>
          </a:p>
          <a:p>
            <a:pPr>
              <a:buNone/>
            </a:pPr>
            <a:endParaRPr lang="es-MX"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1"/>
          </p:nvPr>
        </p:nvSpPr>
        <p:spPr/>
        <p:txBody>
          <a:bodyPr/>
          <a:lstStyle/>
          <a:p>
            <a:pPr>
              <a:defRPr/>
            </a:pPr>
            <a:fld id="{E275B169-A310-431A-AD10-8154AA1CD448}" type="slidenum">
              <a:rPr lang="en-US" smtClean="0"/>
              <a:pPr>
                <a:defRPr/>
              </a:pPr>
              <a:t>14</a:t>
            </a:fld>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7829579" cy="5593824"/>
          </a:xfrm>
        </p:spPr>
        <p:txBody>
          <a:bodyPr/>
          <a:lstStyle/>
          <a:p>
            <a:pPr>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los asistentes</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just">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¿Cómo se sintieron siendo dirigidos por el tipo de liderazgo que les toco?</a:t>
            </a:r>
          </a:p>
          <a:p>
            <a:pPr algn="just">
              <a:buNone/>
            </a:pPr>
            <a:endPar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 actor</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lgn="just">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¿Cómo se sintió ser el líder del grupo? ¿Comparte las ideas del liderazgo asignado?</a:t>
            </a:r>
          </a:p>
          <a:p>
            <a:pPr>
              <a:buNone/>
            </a:pPr>
            <a:endPar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todos</a:t>
            </a:r>
          </a:p>
          <a:p>
            <a:pPr>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	¿Qué opinión tienen de la forma en que nuestra autoridades ejercen su liderazgo? (Presidenta Bachelet, Alcalde, etc.)</a:t>
            </a:r>
            <a:endParaRPr lang="es-MX"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r>
              <a:rPr lang="es-CL" sz="1800" dirty="0" smtClean="0">
                <a:latin typeface="Verdana" panose="020B0604030504040204" pitchFamily="34" charset="0"/>
                <a:ea typeface="Verdana" panose="020B0604030504040204" pitchFamily="34" charset="0"/>
                <a:cs typeface="Verdana" panose="020B0604030504040204" pitchFamily="34" charset="0"/>
              </a:rPr>
              <a:t>                                         </a:t>
            </a:r>
          </a:p>
          <a:p>
            <a:pPr algn="r">
              <a:buNone/>
            </a:pPr>
            <a:r>
              <a:rPr lang="es-CL" sz="1800" dirty="0" smtClean="0">
                <a:latin typeface="Verdana" panose="020B0604030504040204" pitchFamily="34" charset="0"/>
                <a:ea typeface="Verdana" panose="020B0604030504040204" pitchFamily="34" charset="0"/>
                <a:cs typeface="Verdana" panose="020B0604030504040204" pitchFamily="34" charset="0"/>
              </a:rPr>
              <a:t> </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5  minutos, respuesta aleatoria</a:t>
            </a: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1"/>
          </p:nvPr>
        </p:nvSpPr>
        <p:spPr/>
        <p:txBody>
          <a:bodyPr/>
          <a:lstStyle/>
          <a:p>
            <a:pPr>
              <a:defRPr/>
            </a:pPr>
            <a:fld id="{E275B169-A310-431A-AD10-8154AA1CD448}" type="slidenum">
              <a:rPr lang="en-US" smtClean="0"/>
              <a:pPr>
                <a:defRPr/>
              </a:pPr>
              <a:t>15</a:t>
            </a:fld>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214290"/>
            <a:ext cx="8164513" cy="1081110"/>
          </a:xfrm>
        </p:spPr>
        <p:txBody>
          <a:bodyPr>
            <a:normAutofit/>
          </a:bodyPr>
          <a:lstStyle/>
          <a:p>
            <a:pPr algn="ctr"/>
            <a:r>
              <a:rPr lang="es-MX" sz="3200" b="1" dirty="0" smtClean="0">
                <a:solidFill>
                  <a:schemeClr val="tx2">
                    <a:lumMod val="60000"/>
                    <a:lumOff val="40000"/>
                  </a:schemeClr>
                </a:solidFill>
                <a:effectLst>
                  <a:outerShdw blurRad="38100" dist="38100" dir="2700000" algn="tl">
                    <a:srgbClr val="000000">
                      <a:alpha val="43137"/>
                    </a:srgbClr>
                  </a:outerShdw>
                </a:effectLst>
              </a:rPr>
              <a:t>Tipos de Liderazgo</a:t>
            </a:r>
            <a:endParaRPr lang="es-ES" dirty="0">
              <a:solidFill>
                <a:schemeClr val="tx2">
                  <a:lumMod val="60000"/>
                  <a:lumOff val="4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51520" y="1477963"/>
            <a:ext cx="7400951" cy="4525962"/>
          </a:xfrm>
        </p:spPr>
        <p:txBody>
          <a:bodyPr>
            <a:normAutofit/>
          </a:bodyPr>
          <a:lstStyle/>
          <a:p>
            <a:pPr marL="457200" indent="-457200">
              <a:buNone/>
            </a:pPr>
            <a:r>
              <a:rPr lang="es-CL" sz="18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       </a:t>
            </a:r>
            <a:endPar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    AUTORITARIO</a:t>
            </a:r>
          </a:p>
          <a:p>
            <a:pPr marL="457200" indent="-457200">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457200" indent="-457200">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2.   DEMOCRÁTICO/COOPERADOR</a:t>
            </a:r>
          </a:p>
          <a:p>
            <a:pPr marL="457200" indent="-457200">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457200" indent="-457200">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3. TRANSFORMACIONAL</a:t>
            </a:r>
          </a:p>
          <a:p>
            <a:pPr marL="457200" indent="-457200">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457200" indent="-457200">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4. SITUACIONAL</a:t>
            </a:r>
          </a:p>
          <a:p>
            <a:pPr>
              <a:buNone/>
            </a:pPr>
            <a:endParaRPr lang="es-E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descr="images (6).jpg"/>
          <p:cNvPicPr>
            <a:picLocks noChangeAspect="1"/>
          </p:cNvPicPr>
          <p:nvPr/>
        </p:nvPicPr>
        <p:blipFill>
          <a:blip r:embed="rId2" cstate="print"/>
          <a:stretch>
            <a:fillRect/>
          </a:stretch>
        </p:blipFill>
        <p:spPr>
          <a:xfrm>
            <a:off x="6000760" y="1071546"/>
            <a:ext cx="2619375" cy="1743075"/>
          </a:xfrm>
          <a:prstGeom prst="rect">
            <a:avLst/>
          </a:prstGeom>
        </p:spPr>
      </p:pic>
      <p:pic>
        <p:nvPicPr>
          <p:cNvPr id="5" name="4 Imagen" descr="images (7).jpg"/>
          <p:cNvPicPr>
            <a:picLocks noChangeAspect="1"/>
          </p:cNvPicPr>
          <p:nvPr/>
        </p:nvPicPr>
        <p:blipFill>
          <a:blip r:embed="rId3" cstate="print"/>
          <a:stretch>
            <a:fillRect/>
          </a:stretch>
        </p:blipFill>
        <p:spPr>
          <a:xfrm>
            <a:off x="6357950" y="2500306"/>
            <a:ext cx="2143125" cy="2143125"/>
          </a:xfrm>
          <a:prstGeom prst="rect">
            <a:avLst/>
          </a:prstGeom>
        </p:spPr>
      </p:pic>
      <p:pic>
        <p:nvPicPr>
          <p:cNvPr id="6" name="5 Imagen" descr="images (8).jpg"/>
          <p:cNvPicPr>
            <a:picLocks noChangeAspect="1"/>
          </p:cNvPicPr>
          <p:nvPr/>
        </p:nvPicPr>
        <p:blipFill>
          <a:blip r:embed="rId4" cstate="print"/>
          <a:stretch>
            <a:fillRect/>
          </a:stretch>
        </p:blipFill>
        <p:spPr>
          <a:xfrm>
            <a:off x="6215074" y="4429132"/>
            <a:ext cx="2038350" cy="2238375"/>
          </a:xfrm>
          <a:prstGeom prst="rect">
            <a:avLst/>
          </a:prstGeom>
        </p:spPr>
      </p:pic>
      <p:pic>
        <p:nvPicPr>
          <p:cNvPr id="7" name="6 Imagen" descr="images (9).jpg"/>
          <p:cNvPicPr>
            <a:picLocks noChangeAspect="1"/>
          </p:cNvPicPr>
          <p:nvPr/>
        </p:nvPicPr>
        <p:blipFill>
          <a:blip r:embed="rId5" cstate="print"/>
          <a:stretch>
            <a:fillRect/>
          </a:stretch>
        </p:blipFill>
        <p:spPr>
          <a:xfrm>
            <a:off x="3571868" y="4786322"/>
            <a:ext cx="2619375" cy="1743075"/>
          </a:xfrm>
          <a:prstGeom prst="rect">
            <a:avLst/>
          </a:prstGeom>
        </p:spPr>
      </p:pic>
      <p:sp>
        <p:nvSpPr>
          <p:cNvPr id="8" name="7 Marcador de número de diapositiva"/>
          <p:cNvSpPr>
            <a:spLocks noGrp="1"/>
          </p:cNvSpPr>
          <p:nvPr>
            <p:ph type="sldNum" sz="quarter" idx="11"/>
          </p:nvPr>
        </p:nvSpPr>
        <p:spPr/>
        <p:txBody>
          <a:bodyPr/>
          <a:lstStyle/>
          <a:p>
            <a:pPr>
              <a:defRPr/>
            </a:pPr>
            <a:fld id="{E275B169-A310-431A-AD10-8154AA1CD448}" type="slidenum">
              <a:rPr lang="en-US" smtClean="0"/>
              <a:pPr>
                <a:defRPr/>
              </a:pPr>
              <a:t>16</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5" end="5"/>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chemeClr val="tx1"/>
                </a:solidFill>
              </a:rPr>
              <a:t> </a:t>
            </a:r>
            <a:r>
              <a:rPr lang="es-CL" sz="2000" b="1" dirty="0" smtClean="0">
                <a:solidFill>
                  <a:schemeClr val="tx2">
                    <a:lumMod val="60000"/>
                    <a:lumOff val="40000"/>
                  </a:schemeClr>
                </a:solidFill>
                <a:effectLst>
                  <a:outerShdw blurRad="38100" dist="38100" dir="2700000" algn="tl">
                    <a:srgbClr val="000000">
                      <a:alpha val="43137"/>
                    </a:srgbClr>
                  </a:outerShdw>
                </a:effectLst>
              </a:rPr>
              <a:t>Tipos de Liderazgos </a:t>
            </a:r>
            <a:endParaRPr lang="es-CL" sz="20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7158" y="1196752"/>
            <a:ext cx="7927559" cy="5003817"/>
          </a:xfrm>
        </p:spPr>
        <p:txBody>
          <a:bodyPr>
            <a:normAutofit/>
          </a:bodyPr>
          <a:lstStyle/>
          <a:p>
            <a:pPr>
              <a:buNone/>
            </a:pPr>
            <a:r>
              <a:rPr lang="es-CL"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CL"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AUTORITARIO</a:t>
            </a:r>
          </a:p>
          <a:p>
            <a:pPr>
              <a:buNone/>
            </a:pPr>
            <a:endPar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Esta dado por las siguientes características</a:t>
            </a:r>
          </a:p>
          <a:p>
            <a:pPr>
              <a:buNone/>
            </a:pPr>
            <a:endParaRPr lang="es-MX"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Aquel que toma todas las decisiones. NO </a:t>
            </a: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da espacios de participación ni </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discusión.</a:t>
            </a:r>
            <a:endParaRPr lang="es-MX"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 delega funciones, confían </a:t>
            </a: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más en sus habilidades que en las de sus colaboradores.</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Dueño de la información.</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Imposibilidad de desarrollar la creatividad y talentos individuales.</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líder no cree en el trabajo en equipo.</a:t>
            </a:r>
          </a:p>
          <a:p>
            <a:pPr algn="just">
              <a:buNone/>
            </a:pPr>
            <a:endParaRPr lang="es-MX"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endParaRPr lang="es-CL" sz="16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3 Imagen" descr="seminario-dirigentes-HRR-04-800x533.jpg"/>
          <p:cNvPicPr>
            <a:picLocks noChangeAspect="1"/>
          </p:cNvPicPr>
          <p:nvPr/>
        </p:nvPicPr>
        <p:blipFill rotWithShape="1">
          <a:blip r:embed="rId2" cstate="print"/>
          <a:srcRect l="28562" r="-1"/>
          <a:stretch/>
        </p:blipFill>
        <p:spPr>
          <a:xfrm>
            <a:off x="5857884" y="214290"/>
            <a:ext cx="2398602" cy="2236992"/>
          </a:xfrm>
          <a:prstGeom prst="rect">
            <a:avLst/>
          </a:prstGeom>
        </p:spPr>
      </p:pic>
      <p:sp>
        <p:nvSpPr>
          <p:cNvPr id="5" name="4 Marcador de número de diapositiva"/>
          <p:cNvSpPr>
            <a:spLocks noGrp="1"/>
          </p:cNvSpPr>
          <p:nvPr>
            <p:ph type="sldNum" sz="quarter" idx="11"/>
          </p:nvPr>
        </p:nvSpPr>
        <p:spPr/>
        <p:txBody>
          <a:bodyPr/>
          <a:lstStyle/>
          <a:p>
            <a:pPr>
              <a:defRPr/>
            </a:pPr>
            <a:fld id="{E275B169-A310-431A-AD10-8154AA1CD448}" type="slidenum">
              <a:rPr lang="en-US" smtClean="0"/>
              <a:pPr>
                <a:defRPr/>
              </a:pPr>
              <a:t>17</a:t>
            </a:fld>
            <a:endParaRPr lang="en-US" dirty="0"/>
          </a:p>
        </p:txBody>
      </p:sp>
    </p:spTree>
    <p:extLst>
      <p:ext uri="{BB962C8B-B14F-4D97-AF65-F5344CB8AC3E}">
        <p14:creationId xmlns:p14="http://schemas.microsoft.com/office/powerpoint/2010/main" xmlns="" val="21190959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L" b="1" dirty="0" smtClean="0">
                <a:solidFill>
                  <a:schemeClr val="tx1"/>
                </a:solidFill>
              </a:rPr>
              <a:t> </a:t>
            </a:r>
            <a:r>
              <a:rPr lang="es-CL" sz="2000" b="1" dirty="0" smtClean="0">
                <a:solidFill>
                  <a:schemeClr val="tx2">
                    <a:lumMod val="60000"/>
                    <a:lumOff val="40000"/>
                  </a:schemeClr>
                </a:solidFill>
                <a:effectLst>
                  <a:outerShdw blurRad="38100" dist="38100" dir="2700000" algn="tl">
                    <a:srgbClr val="000000">
                      <a:alpha val="43137"/>
                    </a:srgbClr>
                  </a:outerShdw>
                </a:effectLst>
              </a:rPr>
              <a:t>Tipos de Liderazgos </a:t>
            </a:r>
            <a:endParaRPr lang="es-ES" sz="2000" dirty="0">
              <a:solidFill>
                <a:schemeClr val="tx2">
                  <a:lumMod val="60000"/>
                  <a:lumOff val="40000"/>
                </a:schemeClr>
              </a:solidFill>
              <a:effectLst>
                <a:outerShdw blurRad="38100" dist="38100" dir="2700000" algn="tl">
                  <a:srgbClr val="000000">
                    <a:alpha val="43137"/>
                  </a:srgbClr>
                </a:outerShdw>
              </a:effectLst>
            </a:endParaRPr>
          </a:p>
        </p:txBody>
      </p:sp>
      <p:sp>
        <p:nvSpPr>
          <p:cNvPr id="4" name="3 Marcador de contenido"/>
          <p:cNvSpPr>
            <a:spLocks noGrp="1"/>
          </p:cNvSpPr>
          <p:nvPr>
            <p:ph idx="1"/>
          </p:nvPr>
        </p:nvSpPr>
        <p:spPr>
          <a:xfrm>
            <a:off x="428596" y="1071546"/>
            <a:ext cx="8381750" cy="5214974"/>
          </a:xfrm>
          <a:prstGeom prst="rect">
            <a:avLst/>
          </a:prstGeom>
        </p:spPr>
        <p:txBody>
          <a:bodyPr/>
          <a:lstStyle/>
          <a:p>
            <a:pPr>
              <a:buNone/>
            </a:pPr>
            <a:r>
              <a:rPr lang="es-CL"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DEMOCRATICO/ </a:t>
            </a:r>
          </a:p>
          <a:p>
            <a:pPr>
              <a:buNone/>
            </a:pPr>
            <a:r>
              <a:rPr lang="es-CL"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COOPERATIVO</a:t>
            </a:r>
          </a:p>
          <a:p>
            <a:pPr>
              <a:buNone/>
            </a:pPr>
            <a:r>
              <a:rPr lang="es-C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Esta dado por las siguientes características</a:t>
            </a:r>
          </a:p>
          <a:p>
            <a:pPr>
              <a:buNone/>
            </a:pPr>
            <a:endParaRPr lang="es-MX"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Estimula la participación plena, propicia </a:t>
            </a: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espacios para escuchar ideas, opiniones y propuestas</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basa en la solidaridad, cooperación, y el sentido de la pertenencia del grupo.</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Busca el consenso en la toma de decisiones.</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Distribuye responsabilidades y da </a:t>
            </a:r>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oportunidad a todos</a:t>
            </a:r>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Comparte la información, los problemas y funciones con todo el equipo.</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Confía más en el equipo.</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MX" sz="1400" dirty="0">
              <a:latin typeface="Verdana" panose="020B0604030504040204" pitchFamily="34" charset="0"/>
              <a:ea typeface="Verdana" panose="020B0604030504040204" pitchFamily="34" charset="0"/>
              <a:cs typeface="Verdana" panose="020B0604030504040204" pitchFamily="34" charset="0"/>
            </a:endParaRPr>
          </a:p>
        </p:txBody>
      </p:sp>
      <p:pic>
        <p:nvPicPr>
          <p:cNvPr id="3" name="2 Imagen" descr="images (5).jpg"/>
          <p:cNvPicPr>
            <a:picLocks noChangeAspect="1"/>
          </p:cNvPicPr>
          <p:nvPr/>
        </p:nvPicPr>
        <p:blipFill>
          <a:blip r:embed="rId2" cstate="print"/>
          <a:stretch>
            <a:fillRect/>
          </a:stretch>
        </p:blipFill>
        <p:spPr>
          <a:xfrm>
            <a:off x="5572132" y="285728"/>
            <a:ext cx="2357454" cy="1591281"/>
          </a:xfrm>
          <a:prstGeom prst="rect">
            <a:avLst/>
          </a:prstGeom>
        </p:spPr>
      </p:pic>
      <p:sp>
        <p:nvSpPr>
          <p:cNvPr id="5" name="4 Rectángulo"/>
          <p:cNvSpPr/>
          <p:nvPr/>
        </p:nvSpPr>
        <p:spPr>
          <a:xfrm>
            <a:off x="714348" y="428604"/>
            <a:ext cx="3571900" cy="400110"/>
          </a:xfrm>
          <a:prstGeom prst="rect">
            <a:avLst/>
          </a:prstGeom>
        </p:spPr>
        <p:txBody>
          <a:bodyPr wrap="square">
            <a:spAutoFit/>
          </a:bodyPr>
          <a:lstStyle/>
          <a:p>
            <a:r>
              <a:rPr lang="es-CL" sz="2000" b="1" dirty="0" smtClean="0">
                <a:solidFill>
                  <a:schemeClr val="tx2">
                    <a:lumMod val="40000"/>
                    <a:lumOff val="60000"/>
                  </a:schemeClr>
                </a:solidFill>
              </a:rPr>
              <a:t> </a:t>
            </a:r>
            <a:endParaRPr lang="es-ES" sz="2000" dirty="0"/>
          </a:p>
        </p:txBody>
      </p:sp>
      <p:sp>
        <p:nvSpPr>
          <p:cNvPr id="2" name="1 Marcador de número de diapositiva"/>
          <p:cNvSpPr>
            <a:spLocks noGrp="1"/>
          </p:cNvSpPr>
          <p:nvPr>
            <p:ph type="sldNum" sz="quarter" idx="11"/>
          </p:nvPr>
        </p:nvSpPr>
        <p:spPr/>
        <p:txBody>
          <a:bodyPr/>
          <a:lstStyle/>
          <a:p>
            <a:pPr>
              <a:defRPr/>
            </a:pPr>
            <a:fld id="{E275B169-A310-431A-AD10-8154AA1CD448}" type="slidenum">
              <a:rPr lang="en-US" smtClean="0"/>
              <a:pPr>
                <a:defRPr/>
              </a:pPr>
              <a:t>18</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2400" y="152400"/>
            <a:ext cx="8164513" cy="633394"/>
          </a:xfrm>
        </p:spPr>
        <p:txBody>
          <a:bodyPr>
            <a:normAutofit fontScale="90000"/>
          </a:bodyPr>
          <a:lstStyle/>
          <a:p>
            <a:r>
              <a:rPr lang="es-CL" sz="2200" b="1" dirty="0" smtClean="0">
                <a:solidFill>
                  <a:schemeClr val="tx2">
                    <a:lumMod val="60000"/>
                    <a:lumOff val="40000"/>
                  </a:schemeClr>
                </a:solidFill>
                <a:effectLst>
                  <a:outerShdw blurRad="38100" dist="38100" dir="2700000" algn="tl">
                    <a:srgbClr val="000000">
                      <a:alpha val="43137"/>
                    </a:srgbClr>
                  </a:outerShdw>
                </a:effectLst>
              </a:rPr>
              <a:t>Tipos de Liderazgos </a:t>
            </a:r>
            <a:r>
              <a:rPr lang="es-ES" dirty="0" smtClean="0">
                <a:solidFill>
                  <a:schemeClr val="tx1"/>
                </a:solidFill>
              </a:rPr>
              <a:t/>
            </a:r>
            <a:br>
              <a:rPr lang="es-ES" dirty="0" smtClean="0">
                <a:solidFill>
                  <a:schemeClr val="tx1"/>
                </a:solidFill>
              </a:rPr>
            </a:br>
            <a:endParaRPr lang="es-ES" dirty="0">
              <a:solidFill>
                <a:schemeClr val="tx1"/>
              </a:solidFill>
            </a:endParaRPr>
          </a:p>
        </p:txBody>
      </p:sp>
      <p:sp>
        <p:nvSpPr>
          <p:cNvPr id="3" name="2 Marcador de contenido"/>
          <p:cNvSpPr>
            <a:spLocks noGrp="1"/>
          </p:cNvSpPr>
          <p:nvPr>
            <p:ph idx="1"/>
          </p:nvPr>
        </p:nvSpPr>
        <p:spPr>
          <a:xfrm>
            <a:off x="357158" y="667428"/>
            <a:ext cx="8001056" cy="5857916"/>
          </a:xfrm>
        </p:spPr>
        <p:txBody>
          <a:bodyPr/>
          <a:lstStyle/>
          <a:p>
            <a:pPr>
              <a:buNone/>
            </a:pPr>
            <a:endParaRPr lang="es-CL" sz="18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buNone/>
            </a:pPr>
            <a:r>
              <a:rPr lang="es-CL"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TRANSFORMACIONAL</a:t>
            </a:r>
          </a:p>
          <a:p>
            <a:pPr>
              <a:buNone/>
            </a:pPr>
            <a:endParaRPr lang="es-C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r>
              <a:rPr lang="es-C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Esta dado por las siguientes características</a:t>
            </a:r>
            <a:endParaRPr lang="es-MX"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None/>
            </a:pPr>
            <a:endParaRPr lang="es-MX"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Tiene una visión y objetivos claros.</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 un modelo a seguir por ser congruente en su pensar, decir y hacer. </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 educa, y educa al resto.</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a:solidFill>
                  <a:schemeClr val="tx1"/>
                </a:solidFill>
                <a:latin typeface="Verdana" panose="020B0604030504040204" pitchFamily="34" charset="0"/>
                <a:ea typeface="Verdana" panose="020B0604030504040204" pitchFamily="34" charset="0"/>
                <a:cs typeface="Verdana" panose="020B0604030504040204" pitchFamily="34" charset="0"/>
              </a:rPr>
              <a:t>Tiene buena relación personal, acepta recibir alguna instrucción. </a:t>
            </a:r>
            <a:endParaRPr lang="es-MX"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Entusiasta y apasionado en su actuar. Inspira y motiva.</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Cree en la gente y en el trabajo en equipo, es arriesgado.</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Escucha, apoya, da aliento y reconoce a sus colaboradores. </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Posee virtud y visión de cómo guiar su liderazgo e influir en la organización.</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Estimula el potencial creativo del equipo. </a:t>
            </a:r>
            <a:endParaRPr lang="es-MX"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sz="1100" dirty="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descr="images (4).jpg"/>
          <p:cNvPicPr>
            <a:picLocks noChangeAspect="1"/>
          </p:cNvPicPr>
          <p:nvPr/>
        </p:nvPicPr>
        <p:blipFill>
          <a:blip r:embed="rId2" cstate="print"/>
          <a:stretch>
            <a:fillRect/>
          </a:stretch>
        </p:blipFill>
        <p:spPr>
          <a:xfrm>
            <a:off x="5786446" y="214290"/>
            <a:ext cx="3113213" cy="2071702"/>
          </a:xfrm>
          <a:prstGeom prst="rect">
            <a:avLst/>
          </a:prstGeom>
          <a:ln>
            <a:noFill/>
          </a:ln>
          <a:effectLst>
            <a:softEdge rad="112500"/>
          </a:effectLst>
        </p:spPr>
      </p:pic>
      <p:sp>
        <p:nvSpPr>
          <p:cNvPr id="2" name="1 Marcador de número de diapositiva"/>
          <p:cNvSpPr>
            <a:spLocks noGrp="1"/>
          </p:cNvSpPr>
          <p:nvPr>
            <p:ph type="sldNum" sz="quarter" idx="11"/>
          </p:nvPr>
        </p:nvSpPr>
        <p:spPr/>
        <p:txBody>
          <a:bodyPr/>
          <a:lstStyle/>
          <a:p>
            <a:pPr>
              <a:defRPr/>
            </a:pPr>
            <a:fld id="{E275B169-A310-431A-AD10-8154AA1CD448}" type="slidenum">
              <a:rPr lang="en-US" smtClean="0"/>
              <a:pPr>
                <a:defRPr/>
              </a:pPr>
              <a:t>19</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noGrp="1"/>
          </p:cNvSpPr>
          <p:nvPr>
            <p:ph type="title"/>
          </p:nvPr>
        </p:nvSpPr>
        <p:spPr>
          <a:xfrm>
            <a:off x="323528" y="1556792"/>
            <a:ext cx="8153400" cy="3477875"/>
          </a:xfrm>
          <a:prstGeom prst="rect">
            <a:avLst/>
          </a:prstGeom>
          <a:noFill/>
        </p:spPr>
        <p:txBody>
          <a:bodyPr>
            <a:spAutoFit/>
          </a:bodyPr>
          <a:lstStyle/>
          <a:p>
            <a:pPr lvl="0"/>
            <a:r>
              <a:rPr lang="es-CL" sz="2000" dirty="0" smtClean="0">
                <a:solidFill>
                  <a:schemeClr val="tx1"/>
                </a:solidFill>
              </a:rPr>
              <a:t>Reconocer la </a:t>
            </a:r>
            <a:r>
              <a:rPr lang="es-CL" sz="2000" dirty="0">
                <a:solidFill>
                  <a:schemeClr val="tx1"/>
                </a:solidFill>
              </a:rPr>
              <a:t>propia historia </a:t>
            </a:r>
            <a:r>
              <a:rPr lang="es-CL" sz="2000" dirty="0" smtClean="0">
                <a:solidFill>
                  <a:schemeClr val="tx1"/>
                </a:solidFill>
              </a:rPr>
              <a:t>de los participantes dentro </a:t>
            </a:r>
            <a:r>
              <a:rPr lang="es-CL" sz="2000" dirty="0">
                <a:solidFill>
                  <a:schemeClr val="tx1"/>
                </a:solidFill>
              </a:rPr>
              <a:t>de la organización como base para el fortalecimiento de su </a:t>
            </a:r>
            <a:r>
              <a:rPr lang="es-CL" sz="2000" dirty="0" smtClean="0">
                <a:solidFill>
                  <a:schemeClr val="tx1"/>
                </a:solidFill>
              </a:rPr>
              <a:t>liderazgo.</a:t>
            </a:r>
            <a:br>
              <a:rPr lang="es-CL" sz="2000" dirty="0" smtClean="0">
                <a:solidFill>
                  <a:schemeClr val="tx1"/>
                </a:solidFill>
              </a:rPr>
            </a:br>
            <a:r>
              <a:rPr lang="es-CL" sz="2000" dirty="0">
                <a:solidFill>
                  <a:schemeClr val="tx1"/>
                </a:solidFill>
              </a:rPr>
              <a:t/>
            </a:r>
            <a:br>
              <a:rPr lang="es-CL" sz="2000" dirty="0">
                <a:solidFill>
                  <a:schemeClr val="tx1"/>
                </a:solidFill>
              </a:rPr>
            </a:br>
            <a:r>
              <a:rPr lang="es-CL" sz="2000" dirty="0" smtClean="0">
                <a:solidFill>
                  <a:schemeClr val="tx1"/>
                </a:solidFill>
              </a:rPr>
              <a:t>Reconocer las características </a:t>
            </a:r>
            <a:r>
              <a:rPr lang="es-CL" sz="2000" dirty="0">
                <a:solidFill>
                  <a:schemeClr val="tx1"/>
                </a:solidFill>
              </a:rPr>
              <a:t>de un buen </a:t>
            </a:r>
            <a:r>
              <a:rPr lang="es-CL" sz="2000" dirty="0" smtClean="0">
                <a:solidFill>
                  <a:schemeClr val="tx1"/>
                </a:solidFill>
              </a:rPr>
              <a:t>líder.</a:t>
            </a:r>
            <a:br>
              <a:rPr lang="es-CL" sz="2000" dirty="0" smtClean="0">
                <a:solidFill>
                  <a:schemeClr val="tx1"/>
                </a:solidFill>
              </a:rPr>
            </a:br>
            <a:r>
              <a:rPr lang="es-CL" sz="2000" dirty="0" smtClean="0">
                <a:solidFill>
                  <a:schemeClr val="tx1"/>
                </a:solidFill>
              </a:rPr>
              <a:t/>
            </a:r>
            <a:br>
              <a:rPr lang="es-CL" sz="2000" dirty="0" smtClean="0">
                <a:solidFill>
                  <a:schemeClr val="tx1"/>
                </a:solidFill>
              </a:rPr>
            </a:br>
            <a:r>
              <a:rPr lang="es-CL" sz="2000" dirty="0" smtClean="0">
                <a:solidFill>
                  <a:schemeClr val="tx1"/>
                </a:solidFill>
              </a:rPr>
              <a:t>Identificar las diversas formas de ejercer liderazgo.</a:t>
            </a:r>
            <a:br>
              <a:rPr lang="es-CL" sz="2000" dirty="0" smtClean="0">
                <a:solidFill>
                  <a:schemeClr val="tx1"/>
                </a:solidFill>
              </a:rPr>
            </a:br>
            <a:r>
              <a:rPr lang="es-CL" sz="2000" dirty="0">
                <a:solidFill>
                  <a:schemeClr val="tx1"/>
                </a:solidFill>
              </a:rPr>
              <a:t/>
            </a:r>
            <a:br>
              <a:rPr lang="es-CL" sz="2000" dirty="0">
                <a:solidFill>
                  <a:schemeClr val="tx1"/>
                </a:solidFill>
              </a:rPr>
            </a:br>
            <a:r>
              <a:rPr lang="es-CL" sz="2000" dirty="0" smtClean="0">
                <a:solidFill>
                  <a:schemeClr val="tx1"/>
                </a:solidFill>
              </a:rPr>
              <a:t>Identificar las </a:t>
            </a:r>
            <a:r>
              <a:rPr lang="es-CL" sz="2000" dirty="0">
                <a:solidFill>
                  <a:schemeClr val="tx1"/>
                </a:solidFill>
              </a:rPr>
              <a:t>herramientas que permitan desarrollar una actitud de cambio y asertividad en </a:t>
            </a:r>
            <a:r>
              <a:rPr lang="es-CL" sz="2000" dirty="0" smtClean="0">
                <a:solidFill>
                  <a:schemeClr val="tx1"/>
                </a:solidFill>
              </a:rPr>
              <a:t>el rol </a:t>
            </a:r>
            <a:r>
              <a:rPr lang="es-CL" sz="2000" dirty="0">
                <a:solidFill>
                  <a:schemeClr val="tx1"/>
                </a:solidFill>
              </a:rPr>
              <a:t>de </a:t>
            </a:r>
            <a:r>
              <a:rPr lang="es-CL" sz="2000" dirty="0" smtClean="0">
                <a:solidFill>
                  <a:schemeClr val="tx1"/>
                </a:solidFill>
              </a:rPr>
              <a:t>los dirigentes(as) y líderes sociales.</a:t>
            </a:r>
            <a:endParaRPr lang="es-CL" sz="2000" dirty="0">
              <a:solidFill>
                <a:schemeClr val="tx1"/>
              </a:solidFill>
            </a:endParaRPr>
          </a:p>
        </p:txBody>
      </p:sp>
      <p:sp>
        <p:nvSpPr>
          <p:cNvPr id="7" name="6 Rectángulo"/>
          <p:cNvSpPr/>
          <p:nvPr/>
        </p:nvSpPr>
        <p:spPr>
          <a:xfrm>
            <a:off x="467544" y="539969"/>
            <a:ext cx="5035353" cy="584775"/>
          </a:xfrm>
          <a:prstGeom prst="rect">
            <a:avLst/>
          </a:prstGeom>
        </p:spPr>
        <p:txBody>
          <a:bodyPr wrap="none">
            <a:spAutoFit/>
          </a:bodyPr>
          <a:lstStyle/>
          <a:p>
            <a:r>
              <a:rPr lang="es-CL" sz="3200" b="1" kern="0"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Objetivos del Módulo</a:t>
            </a:r>
            <a:endParaRPr lang="es-CL" sz="28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1 Marcador de número de diapositiva"/>
          <p:cNvSpPr>
            <a:spLocks noGrp="1"/>
          </p:cNvSpPr>
          <p:nvPr>
            <p:ph type="sldNum" sz="quarter" idx="11"/>
          </p:nvPr>
        </p:nvSpPr>
        <p:spPr/>
        <p:txBody>
          <a:bodyPr/>
          <a:lstStyle/>
          <a:p>
            <a:pPr>
              <a:defRPr/>
            </a:pPr>
            <a:fld id="{94291D92-557B-40BD-B0FC-ECA259EAA92F}" type="slidenum">
              <a:rPr lang="es-ES" altLang="es-CL" smtClean="0"/>
              <a:pPr>
                <a:defRPr/>
              </a:pPr>
              <a:t>2</a:t>
            </a:fld>
            <a:endParaRPr lang="es-ES" altLang="es-CL"/>
          </a:p>
        </p:txBody>
      </p:sp>
    </p:spTree>
    <p:extLst>
      <p:ext uri="{BB962C8B-B14F-4D97-AF65-F5344CB8AC3E}">
        <p14:creationId xmlns:p14="http://schemas.microsoft.com/office/powerpoint/2010/main" xmlns="" val="185136123"/>
      </p:ext>
    </p:extLst>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8596" y="500042"/>
            <a:ext cx="8247860" cy="5078313"/>
          </a:xfrm>
          <a:prstGeom prst="rect">
            <a:avLst/>
          </a:prstGeom>
        </p:spPr>
        <p:txBody>
          <a:bodyPr wrap="square">
            <a:spAutoFit/>
          </a:bodyPr>
          <a:lstStyle/>
          <a:p>
            <a:pPr algn="ctr"/>
            <a:endParaRPr lang="es-CL" sz="2000" b="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endParaRPr lang="es-CL"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es-CL" sz="2800" b="1"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SITUACIONAL</a:t>
            </a:r>
          </a:p>
          <a:p>
            <a:endParaRPr lang="es-CL" sz="1600" b="1" dirty="0" smtClean="0">
              <a:latin typeface="Verdana" panose="020B0604030504040204" pitchFamily="34" charset="0"/>
              <a:ea typeface="Verdana" panose="020B0604030504040204" pitchFamily="34" charset="0"/>
              <a:cs typeface="Verdana" panose="020B0604030504040204" pitchFamily="34" charset="0"/>
            </a:endParaRPr>
          </a:p>
          <a:p>
            <a:endParaRPr lang="es-CL" sz="1600" b="1" dirty="0" smtClean="0">
              <a:latin typeface="Verdana" panose="020B0604030504040204" pitchFamily="34" charset="0"/>
              <a:ea typeface="Verdana" panose="020B0604030504040204" pitchFamily="34" charset="0"/>
              <a:cs typeface="Verdana" panose="020B0604030504040204" pitchFamily="34" charset="0"/>
            </a:endParaRPr>
          </a:p>
          <a:p>
            <a:r>
              <a:rPr lang="es-CL" b="1" dirty="0" smtClean="0">
                <a:latin typeface="Verdana" panose="020B0604030504040204" pitchFamily="34" charset="0"/>
                <a:ea typeface="Verdana" panose="020B0604030504040204" pitchFamily="34" charset="0"/>
                <a:cs typeface="Verdana" panose="020B0604030504040204" pitchFamily="34" charset="0"/>
              </a:rPr>
              <a:t>Esta dado por las siguientes características</a:t>
            </a:r>
          </a:p>
          <a:p>
            <a:endParaRPr lang="es-CL"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s-CL" sz="2000" dirty="0" smtClean="0">
                <a:latin typeface="Verdana" panose="020B0604030504040204" pitchFamily="34" charset="0"/>
                <a:ea typeface="Verdana" panose="020B0604030504040204" pitchFamily="34" charset="0"/>
                <a:cs typeface="Verdana" panose="020B0604030504040204" pitchFamily="34" charset="0"/>
              </a:rPr>
              <a:t>   Su </a:t>
            </a:r>
            <a:r>
              <a:rPr lang="es-CL" sz="2000" dirty="0">
                <a:latin typeface="Verdana" panose="020B0604030504040204" pitchFamily="34" charset="0"/>
                <a:ea typeface="Verdana" panose="020B0604030504040204" pitchFamily="34" charset="0"/>
                <a:cs typeface="Verdana" panose="020B0604030504040204" pitchFamily="34" charset="0"/>
              </a:rPr>
              <a:t>principal </a:t>
            </a:r>
            <a:r>
              <a:rPr lang="es-CL" sz="2000" dirty="0" smtClean="0">
                <a:latin typeface="Verdana" panose="020B0604030504040204" pitchFamily="34" charset="0"/>
                <a:ea typeface="Verdana" panose="020B0604030504040204" pitchFamily="34" charset="0"/>
                <a:cs typeface="Verdana" panose="020B0604030504040204" pitchFamily="34" charset="0"/>
              </a:rPr>
              <a:t>motivación es estar pendiente del contexto y las situaciones, surge de la necesidad de </a:t>
            </a:r>
            <a:r>
              <a:rPr lang="es-CL" sz="2000" dirty="0">
                <a:latin typeface="Verdana" panose="020B0604030504040204" pitchFamily="34" charset="0"/>
                <a:ea typeface="Verdana" panose="020B0604030504040204" pitchFamily="34" charset="0"/>
                <a:cs typeface="Verdana" panose="020B0604030504040204" pitchFamily="34" charset="0"/>
              </a:rPr>
              <a:t>la </a:t>
            </a:r>
            <a:r>
              <a:rPr lang="es-CL" sz="2000" dirty="0" smtClean="0">
                <a:latin typeface="Verdana" panose="020B0604030504040204" pitchFamily="34" charset="0"/>
                <a:ea typeface="Verdana" panose="020B0604030504040204" pitchFamily="34" charset="0"/>
                <a:cs typeface="Verdana" panose="020B0604030504040204" pitchFamily="34" charset="0"/>
              </a:rPr>
              <a:t>organización  </a:t>
            </a:r>
            <a:endParaRPr lang="es-CL" sz="2000" dirty="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s-CL" sz="2000" dirty="0" smtClean="0">
                <a:latin typeface="Verdana" panose="020B0604030504040204" pitchFamily="34" charset="0"/>
                <a:ea typeface="Verdana" panose="020B0604030504040204" pitchFamily="34" charset="0"/>
                <a:cs typeface="Verdana" panose="020B0604030504040204" pitchFamily="34" charset="0"/>
              </a:rPr>
              <a:t>   El contexto le da su liderazgo.</a:t>
            </a:r>
            <a:endParaRPr lang="es-MX" sz="20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s-CL" sz="2000" dirty="0" smtClean="0">
                <a:latin typeface="Verdana" panose="020B0604030504040204" pitchFamily="34" charset="0"/>
                <a:ea typeface="Verdana" panose="020B0604030504040204" pitchFamily="34" charset="0"/>
                <a:cs typeface="Verdana" panose="020B0604030504040204" pitchFamily="34" charset="0"/>
              </a:rPr>
              <a:t>   El líder define las funciones y tareas; señala qué, cuándo y cómo realizarlas y controla los resultados. </a:t>
            </a:r>
            <a:endParaRPr lang="es-MX" sz="20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s-CL" sz="2000" dirty="0" smtClean="0">
                <a:latin typeface="Verdana" panose="020B0604030504040204" pitchFamily="34" charset="0"/>
                <a:ea typeface="Verdana" panose="020B0604030504040204" pitchFamily="34" charset="0"/>
                <a:cs typeface="Verdana" panose="020B0604030504040204" pitchFamily="34" charset="0"/>
              </a:rPr>
              <a:t>   El líder fomenta la participación y da cohesión; </a:t>
            </a:r>
            <a:endParaRPr lang="es-MX" sz="20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s-CL" sz="2000" dirty="0" smtClean="0">
                <a:latin typeface="Verdana" panose="020B0604030504040204" pitchFamily="34" charset="0"/>
                <a:ea typeface="Verdana" panose="020B0604030504040204" pitchFamily="34" charset="0"/>
                <a:cs typeface="Verdana" panose="020B0604030504040204" pitchFamily="34" charset="0"/>
              </a:rPr>
              <a:t>   Apoya y motiva a los miembros del grupo para la obtención del fin. </a:t>
            </a:r>
            <a:endParaRPr lang="es-MX"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5 Título"/>
          <p:cNvSpPr>
            <a:spLocks noGrp="1"/>
          </p:cNvSpPr>
          <p:nvPr>
            <p:ph type="title"/>
          </p:nvPr>
        </p:nvSpPr>
        <p:spPr>
          <a:xfrm>
            <a:off x="152400" y="152400"/>
            <a:ext cx="4562475" cy="1062022"/>
          </a:xfrm>
        </p:spPr>
        <p:txBody>
          <a:bodyPr/>
          <a:lstStyle/>
          <a:p>
            <a:r>
              <a:rPr lang="es-CL" sz="2000" b="1" dirty="0" smtClean="0">
                <a:solidFill>
                  <a:schemeClr val="tx2">
                    <a:lumMod val="60000"/>
                    <a:lumOff val="40000"/>
                  </a:schemeClr>
                </a:solidFill>
                <a:effectLst>
                  <a:outerShdw blurRad="38100" dist="38100" dir="2700000" algn="tl">
                    <a:srgbClr val="000000">
                      <a:alpha val="43137"/>
                    </a:srgbClr>
                  </a:outerShdw>
                </a:effectLst>
              </a:rPr>
              <a:t>Tipos de Liderazgos </a:t>
            </a:r>
            <a:r>
              <a:rPr lang="es-ES" dirty="0" smtClean="0">
                <a:solidFill>
                  <a:schemeClr val="tx1"/>
                </a:solidFill>
              </a:rPr>
              <a:t/>
            </a:r>
            <a:br>
              <a:rPr lang="es-ES" dirty="0" smtClean="0">
                <a:solidFill>
                  <a:schemeClr val="tx1"/>
                </a:solidFill>
              </a:rPr>
            </a:br>
            <a:endParaRPr lang="es-ES" dirty="0">
              <a:solidFill>
                <a:schemeClr val="tx1"/>
              </a:solidFill>
            </a:endParaRPr>
          </a:p>
        </p:txBody>
      </p:sp>
      <p:pic>
        <p:nvPicPr>
          <p:cNvPr id="4" name="3 Imagen" descr="freirina.jpg"/>
          <p:cNvPicPr>
            <a:picLocks noChangeAspect="1"/>
          </p:cNvPicPr>
          <p:nvPr/>
        </p:nvPicPr>
        <p:blipFill>
          <a:blip r:embed="rId2" cstate="print"/>
          <a:stretch>
            <a:fillRect/>
          </a:stretch>
        </p:blipFill>
        <p:spPr>
          <a:xfrm>
            <a:off x="5000628" y="285728"/>
            <a:ext cx="3357586" cy="2060848"/>
          </a:xfrm>
          <a:prstGeom prst="rect">
            <a:avLst/>
          </a:prstGeom>
          <a:ln>
            <a:noFill/>
          </a:ln>
          <a:effectLst>
            <a:softEdge rad="112500"/>
          </a:effectLst>
        </p:spPr>
      </p:pic>
      <p:sp>
        <p:nvSpPr>
          <p:cNvPr id="2" name="1 Marcador de número de diapositiva"/>
          <p:cNvSpPr>
            <a:spLocks noGrp="1"/>
          </p:cNvSpPr>
          <p:nvPr>
            <p:ph type="sldNum" sz="quarter" idx="11"/>
          </p:nvPr>
        </p:nvSpPr>
        <p:spPr/>
        <p:txBody>
          <a:bodyPr/>
          <a:lstStyle/>
          <a:p>
            <a:pPr>
              <a:defRPr/>
            </a:pPr>
            <a:fld id="{0CF79985-A67B-4D6A-AEFE-9986FB5C7DA9}" type="slidenum">
              <a:rPr lang="en-US" smtClean="0"/>
              <a:pPr>
                <a:defRPr/>
              </a:pPr>
              <a:t>20</a:t>
            </a:fld>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2400" y="152400"/>
            <a:ext cx="8164513" cy="1133460"/>
          </a:xfrm>
        </p:spPr>
        <p:txBody>
          <a:bodyPr/>
          <a:lstStyle/>
          <a:p>
            <a:pPr algn="ctr"/>
            <a:r>
              <a:rPr lang="es-CL" b="1" dirty="0" smtClean="0">
                <a:solidFill>
                  <a:schemeClr val="tx2">
                    <a:lumMod val="60000"/>
                    <a:lumOff val="40000"/>
                  </a:schemeClr>
                </a:solidFill>
                <a:effectLst>
                  <a:outerShdw blurRad="38100" dist="38100" dir="2700000" algn="tl">
                    <a:srgbClr val="000000">
                      <a:alpha val="43137"/>
                    </a:srgbClr>
                  </a:outerShdw>
                </a:effectLst>
              </a:rPr>
              <a:t/>
            </a:r>
            <a:br>
              <a:rPr lang="es-CL" b="1" dirty="0" smtClean="0">
                <a:solidFill>
                  <a:schemeClr val="tx2">
                    <a:lumMod val="60000"/>
                    <a:lumOff val="40000"/>
                  </a:schemeClr>
                </a:solidFill>
                <a:effectLst>
                  <a:outerShdw blurRad="38100" dist="38100" dir="2700000" algn="tl">
                    <a:srgbClr val="000000">
                      <a:alpha val="43137"/>
                    </a:srgbClr>
                  </a:outerShdw>
                </a:effectLst>
              </a:rPr>
            </a:br>
            <a:r>
              <a:rPr lang="es-CL" b="1" dirty="0" smtClean="0">
                <a:solidFill>
                  <a:schemeClr val="tx2">
                    <a:lumMod val="60000"/>
                    <a:lumOff val="40000"/>
                  </a:schemeClr>
                </a:solidFill>
                <a:effectLst>
                  <a:outerShdw blurRad="38100" dist="38100" dir="2700000" algn="tl">
                    <a:srgbClr val="000000">
                      <a:alpha val="43137"/>
                    </a:srgbClr>
                  </a:outerShdw>
                </a:effectLst>
              </a:rPr>
              <a:t>La relevancia hoy, de ser un Líder Transformacional</a:t>
            </a:r>
            <a:endParaRPr lang="es-ES" b="1" dirty="0">
              <a:solidFill>
                <a:schemeClr val="tx2">
                  <a:lumMod val="60000"/>
                  <a:lumOff val="40000"/>
                </a:schemeClr>
              </a:solidFill>
              <a:effectLst>
                <a:outerShdw blurRad="38100" dist="38100" dir="2700000" algn="tl">
                  <a:srgbClr val="000000">
                    <a:alpha val="43137"/>
                  </a:srgbClr>
                </a:outerShdw>
              </a:effectLst>
            </a:endParaRPr>
          </a:p>
        </p:txBody>
      </p:sp>
      <p:sp>
        <p:nvSpPr>
          <p:cNvPr id="4" name="3 Marcador de contenido"/>
          <p:cNvSpPr>
            <a:spLocks noGrp="1"/>
          </p:cNvSpPr>
          <p:nvPr>
            <p:ph idx="1"/>
          </p:nvPr>
        </p:nvSpPr>
        <p:spPr>
          <a:xfrm>
            <a:off x="571472" y="1857364"/>
            <a:ext cx="7758141" cy="4575189"/>
          </a:xfrm>
        </p:spPr>
        <p:txBody>
          <a:bodyPr/>
          <a:lstStyle/>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diferencia entre el Liderazgo Democrático y el Transformacional, radica en que el Democrático trabaja con el equipo a diferencia que el transformador, educa al equipo.</a:t>
            </a:r>
          </a:p>
          <a:p>
            <a:pPr algn="just">
              <a:buNone/>
            </a:pPr>
            <a:endPar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democrático es un método de ejercicio del liderazgo y el transformacional es una actitud de cambio. </a:t>
            </a:r>
          </a:p>
          <a:p>
            <a:pPr algn="just"/>
            <a:endPar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Transformacional entrega las herramientas y la solución, en tanto el Democrático da la solución ejemplo el primero enseñar a hacer pan y el segundo da el pan. </a:t>
            </a:r>
          </a:p>
          <a:p>
            <a:pPr algn="just"/>
            <a:endPar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L"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transformacional busca cambiar las condiciones de vida de la comunidad.</a:t>
            </a:r>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Marcador de número de diapositiva"/>
          <p:cNvSpPr>
            <a:spLocks noGrp="1"/>
          </p:cNvSpPr>
          <p:nvPr>
            <p:ph type="sldNum" sz="quarter" idx="11"/>
          </p:nvPr>
        </p:nvSpPr>
        <p:spPr/>
        <p:txBody>
          <a:bodyPr/>
          <a:lstStyle/>
          <a:p>
            <a:pPr>
              <a:defRPr/>
            </a:pPr>
            <a:fld id="{E275B169-A310-431A-AD10-8154AA1CD448}" type="slidenum">
              <a:rPr lang="en-US" smtClean="0"/>
              <a:pPr>
                <a:defRPr/>
              </a:pPr>
              <a:t>21</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800"/>
                            </p:stCondLst>
                            <p:childTnLst>
                              <p:par>
                                <p:cTn id="11" presetID="10"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Video</a:t>
            </a:r>
            <a:endParaRPr lang="es-ES" dirty="0"/>
          </a:p>
        </p:txBody>
      </p:sp>
      <p:sp>
        <p:nvSpPr>
          <p:cNvPr id="5" name="4 Marcador de texto"/>
          <p:cNvSpPr>
            <a:spLocks noGrp="1"/>
          </p:cNvSpPr>
          <p:nvPr>
            <p:ph type="body" idx="1"/>
          </p:nvPr>
        </p:nvSpPr>
        <p:spPr/>
        <p:txBody>
          <a:bodyPr/>
          <a:lstStyle/>
          <a:p>
            <a:endParaRPr lang="es-ES"/>
          </a:p>
        </p:txBody>
      </p:sp>
      <p:sp>
        <p:nvSpPr>
          <p:cNvPr id="4" name="3 Marcador de número de diapositiva"/>
          <p:cNvSpPr>
            <a:spLocks noGrp="1"/>
          </p:cNvSpPr>
          <p:nvPr>
            <p:ph type="sldNum" sz="quarter" idx="12"/>
          </p:nvPr>
        </p:nvSpPr>
        <p:spPr/>
        <p:txBody>
          <a:bodyPr/>
          <a:lstStyle/>
          <a:p>
            <a:pPr>
              <a:defRPr/>
            </a:pPr>
            <a:fld id="{E275B169-A310-431A-AD10-8154AA1CD448}" type="slidenum">
              <a:rPr lang="en-US" smtClean="0"/>
              <a:pPr>
                <a:defRPr/>
              </a:pPr>
              <a:t>22</a:t>
            </a:fld>
            <a:endParaRPr lang="en-US" dirty="0"/>
          </a:p>
        </p:txBody>
      </p:sp>
    </p:spTree>
    <p:extLst>
      <p:ext uri="{BB962C8B-B14F-4D97-AF65-F5344CB8AC3E}">
        <p14:creationId xmlns:p14="http://schemas.microsoft.com/office/powerpoint/2010/main" xmlns="" val="29709933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000108"/>
            <a:ext cx="8358246" cy="5214974"/>
          </a:xfrm>
        </p:spPr>
        <p:txBody>
          <a:bodyPr/>
          <a:lstStyle/>
          <a:p>
            <a:pPr>
              <a:buNone/>
            </a:pPr>
            <a:r>
              <a:rPr lang="es-CL" sz="2800"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PAUTA DE PREGUNTAS: </a:t>
            </a:r>
          </a:p>
          <a:p>
            <a:pPr>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buNone/>
            </a:pPr>
            <a:endPar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s-CL"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 cuál de las características de los lideres vistos </a:t>
            </a:r>
          </a:p>
          <a:p>
            <a:pPr algn="ctr">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el video se identifica usted? </a:t>
            </a:r>
          </a:p>
          <a:p>
            <a:pPr algn="ctr">
              <a:buNone/>
            </a:pPr>
            <a:endPar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buNone/>
            </a:pPr>
            <a:endPar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¿Los líderes que aparecen en el video</a:t>
            </a:r>
          </a:p>
          <a:p>
            <a:pPr algn="ctr">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son líderes sociales? ¿Por qué?</a:t>
            </a:r>
          </a:p>
          <a:p>
            <a:pPr algn="ctr">
              <a:buNone/>
            </a:pPr>
            <a:endPar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buNone/>
            </a:pPr>
            <a:endPar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buNone/>
            </a:pPr>
            <a:endPar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r">
              <a:buNone/>
            </a:pP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5  minutos, respuesta aleatoria</a:t>
            </a: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endParaRPr lang="es-ES"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1"/>
          </p:nvPr>
        </p:nvSpPr>
        <p:spPr/>
        <p:txBody>
          <a:bodyPr/>
          <a:lstStyle/>
          <a:p>
            <a:pPr>
              <a:defRPr/>
            </a:pPr>
            <a:fld id="{E275B169-A310-431A-AD10-8154AA1CD448}" type="slidenum">
              <a:rPr lang="en-US" smtClean="0"/>
              <a:pPr>
                <a:defRPr/>
              </a:pPr>
              <a:t>23</a:t>
            </a:fld>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785794"/>
            <a:ext cx="8352928" cy="3528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1"/>
              </a:solidFill>
            </a:endParaRPr>
          </a:p>
        </p:txBody>
      </p:sp>
      <p:sp>
        <p:nvSpPr>
          <p:cNvPr id="5" name="4 CuadroTexto"/>
          <p:cNvSpPr txBox="1"/>
          <p:nvPr/>
        </p:nvSpPr>
        <p:spPr>
          <a:xfrm>
            <a:off x="2857488" y="785794"/>
            <a:ext cx="5674182" cy="3416320"/>
          </a:xfrm>
          <a:prstGeom prst="rect">
            <a:avLst/>
          </a:prstGeom>
          <a:noFill/>
        </p:spPr>
        <p:txBody>
          <a:bodyPr wrap="none" rtlCol="0">
            <a:spAutoFit/>
          </a:bodyPr>
          <a:lstStyle/>
          <a:p>
            <a:r>
              <a:rPr lang="es-CL" i="1" u="sng" dirty="0" smtClean="0">
                <a:solidFill>
                  <a:schemeClr val="bg1"/>
                </a:solidFill>
                <a:latin typeface="+mj-lt"/>
              </a:rPr>
              <a:t>ACTIVIDAD FINAL</a:t>
            </a:r>
          </a:p>
          <a:p>
            <a:endParaRPr lang="es-CL" i="1" u="sng" dirty="0" smtClean="0">
              <a:solidFill>
                <a:schemeClr val="bg1"/>
              </a:solidFill>
              <a:latin typeface="+mj-lt"/>
            </a:endParaRPr>
          </a:p>
          <a:p>
            <a:r>
              <a:rPr lang="es-CL" i="1" dirty="0" smtClean="0">
                <a:solidFill>
                  <a:schemeClr val="bg1"/>
                </a:solidFill>
                <a:latin typeface="+mj-lt"/>
              </a:rPr>
              <a:t>A CADA PARTICIPANTE SE LE ENTREGA UN PAPEL LUSTRE.</a:t>
            </a:r>
          </a:p>
          <a:p>
            <a:endParaRPr lang="es-CL" i="1" dirty="0" smtClean="0">
              <a:solidFill>
                <a:schemeClr val="bg1"/>
              </a:solidFill>
              <a:latin typeface="+mj-lt"/>
            </a:endParaRPr>
          </a:p>
          <a:p>
            <a:r>
              <a:rPr lang="es-CL" i="1" dirty="0" smtClean="0">
                <a:solidFill>
                  <a:schemeClr val="bg1"/>
                </a:solidFill>
                <a:latin typeface="+mj-lt"/>
              </a:rPr>
              <a:t>DEBE RESPONDER A LA PREGUNTA PLANTEADA.</a:t>
            </a:r>
          </a:p>
          <a:p>
            <a:endParaRPr lang="es-CL" i="1" dirty="0" smtClean="0">
              <a:solidFill>
                <a:schemeClr val="bg1"/>
              </a:solidFill>
              <a:latin typeface="+mj-lt"/>
            </a:endParaRPr>
          </a:p>
          <a:p>
            <a:r>
              <a:rPr lang="es-CL" i="1" dirty="0" smtClean="0">
                <a:solidFill>
                  <a:schemeClr val="bg1"/>
                </a:solidFill>
                <a:latin typeface="+mj-lt"/>
              </a:rPr>
              <a:t>LUEGO DEBE PEGAR EL PAPEL LUSTRE EN EL PAPELOGRAFO</a:t>
            </a:r>
          </a:p>
          <a:p>
            <a:r>
              <a:rPr lang="es-CL" i="1" dirty="0" smtClean="0">
                <a:solidFill>
                  <a:schemeClr val="bg1"/>
                </a:solidFill>
                <a:latin typeface="+mj-lt"/>
              </a:rPr>
              <a:t>DISPUESTO PARA ELLO.</a:t>
            </a:r>
          </a:p>
          <a:p>
            <a:endParaRPr lang="es-CL" i="1" dirty="0" smtClean="0">
              <a:solidFill>
                <a:schemeClr val="bg1"/>
              </a:solidFill>
              <a:latin typeface="+mj-lt"/>
            </a:endParaRPr>
          </a:p>
          <a:p>
            <a:r>
              <a:rPr lang="es-CL" i="1" dirty="0" smtClean="0">
                <a:solidFill>
                  <a:schemeClr val="bg1"/>
                </a:solidFill>
                <a:latin typeface="+mj-lt"/>
              </a:rPr>
              <a:t>TIEMPO: 2 MINUTOS</a:t>
            </a:r>
          </a:p>
          <a:p>
            <a:endParaRPr lang="es-CL" i="1" dirty="0" smtClean="0">
              <a:solidFill>
                <a:schemeClr val="bg1"/>
              </a:solidFill>
              <a:latin typeface="+mj-lt"/>
            </a:endParaRPr>
          </a:p>
          <a:p>
            <a:r>
              <a:rPr lang="es-CL" i="1" dirty="0" smtClean="0">
                <a:solidFill>
                  <a:schemeClr val="bg1"/>
                </a:solidFill>
                <a:latin typeface="+mj-lt"/>
              </a:rPr>
              <a:t>MATERIALES: PAPEL LUSTRE - LAPIZ</a:t>
            </a:r>
            <a:endParaRPr lang="es-CL" i="1" dirty="0">
              <a:solidFill>
                <a:schemeClr val="bg1"/>
              </a:solidFill>
              <a:latin typeface="+mj-lt"/>
            </a:endParaRPr>
          </a:p>
        </p:txBody>
      </p:sp>
      <p:pic>
        <p:nvPicPr>
          <p:cNvPr id="6" name="Picture 8" descr="http://soy.impresionesaerea.netdna-cdn.com/images/recursos/trabajo_equipo_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4544" y="417190"/>
            <a:ext cx="3343672" cy="2507754"/>
          </a:xfrm>
          <a:prstGeom prst="rect">
            <a:avLst/>
          </a:prstGeom>
          <a:noFill/>
          <a:ln w="9525">
            <a:noFill/>
            <a:miter lim="800000"/>
            <a:headEnd/>
            <a:tailEnd/>
          </a:ln>
        </p:spPr>
      </p:pic>
      <p:sp>
        <p:nvSpPr>
          <p:cNvPr id="7" name="1 Título"/>
          <p:cNvSpPr txBox="1">
            <a:spLocks/>
          </p:cNvSpPr>
          <p:nvPr/>
        </p:nvSpPr>
        <p:spPr>
          <a:xfrm>
            <a:off x="285720" y="4929198"/>
            <a:ext cx="8568952" cy="1371600"/>
          </a:xfrm>
          <a:prstGeom prst="rect">
            <a:avLst/>
          </a:prstGeom>
        </p:spPr>
        <p:txBody>
          <a:bodyPr/>
          <a:lstStyle>
            <a:lvl1pPr algn="l" rtl="0" eaLnBrk="0" fontAlgn="base" hangingPunct="0">
              <a:spcBef>
                <a:spcPct val="0"/>
              </a:spcBef>
              <a:spcAft>
                <a:spcPct val="0"/>
              </a:spcAft>
              <a:defRPr sz="4400">
                <a:solidFill>
                  <a:srgbClr val="000080"/>
                </a:solidFill>
                <a:latin typeface="+mj-lt"/>
                <a:ea typeface="ＭＳ Ｐゴシック" charset="0"/>
                <a:cs typeface="+mj-cs"/>
              </a:defRPr>
            </a:lvl1pPr>
            <a:lvl2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2pPr>
            <a:lvl3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3pPr>
            <a:lvl4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4pPr>
            <a:lvl5pPr algn="l" rtl="0" eaLnBrk="0" fontAlgn="base" hangingPunct="0">
              <a:spcBef>
                <a:spcPct val="0"/>
              </a:spcBef>
              <a:spcAft>
                <a:spcPct val="0"/>
              </a:spcAft>
              <a:defRPr sz="4400">
                <a:solidFill>
                  <a:srgbClr val="000080"/>
                </a:solidFill>
                <a:latin typeface="Century Gothic" pitchFamily="1" charset="0"/>
                <a:ea typeface="ＭＳ Ｐゴシック" charset="0"/>
                <a:cs typeface="Arial" charset="0"/>
              </a:defRPr>
            </a:lvl5pPr>
            <a:lvl6pPr marL="457200" algn="r" rtl="0" fontAlgn="base">
              <a:spcBef>
                <a:spcPct val="0"/>
              </a:spcBef>
              <a:spcAft>
                <a:spcPct val="0"/>
              </a:spcAft>
              <a:defRPr sz="4400">
                <a:solidFill>
                  <a:srgbClr val="000080"/>
                </a:solidFill>
                <a:latin typeface="Century Gothic" pitchFamily="1" charset="0"/>
                <a:cs typeface="Arial" charset="0"/>
              </a:defRPr>
            </a:lvl6pPr>
            <a:lvl7pPr marL="914400" algn="r" rtl="0" fontAlgn="base">
              <a:spcBef>
                <a:spcPct val="0"/>
              </a:spcBef>
              <a:spcAft>
                <a:spcPct val="0"/>
              </a:spcAft>
              <a:defRPr sz="4400">
                <a:solidFill>
                  <a:srgbClr val="000080"/>
                </a:solidFill>
                <a:latin typeface="Century Gothic" pitchFamily="1" charset="0"/>
                <a:cs typeface="Arial" charset="0"/>
              </a:defRPr>
            </a:lvl7pPr>
            <a:lvl8pPr marL="1371600" algn="r" rtl="0" fontAlgn="base">
              <a:spcBef>
                <a:spcPct val="0"/>
              </a:spcBef>
              <a:spcAft>
                <a:spcPct val="0"/>
              </a:spcAft>
              <a:defRPr sz="4400">
                <a:solidFill>
                  <a:srgbClr val="000080"/>
                </a:solidFill>
                <a:latin typeface="Century Gothic" pitchFamily="1" charset="0"/>
                <a:cs typeface="Arial" charset="0"/>
              </a:defRPr>
            </a:lvl8pPr>
            <a:lvl9pPr marL="1828800" algn="r" rtl="0" fontAlgn="base">
              <a:spcBef>
                <a:spcPct val="0"/>
              </a:spcBef>
              <a:spcAft>
                <a:spcPct val="0"/>
              </a:spcAft>
              <a:defRPr sz="4400">
                <a:solidFill>
                  <a:srgbClr val="000080"/>
                </a:solidFill>
                <a:latin typeface="Century Gothic" pitchFamily="1" charset="0"/>
                <a:cs typeface="Arial" charset="0"/>
              </a:defRPr>
            </a:lvl9pPr>
          </a:lstStyle>
          <a:p>
            <a:pPr algn="ctr"/>
            <a:r>
              <a:rPr lang="es-ES" sz="32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¿Qué aprendí en éste módulo?</a:t>
            </a:r>
            <a:endParaRPr lang="es-ES" sz="3200" b="1"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número de diapositiva"/>
          <p:cNvSpPr>
            <a:spLocks noGrp="1"/>
          </p:cNvSpPr>
          <p:nvPr>
            <p:ph type="sldNum" sz="quarter" idx="11"/>
          </p:nvPr>
        </p:nvSpPr>
        <p:spPr/>
        <p:txBody>
          <a:bodyPr/>
          <a:lstStyle/>
          <a:p>
            <a:pPr>
              <a:defRPr/>
            </a:pPr>
            <a:fld id="{B1342237-6760-4EFD-A1CB-7FBC0D588BE0}" type="slidenum">
              <a:rPr lang="es-ES" altLang="es-CL" smtClean="0"/>
              <a:pPr>
                <a:defRPr/>
              </a:pPr>
              <a:t>24</a:t>
            </a:fld>
            <a:endParaRPr lang="es-ES" altLang="es-CL"/>
          </a:p>
        </p:txBody>
      </p:sp>
    </p:spTree>
    <p:extLst>
      <p:ext uri="{BB962C8B-B14F-4D97-AF65-F5344CB8AC3E}">
        <p14:creationId xmlns:p14="http://schemas.microsoft.com/office/powerpoint/2010/main" xmlns="" val="153848080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1746" name="3 Título"/>
          <p:cNvSpPr>
            <a:spLocks noGrp="1"/>
          </p:cNvSpPr>
          <p:nvPr>
            <p:ph type="title"/>
          </p:nvPr>
        </p:nvSpPr>
        <p:spPr>
          <a:xfrm>
            <a:off x="500034" y="3643314"/>
            <a:ext cx="6745288" cy="1362075"/>
          </a:xfrm>
        </p:spPr>
        <p:txBody>
          <a:bodyPr/>
          <a:lstStyle/>
          <a:p>
            <a:r>
              <a:rPr lang="es-ES_tradnl" altLang="es-CL" cap="none" dirty="0" smtClean="0">
                <a:solidFill>
                  <a:srgbClr val="F2F2F2"/>
                </a:solidFill>
                <a:ea typeface="ＭＳ Ｐゴシック" pitchFamily="34" charset="-128"/>
              </a:rPr>
              <a:t>Muchas Gracias</a:t>
            </a:r>
          </a:p>
        </p:txBody>
      </p:sp>
      <p:pic>
        <p:nvPicPr>
          <p:cNvPr id="4" name="Picture 4" descr="http://1.bp.blogspot.com/-HH7tAjLPURU/T3XrHkITZCI/AAAAAAAAyHg/sS7_39NMEi0/s400/image003.jpg"/>
          <p:cNvPicPr>
            <a:picLocks noChangeAspect="1" noChangeArrowheads="1"/>
          </p:cNvPicPr>
          <p:nvPr/>
        </p:nvPicPr>
        <p:blipFill>
          <a:blip r:embed="rId3" cstate="print"/>
          <a:srcRect/>
          <a:stretch>
            <a:fillRect/>
          </a:stretch>
        </p:blipFill>
        <p:spPr bwMode="auto">
          <a:xfrm>
            <a:off x="5786446" y="1357298"/>
            <a:ext cx="3357554" cy="3567343"/>
          </a:xfrm>
          <a:prstGeom prst="rect">
            <a:avLst/>
          </a:prstGeom>
          <a:noFill/>
        </p:spPr>
      </p:pic>
      <p:sp>
        <p:nvSpPr>
          <p:cNvPr id="2" name="1 Marcador de número de diapositiva"/>
          <p:cNvSpPr>
            <a:spLocks noGrp="1"/>
          </p:cNvSpPr>
          <p:nvPr>
            <p:ph type="sldNum" sz="quarter" idx="11"/>
          </p:nvPr>
        </p:nvSpPr>
        <p:spPr/>
        <p:txBody>
          <a:bodyPr/>
          <a:lstStyle/>
          <a:p>
            <a:pPr>
              <a:defRPr/>
            </a:pPr>
            <a:fld id="{6D9E0511-04F2-480B-AF67-CD2A356DE197}" type="slidenum">
              <a:rPr lang="es-ES" altLang="es-CL" smtClean="0"/>
              <a:pPr>
                <a:defRPr/>
              </a:pPr>
              <a:t>25</a:t>
            </a:fld>
            <a:endParaRPr lang="es-ES" altLang="es-CL"/>
          </a:p>
        </p:txBody>
      </p:sp>
    </p:spTree>
    <p:extLst>
      <p:ext uri="{BB962C8B-B14F-4D97-AF65-F5344CB8AC3E}">
        <p14:creationId xmlns:p14="http://schemas.microsoft.com/office/powerpoint/2010/main" xmlns="" val="41211046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7"/>
          <p:cNvSpPr>
            <a:spLocks noGrp="1"/>
          </p:cNvSpPr>
          <p:nvPr>
            <p:ph type="title"/>
          </p:nvPr>
        </p:nvSpPr>
        <p:spPr>
          <a:xfrm>
            <a:off x="152400" y="9506"/>
            <a:ext cx="8452048" cy="107126"/>
          </a:xfrm>
        </p:spPr>
        <p:txBody>
          <a:bodyPr>
            <a:normAutofit fontScale="90000"/>
          </a:bodyPr>
          <a:lstStyle/>
          <a:p>
            <a:pPr algn="ctr" eaLnBrk="1" hangingPunct="1"/>
            <a:r>
              <a:rPr lang="es-ES_tradnl" altLang="es-ES" sz="1800" b="1" dirty="0" smtClean="0">
                <a:solidFill>
                  <a:schemeClr val="tx2"/>
                </a:solidFill>
                <a:latin typeface="Verdana" pitchFamily="34" charset="0"/>
                <a:ea typeface="ヒラギノ角ゴ Pro W3"/>
                <a:cs typeface="Verdana" pitchFamily="34" charset="0"/>
              </a:rPr>
              <a:t/>
            </a:r>
            <a:br>
              <a:rPr lang="es-ES_tradnl" altLang="es-ES" sz="1800" b="1" dirty="0" smtClean="0">
                <a:solidFill>
                  <a:schemeClr val="tx2"/>
                </a:solidFill>
                <a:latin typeface="Verdana" pitchFamily="34" charset="0"/>
                <a:ea typeface="ヒラギノ角ゴ Pro W3"/>
                <a:cs typeface="Verdana" pitchFamily="34" charset="0"/>
              </a:rPr>
            </a:br>
            <a:endParaRPr lang="es-ES_tradnl" altLang="es-ES" sz="3200" b="1" u="heavy" dirty="0" smtClean="0">
              <a:solidFill>
                <a:schemeClr val="accent5">
                  <a:lumMod val="75000"/>
                </a:schemeClr>
              </a:solidFill>
              <a:latin typeface="Verdana" pitchFamily="34" charset="0"/>
              <a:ea typeface="ヒラギノ角ゴ Pro W3"/>
              <a:cs typeface="Verdana" pitchFamily="34" charset="0"/>
            </a:endParaRPr>
          </a:p>
        </p:txBody>
      </p:sp>
      <p:sp>
        <p:nvSpPr>
          <p:cNvPr id="33797" name="Content Placeholder 6"/>
          <p:cNvSpPr>
            <a:spLocks noGrp="1"/>
          </p:cNvSpPr>
          <p:nvPr>
            <p:ph idx="1"/>
          </p:nvPr>
        </p:nvSpPr>
        <p:spPr>
          <a:xfrm>
            <a:off x="152400" y="116632"/>
            <a:ext cx="8596064" cy="6411168"/>
          </a:xfrm>
        </p:spPr>
        <p:txBody>
          <a:bodyPr>
            <a:normAutofit/>
          </a:bodyPr>
          <a:lstStyle/>
          <a:p>
            <a:pPr algn="just">
              <a:buNone/>
            </a:pPr>
            <a:r>
              <a:rPr lang="es-MX" altLang="es-ES" b="1" dirty="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s-MX" altLang="es-ES"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just">
              <a:buNone/>
            </a:pPr>
            <a:r>
              <a:rPr lang="es-MX" altLang="es-E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p>
          <a:p>
            <a:pPr algn="just">
              <a:buNone/>
            </a:pPr>
            <a:endParaRPr lang="es-MX" altLang="es-ES"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buNone/>
            </a:pPr>
            <a:r>
              <a:rPr lang="es-MX" altLang="es-E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MX" altLang="es-E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 hay hoy sin ayer, ni líder sin historia»</a:t>
            </a:r>
            <a:endParaRPr lang="es-MX" altLang="es-ES"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lnSpc>
                <a:spcPct val="160000"/>
              </a:lnSpc>
              <a:spcBef>
                <a:spcPts val="0"/>
              </a:spcBef>
              <a:buNone/>
            </a:pPr>
            <a:r>
              <a:rPr lang="es-MX" altLang="es-E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Historia Local</a:t>
            </a:r>
          </a:p>
          <a:p>
            <a:pPr algn="ctr">
              <a:lnSpc>
                <a:spcPct val="160000"/>
              </a:lnSpc>
              <a:spcBef>
                <a:spcPts val="0"/>
              </a:spcBef>
              <a:buNone/>
            </a:pPr>
            <a:r>
              <a:rPr lang="es-MX" altLang="es-ES"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Comunidad</a:t>
            </a:r>
          </a:p>
          <a:p>
            <a:pPr algn="ctr">
              <a:lnSpc>
                <a:spcPct val="160000"/>
              </a:lnSpc>
              <a:spcBef>
                <a:spcPts val="0"/>
              </a:spcBef>
              <a:buNone/>
            </a:pPr>
            <a:r>
              <a:rPr lang="es-MX" altLang="es-ES"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Pertenencia Social</a:t>
            </a:r>
          </a:p>
          <a:p>
            <a:pPr algn="ctr">
              <a:lnSpc>
                <a:spcPct val="160000"/>
              </a:lnSpc>
              <a:spcBef>
                <a:spcPts val="0"/>
              </a:spcBef>
              <a:buNone/>
            </a:pPr>
            <a:r>
              <a:rPr lang="es-MX" altLang="es-ES"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Identidad Local</a:t>
            </a:r>
          </a:p>
          <a:p>
            <a:pPr algn="just">
              <a:buNone/>
            </a:pPr>
            <a:endParaRPr lang="es-MX" altLang="es-ES"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3795" name="Slide Number Placeholder 9"/>
          <p:cNvSpPr>
            <a:spLocks noGrp="1"/>
          </p:cNvSpPr>
          <p:nvPr>
            <p:ph type="sldNum" sz="quarter" idx="11"/>
          </p:nvPr>
        </p:nvSpPr>
        <p:spPr bwMode="auto">
          <a:xfrm>
            <a:off x="8143899" y="6572272"/>
            <a:ext cx="173013" cy="149203"/>
          </a:xfrm>
          <a:noFill/>
          <a:ln>
            <a:miter lim="800000"/>
            <a:headEnd/>
            <a:tailEnd/>
          </a:ln>
        </p:spPr>
        <p:txBody>
          <a:bodyPr/>
          <a:lstStyle/>
          <a:p>
            <a:r>
              <a:rPr lang="en-US" altLang="es-ES" dirty="0" smtClean="0">
                <a:ea typeface="ヒラギノ角ゴ Pro W3"/>
                <a:cs typeface="ヒラギノ角ゴ Pro W3"/>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229600" cy="868346"/>
          </a:xfrm>
        </p:spPr>
        <p:txBody>
          <a:bodyPr>
            <a:normAutofit/>
          </a:bodyPr>
          <a:lstStyle/>
          <a:p>
            <a:pPr algn="l"/>
            <a:r>
              <a:rPr lang="es-CL" sz="2800" b="1" dirty="0" smtClean="0">
                <a:solidFill>
                  <a:schemeClr val="tx2">
                    <a:lumMod val="60000"/>
                    <a:lumOff val="40000"/>
                  </a:schemeClr>
                </a:solidFill>
                <a:effectLst>
                  <a:outerShdw blurRad="38100" dist="38100" dir="2700000" algn="tl">
                    <a:srgbClr val="000000">
                      <a:alpha val="43137"/>
                    </a:srgbClr>
                  </a:outerShdw>
                </a:effectLst>
              </a:rPr>
              <a:t>¿Qué entendemos por…?</a:t>
            </a:r>
            <a:endParaRPr lang="es-ES" sz="28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14282" y="1071546"/>
            <a:ext cx="8472518" cy="5572164"/>
          </a:xfrm>
        </p:spPr>
        <p:txBody>
          <a:bodyPr>
            <a:normAutofit/>
          </a:bodyPr>
          <a:lstStyle/>
          <a:p>
            <a:pPr algn="just">
              <a:spcBef>
                <a:spcPts val="0"/>
              </a:spcBef>
              <a:buNone/>
            </a:pP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Historia Local:</a:t>
            </a:r>
            <a:r>
              <a:rPr lang="es-MX" altLang="es-ES"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 la memoria de las personas por estar inmersos en un territorio común </a:t>
            </a:r>
          </a:p>
          <a:p>
            <a:pPr algn="just">
              <a:spcBef>
                <a:spcPts val="0"/>
              </a:spcBef>
              <a:buNone/>
            </a:pPr>
            <a:r>
              <a:rPr lang="es-MX"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Ejemplo: nacimiento de la población o villa, los primeros vecinos, historia de los terrenos y las casas, etc.    </a:t>
            </a:r>
          </a:p>
          <a:p>
            <a:pPr algn="just">
              <a:spcBef>
                <a:spcPts val="0"/>
              </a:spcBef>
              <a:buNone/>
            </a:pPr>
            <a:endParaRPr lang="es-MX" altLang="es-ES"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spcBef>
                <a:spcPts val="0"/>
              </a:spcBef>
              <a:buNone/>
            </a:pPr>
            <a:endParaRPr lang="es-MX" altLang="es-ES" sz="24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spcBef>
                <a:spcPts val="0"/>
              </a:spcBef>
              <a:buNone/>
            </a:pPr>
            <a:endParaRPr lang="es-MX" altLang="es-ES" sz="24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spcBef>
                <a:spcPts val="0"/>
              </a:spcBef>
              <a:buNone/>
            </a:pP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a:buNone/>
            </a:pP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a:buNone/>
            </a:pP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a:buNone/>
            </a:pP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Comunidad:</a:t>
            </a:r>
            <a:r>
              <a:rPr lang="es-MX" altLang="es-ES"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forman el conjunto de ciudadanos que tienen elementos e intereses comunes </a:t>
            </a:r>
          </a:p>
          <a:p>
            <a:pPr algn="just">
              <a:buNone/>
            </a:pPr>
            <a:r>
              <a:rPr lang="es-MX" altLang="es-E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18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Ejemplo: El territorio, la ubicación geográfica local, el pasaje, la villa o la población, etc.</a:t>
            </a:r>
            <a:r>
              <a:rPr lang="es-MX" altLang="es-ES" sz="18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endParaRPr lang="es-E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3 Imagen" descr="01.JPG"/>
          <p:cNvPicPr>
            <a:picLocks noChangeAspect="1"/>
          </p:cNvPicPr>
          <p:nvPr/>
        </p:nvPicPr>
        <p:blipFill>
          <a:blip r:embed="rId2" cstate="print"/>
          <a:stretch>
            <a:fillRect/>
          </a:stretch>
        </p:blipFill>
        <p:spPr>
          <a:xfrm>
            <a:off x="2357422" y="2786058"/>
            <a:ext cx="4357718" cy="1761311"/>
          </a:xfrm>
          <a:prstGeom prst="rect">
            <a:avLst/>
          </a:prstGeom>
        </p:spPr>
      </p:pic>
      <p:sp>
        <p:nvSpPr>
          <p:cNvPr id="5" name="4 Marcador de número de diapositiva"/>
          <p:cNvSpPr>
            <a:spLocks noGrp="1"/>
          </p:cNvSpPr>
          <p:nvPr>
            <p:ph type="sldNum" sz="quarter" idx="11"/>
          </p:nvPr>
        </p:nvSpPr>
        <p:spPr/>
        <p:txBody>
          <a:bodyPr/>
          <a:lstStyle/>
          <a:p>
            <a:pPr>
              <a:defRPr/>
            </a:pPr>
            <a:fld id="{E275B169-A310-431A-AD10-8154AA1CD448}" type="slidenum">
              <a:rPr lang="en-US" smtClean="0"/>
              <a:pPr>
                <a:defRPr/>
              </a:pPr>
              <a:t>4</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strips(downRight)">
                                      <p:cBhvr>
                                        <p:cTn id="7" dur="2000"/>
                                        <p:tgtEl>
                                          <p:spTgt spid="3">
                                            <p:txEl>
                                              <p:pRg st="8" end="8"/>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strips(downRight)">
                                      <p:cBhvr>
                                        <p:cTn id="1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98118"/>
            <a:ext cx="7901017" cy="6255217"/>
          </a:xfrm>
        </p:spPr>
        <p:txBody>
          <a:bodyPr>
            <a:normAutofit/>
          </a:bodyPr>
          <a:lstStyle/>
          <a:p>
            <a:pPr algn="just">
              <a:buNone/>
            </a:pPr>
            <a:endParaRPr lang="es-MX" altLang="es-ES" sz="1800"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algn="just">
              <a:buNone/>
            </a:pPr>
            <a:r>
              <a:rPr lang="es-MX" altLang="es-ES"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Pertenencia Social</a:t>
            </a:r>
            <a:r>
              <a:rPr lang="es-MX" altLang="es-ES"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sentirse parte </a:t>
            </a:r>
            <a:r>
              <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rPr>
              <a:t>de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una comunidad o </a:t>
            </a:r>
            <a:r>
              <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rPr>
              <a:t>de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 espacio territorial, según el lugar en que nació, vive o vivió. </a:t>
            </a:r>
            <a:endPar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endParaRPr lang="es-CL" altLang="es-ES" sz="1800" dirty="0">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sz="1800" dirty="0">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sz="1800" dirty="0" smtClean="0">
              <a:latin typeface="Verdana" panose="020B0604030504040204" pitchFamily="34" charset="0"/>
              <a:ea typeface="Verdana" panose="020B0604030504040204" pitchFamily="34" charset="0"/>
              <a:cs typeface="Verdana" panose="020B0604030504040204" pitchFamily="34" charset="0"/>
            </a:endParaRPr>
          </a:p>
          <a:p>
            <a:pPr algn="just">
              <a:buNone/>
            </a:pPr>
            <a:r>
              <a:rPr lang="es-MX" altLang="es-ES" dirty="0" smtClean="0">
                <a:latin typeface="Verdana" panose="020B0604030504040204" pitchFamily="34" charset="0"/>
                <a:ea typeface="Verdana" panose="020B0604030504040204" pitchFamily="34" charset="0"/>
                <a:cs typeface="Verdana" panose="020B0604030504040204" pitchFamily="34" charset="0"/>
              </a:rPr>
              <a:t>     </a:t>
            </a:r>
          </a:p>
          <a:p>
            <a:pPr algn="just">
              <a:buNone/>
            </a:pPr>
            <a:r>
              <a:rPr lang="es-MX" altLang="es-ES" dirty="0">
                <a:latin typeface="Verdana" panose="020B0604030504040204" pitchFamily="34" charset="0"/>
                <a:ea typeface="Verdana" panose="020B0604030504040204" pitchFamily="34" charset="0"/>
                <a:cs typeface="Verdana" panose="020B0604030504040204" pitchFamily="34" charset="0"/>
              </a:rPr>
              <a:t>	</a:t>
            </a:r>
            <a:endParaRPr lang="es-MX" altLang="es-ES" dirty="0" smtClean="0">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dirty="0">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dirty="0" smtClean="0">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dirty="0" smtClean="0">
              <a:latin typeface="Verdana" panose="020B0604030504040204" pitchFamily="34" charset="0"/>
              <a:ea typeface="Verdana" panose="020B0604030504040204" pitchFamily="34" charset="0"/>
              <a:cs typeface="Verdana" panose="020B0604030504040204" pitchFamily="34" charset="0"/>
            </a:endParaRPr>
          </a:p>
          <a:p>
            <a:pPr algn="just">
              <a:buNone/>
            </a:pPr>
            <a:r>
              <a:rPr lang="es-MX" altLang="es-ES" dirty="0" smtClean="0">
                <a:latin typeface="Verdana" panose="020B0604030504040204" pitchFamily="34" charset="0"/>
                <a:ea typeface="Verdana" panose="020B0604030504040204" pitchFamily="34" charset="0"/>
                <a:cs typeface="Verdana" panose="020B0604030504040204" pitchFamily="34" charset="0"/>
              </a:rPr>
              <a:t>	</a:t>
            </a:r>
            <a:r>
              <a:rPr lang="es-MX" altLang="es-ES" sz="24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Identidad Local:</a:t>
            </a:r>
            <a:r>
              <a:rPr lang="es-MX" altLang="es-ES"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MX"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Contiene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elementos que relacionan a las personas con </a:t>
            </a:r>
            <a:r>
              <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rPr>
              <a:t>la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localidad geográfica </a:t>
            </a:r>
            <a:r>
              <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rPr>
              <a:t>a la cual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pertenecen, por </a:t>
            </a:r>
            <a:r>
              <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rPr>
              <a:t>sentir lazos de pertenencia con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las </a:t>
            </a:r>
            <a:r>
              <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rPr>
              <a:t>costumbres y tradiciones </a:t>
            </a:r>
            <a:r>
              <a:rPr lang="es-CL" altLang="es-E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del lugar.</a:t>
            </a:r>
            <a:endParaRPr lang="es-CL" altLang="es-E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endParaRPr lang="es-MX" altLang="es-ES"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CL" sz="1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4 Imagen" descr="images (1).jpg"/>
          <p:cNvPicPr>
            <a:picLocks noChangeAspect="1"/>
          </p:cNvPicPr>
          <p:nvPr/>
        </p:nvPicPr>
        <p:blipFill>
          <a:blip r:embed="rId2" cstate="print"/>
          <a:stretch>
            <a:fillRect/>
          </a:stretch>
        </p:blipFill>
        <p:spPr>
          <a:xfrm>
            <a:off x="1214414" y="2071678"/>
            <a:ext cx="2667000" cy="171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mapuches-300x101.jpg"/>
          <p:cNvPicPr>
            <a:picLocks noChangeAspect="1"/>
          </p:cNvPicPr>
          <p:nvPr/>
        </p:nvPicPr>
        <p:blipFill>
          <a:blip r:embed="rId3" cstate="print"/>
          <a:stretch>
            <a:fillRect/>
          </a:stretch>
        </p:blipFill>
        <p:spPr>
          <a:xfrm>
            <a:off x="5072066" y="2071678"/>
            <a:ext cx="2857500"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3 Marcador de número de diapositiva"/>
          <p:cNvSpPr>
            <a:spLocks noGrp="1"/>
          </p:cNvSpPr>
          <p:nvPr>
            <p:ph type="sldNum" sz="quarter" idx="11"/>
          </p:nvPr>
        </p:nvSpPr>
        <p:spPr/>
        <p:txBody>
          <a:bodyPr/>
          <a:lstStyle/>
          <a:p>
            <a:pPr>
              <a:defRPr/>
            </a:pPr>
            <a:fld id="{E275B169-A310-431A-AD10-8154AA1CD448}" type="slidenum">
              <a:rPr lang="en-US" smtClean="0"/>
              <a:pPr>
                <a:defRPr/>
              </a:pPr>
              <a:t>5</a:t>
            </a:fld>
            <a:endParaRPr lang="en-US" dirty="0"/>
          </a:p>
        </p:txBody>
      </p:sp>
    </p:spTree>
    <p:extLst>
      <p:ext uri="{BB962C8B-B14F-4D97-AF65-F5344CB8AC3E}">
        <p14:creationId xmlns:p14="http://schemas.microsoft.com/office/powerpoint/2010/main" xmlns="" val="637597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strips(downRight)">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990584"/>
          </a:xfrm>
        </p:spPr>
        <p:txBody>
          <a:bodyPr>
            <a:normAutofit/>
          </a:bodyPr>
          <a:lstStyle/>
          <a:p>
            <a:pPr algn="l"/>
            <a:r>
              <a:rPr lang="es-CL" b="1" u="sng" dirty="0" smtClean="0"/>
              <a:t/>
            </a:r>
            <a:br>
              <a:rPr lang="es-CL" b="1" u="sng" dirty="0" smtClean="0"/>
            </a:br>
            <a:r>
              <a:rPr lang="es-CL" b="1" u="sng" dirty="0" smtClean="0">
                <a:solidFill>
                  <a:srgbClr val="FF0000"/>
                </a:solidFill>
              </a:rPr>
              <a:t>Actividad</a:t>
            </a:r>
            <a:r>
              <a:rPr lang="es-CL" sz="2000" b="1" u="sng" dirty="0" smtClean="0">
                <a:solidFill>
                  <a:srgbClr val="FF0000"/>
                </a:solidFill>
              </a:rPr>
              <a:t>  1</a:t>
            </a:r>
            <a:endParaRPr lang="es-CL" b="1" u="sng" dirty="0">
              <a:solidFill>
                <a:srgbClr val="FF0000"/>
              </a:solidFill>
            </a:endParaRPr>
          </a:p>
        </p:txBody>
      </p:sp>
      <p:sp>
        <p:nvSpPr>
          <p:cNvPr id="3" name="2 Marcador de contenido"/>
          <p:cNvSpPr>
            <a:spLocks noGrp="1"/>
          </p:cNvSpPr>
          <p:nvPr>
            <p:ph idx="1"/>
          </p:nvPr>
        </p:nvSpPr>
        <p:spPr>
          <a:xfrm>
            <a:off x="428596" y="1000108"/>
            <a:ext cx="8286808" cy="5453228"/>
          </a:xfrm>
        </p:spPr>
        <p:txBody>
          <a:bodyPr>
            <a:noAutofit/>
          </a:bodyPr>
          <a:lstStyle/>
          <a:p>
            <a:pPr marL="514350" lvl="0" indent="-514350">
              <a:lnSpc>
                <a:spcPct val="115000"/>
              </a:lnSpc>
              <a:spcAft>
                <a:spcPts val="0"/>
              </a:spcAft>
              <a:buNone/>
            </a:pPr>
            <a:r>
              <a:rPr lang="es-CL" sz="18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Instrucción:</a:t>
            </a:r>
          </a:p>
          <a:p>
            <a:pPr marL="514350" lvl="0" indent="-514350" algn="just">
              <a:lnSpc>
                <a:spcPct val="115000"/>
              </a:lnSpc>
              <a:spcAft>
                <a:spcPts val="0"/>
              </a:spcAft>
              <a:buNone/>
            </a:pPr>
            <a:r>
              <a:rPr lang="es-CL"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Al inicio de la jornada, al azar se entregó tarjetas con una pregunta a distintas personas. Se solicita tomar 6 minutos para responder las 3 interrogantes. </a:t>
            </a:r>
          </a:p>
          <a:p>
            <a:pPr marL="514350" lvl="0" indent="-514350" algn="ctr">
              <a:lnSpc>
                <a:spcPct val="115000"/>
              </a:lnSpc>
              <a:spcAft>
                <a:spcPts val="0"/>
              </a:spcAft>
              <a:buNone/>
            </a:pPr>
            <a:endParaRPr lang="es-CL"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lvl="0" indent="-514350" algn="ctr">
              <a:lnSpc>
                <a:spcPct val="115000"/>
              </a:lnSpc>
              <a:spcAft>
                <a:spcPts val="0"/>
              </a:spcAft>
              <a:buNone/>
            </a:pPr>
            <a:endParaRPr lang="es-CL" sz="1600" i="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lvl="0" indent="-514350" algn="ctr">
              <a:lnSpc>
                <a:spcPct val="115000"/>
              </a:lnSpc>
              <a:spcAft>
                <a:spcPts val="0"/>
              </a:spcAft>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¿QUE LO </a:t>
            </a:r>
            <a:r>
              <a:rPr lang="es-CL" b="1" dirty="0">
                <a:solidFill>
                  <a:schemeClr val="tx1"/>
                </a:solidFill>
                <a:latin typeface="Verdana" panose="020B0604030504040204" pitchFamily="34" charset="0"/>
                <a:ea typeface="Verdana" panose="020B0604030504040204" pitchFamily="34" charset="0"/>
                <a:cs typeface="Verdana" panose="020B0604030504040204" pitchFamily="34" charset="0"/>
              </a:rPr>
              <a:t>MOTIVO A SER </a:t>
            </a: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DIRIGENTE/A? </a:t>
            </a:r>
          </a:p>
          <a:p>
            <a:pPr marL="4057650" lvl="8" indent="-514350" algn="ctr">
              <a:lnSpc>
                <a:spcPct val="115000"/>
              </a:lnSpc>
              <a:buFont typeface="+mj-lt"/>
              <a:buAutoNum type="arabicPeriod"/>
            </a:pPr>
            <a:endPar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lvl="0" indent="-514350" algn="ctr">
              <a:lnSpc>
                <a:spcPct val="115000"/>
              </a:lnSpc>
              <a:spcAft>
                <a:spcPts val="0"/>
              </a:spcAft>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2. ¿SE </a:t>
            </a:r>
            <a:r>
              <a:rPr lang="es-CL" b="1" dirty="0">
                <a:solidFill>
                  <a:schemeClr val="tx1"/>
                </a:solidFill>
                <a:latin typeface="Verdana" panose="020B0604030504040204" pitchFamily="34" charset="0"/>
                <a:ea typeface="Verdana" panose="020B0604030504040204" pitchFamily="34" charset="0"/>
                <a:cs typeface="Verdana" panose="020B0604030504040204" pitchFamily="34" charset="0"/>
              </a:rPr>
              <a:t>MANTIENE </a:t>
            </a: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VIVA LA MOTIVACION QUE LO LLEVO A SER DIRIGENTE/A?</a:t>
            </a:r>
          </a:p>
          <a:p>
            <a:pPr marL="514350" lvl="0" indent="-514350" algn="ctr">
              <a:lnSpc>
                <a:spcPct val="115000"/>
              </a:lnSpc>
              <a:spcAft>
                <a:spcPts val="0"/>
              </a:spcAft>
              <a:buFont typeface="+mj-lt"/>
              <a:buAutoNum type="arabicPeriod"/>
            </a:pP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lvl="0" indent="-514350" algn="ctr">
              <a:lnSpc>
                <a:spcPct val="115000"/>
              </a:lnSpc>
              <a:spcAft>
                <a:spcPts val="0"/>
              </a:spcAft>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3. ¿HA LOGRADO O HA </a:t>
            </a:r>
            <a:r>
              <a:rPr lang="es-CL" b="1" dirty="0">
                <a:solidFill>
                  <a:schemeClr val="tx1"/>
                </a:solidFill>
                <a:latin typeface="Verdana" panose="020B0604030504040204" pitchFamily="34" charset="0"/>
                <a:ea typeface="Verdana" panose="020B0604030504040204" pitchFamily="34" charset="0"/>
                <a:cs typeface="Verdana" panose="020B0604030504040204" pitchFamily="34" charset="0"/>
              </a:rPr>
              <a:t>VISTO </a:t>
            </a: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TRANSFORMACIONES </a:t>
            </a:r>
          </a:p>
          <a:p>
            <a:pPr marL="514350" lvl="0" indent="-514350" algn="ctr">
              <a:lnSpc>
                <a:spcPct val="115000"/>
              </a:lnSpc>
              <a:spcAft>
                <a:spcPts val="0"/>
              </a:spcAft>
              <a:buNone/>
            </a:pPr>
            <a:r>
              <a:rPr lang="es-C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 SU ACTUAR EN SU ORGANIZACIÓN? </a:t>
            </a: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3 Marcador de número de diapositiva"/>
          <p:cNvSpPr>
            <a:spLocks noGrp="1"/>
          </p:cNvSpPr>
          <p:nvPr>
            <p:ph type="sldNum" sz="quarter" idx="11"/>
          </p:nvPr>
        </p:nvSpPr>
        <p:spPr/>
        <p:txBody>
          <a:bodyPr/>
          <a:lstStyle/>
          <a:p>
            <a:pPr>
              <a:defRPr/>
            </a:pPr>
            <a:fld id="{E275B169-A310-431A-AD10-8154AA1CD448}" type="slidenum">
              <a:rPr lang="en-US" smtClean="0"/>
              <a:pPr>
                <a:defRPr/>
              </a:pPr>
              <a:t>6</a:t>
            </a:fld>
            <a:endParaRPr lang="en-US" dirty="0"/>
          </a:p>
        </p:txBody>
      </p:sp>
    </p:spTree>
    <p:extLst>
      <p:ext uri="{BB962C8B-B14F-4D97-AF65-F5344CB8AC3E}">
        <p14:creationId xmlns:p14="http://schemas.microsoft.com/office/powerpoint/2010/main" xmlns="" val="1863700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468288"/>
          </a:xfrm>
        </p:spPr>
        <p:txBody>
          <a:bodyPr>
            <a:normAutofit fontScale="90000"/>
          </a:bodyPr>
          <a:lstStyle/>
          <a:p>
            <a:pPr algn="ctr"/>
            <a:r>
              <a:rPr lang="es-CL" b="1" dirty="0"/>
              <a:t/>
            </a:r>
            <a:br>
              <a:rPr lang="es-CL" b="1" dirty="0"/>
            </a:br>
            <a:endParaRPr lang="es-CL" b="1" dirty="0" smtClean="0"/>
          </a:p>
        </p:txBody>
      </p:sp>
      <p:sp>
        <p:nvSpPr>
          <p:cNvPr id="3" name="2 Marcador de contenido"/>
          <p:cNvSpPr>
            <a:spLocks noGrp="1"/>
          </p:cNvSpPr>
          <p:nvPr>
            <p:ph idx="1"/>
          </p:nvPr>
        </p:nvSpPr>
        <p:spPr>
          <a:xfrm>
            <a:off x="142844" y="571480"/>
            <a:ext cx="8668072" cy="6120680"/>
          </a:xfrm>
          <a:noFill/>
        </p:spPr>
        <p:txBody>
          <a:bodyPr/>
          <a:lstStyle/>
          <a:p>
            <a:pPr marL="0" indent="0" algn="ctr">
              <a:buNone/>
            </a:pPr>
            <a:r>
              <a:rPr lang="es-CL" sz="28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Desde la Organización </a:t>
            </a:r>
            <a:r>
              <a:rPr lang="es-CL"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Social</a:t>
            </a:r>
          </a:p>
          <a:p>
            <a:pPr marL="0" indent="0" algn="ctr">
              <a:buNone/>
            </a:pPr>
            <a:endParaRPr lang="es-CL" sz="2800" b="1" i="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CL" sz="2800" b="1" i="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¿Qué entendemos por estos conceptos?</a:t>
            </a:r>
          </a:p>
          <a:p>
            <a:pPr marL="0" indent="0" algn="just">
              <a:buNone/>
            </a:pP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lgn="just">
              <a:buNone/>
            </a:pP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Empoderamiento</a:t>
            </a:r>
          </a:p>
          <a:p>
            <a:pPr marL="0" indent="0" algn="just">
              <a:buNone/>
            </a:pP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Democracia</a:t>
            </a:r>
            <a:r>
              <a:rPr lang="es-CL"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marL="0" indent="0" algn="just">
              <a:buNone/>
            </a:pP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Democracia </a:t>
            </a:r>
            <a:endParaRPr lang="es-CL" sz="2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lgn="ctr">
              <a:buNone/>
            </a:pPr>
            <a:endParaRPr lang="es-CL"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4 Imagen" descr="16843448491_b6a7c6bc66_n.jpg"/>
          <p:cNvPicPr>
            <a:picLocks noChangeAspect="1"/>
          </p:cNvPicPr>
          <p:nvPr/>
        </p:nvPicPr>
        <p:blipFill>
          <a:blip r:embed="rId2" cstate="print"/>
          <a:stretch>
            <a:fillRect/>
          </a:stretch>
        </p:blipFill>
        <p:spPr>
          <a:xfrm>
            <a:off x="3643306" y="4714884"/>
            <a:ext cx="2389190" cy="1590305"/>
          </a:xfrm>
          <a:prstGeom prst="rect">
            <a:avLst/>
          </a:prstGeom>
        </p:spPr>
      </p:pic>
      <p:pic>
        <p:nvPicPr>
          <p:cNvPr id="6" name="5 Imagen" descr="15458733318_a6d0be2d9d_z.jpg"/>
          <p:cNvPicPr>
            <a:picLocks noChangeAspect="1"/>
          </p:cNvPicPr>
          <p:nvPr/>
        </p:nvPicPr>
        <p:blipFill>
          <a:blip r:embed="rId3" cstate="print"/>
          <a:stretch>
            <a:fillRect/>
          </a:stretch>
        </p:blipFill>
        <p:spPr>
          <a:xfrm>
            <a:off x="214282" y="3643314"/>
            <a:ext cx="3107506" cy="2320919"/>
          </a:xfrm>
          <a:prstGeom prst="rect">
            <a:avLst/>
          </a:prstGeom>
        </p:spPr>
      </p:pic>
      <p:pic>
        <p:nvPicPr>
          <p:cNvPr id="7" name="6 Imagen" descr="images (2).jpg"/>
          <p:cNvPicPr>
            <a:picLocks noChangeAspect="1"/>
          </p:cNvPicPr>
          <p:nvPr/>
        </p:nvPicPr>
        <p:blipFill>
          <a:blip r:embed="rId4" cstate="print"/>
          <a:stretch>
            <a:fillRect/>
          </a:stretch>
        </p:blipFill>
        <p:spPr>
          <a:xfrm>
            <a:off x="6357950" y="5143512"/>
            <a:ext cx="2286000" cy="1276350"/>
          </a:xfrm>
          <a:prstGeom prst="rect">
            <a:avLst/>
          </a:prstGeom>
        </p:spPr>
      </p:pic>
      <p:sp>
        <p:nvSpPr>
          <p:cNvPr id="4" name="3 Marcador de número de diapositiva"/>
          <p:cNvSpPr>
            <a:spLocks noGrp="1"/>
          </p:cNvSpPr>
          <p:nvPr>
            <p:ph type="sldNum" sz="quarter" idx="11"/>
          </p:nvPr>
        </p:nvSpPr>
        <p:spPr/>
        <p:txBody>
          <a:bodyPr/>
          <a:lstStyle/>
          <a:p>
            <a:pPr>
              <a:defRPr/>
            </a:pPr>
            <a:fld id="{E275B169-A310-431A-AD10-8154AA1CD448}" type="slidenum">
              <a:rPr lang="en-US" smtClean="0"/>
              <a:pPr>
                <a:defRPr/>
              </a:pPr>
              <a:t>7</a:t>
            </a:fld>
            <a:endParaRPr lang="en-US" dirty="0"/>
          </a:p>
        </p:txBody>
      </p:sp>
    </p:spTree>
    <p:extLst>
      <p:ext uri="{BB962C8B-B14F-4D97-AF65-F5344CB8AC3E}">
        <p14:creationId xmlns:p14="http://schemas.microsoft.com/office/powerpoint/2010/main" xmlns="" val="84217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4" end="4"/>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a:xfrm>
            <a:off x="152400" y="1477962"/>
            <a:ext cx="8177213" cy="5165747"/>
          </a:xfrm>
        </p:spPr>
        <p:txBody>
          <a:bodyPr>
            <a:normAutofit/>
          </a:bodyPr>
          <a:lstStyle/>
          <a:p>
            <a:endParaRPr lang="es-CL" b="1" u="sng" dirty="0" smtClean="0"/>
          </a:p>
          <a:p>
            <a:endParaRPr lang="es-CL" b="1" u="sng" dirty="0"/>
          </a:p>
          <a:p>
            <a:endParaRPr lang="es-CL" b="1" u="sng" dirty="0" smtClean="0"/>
          </a:p>
          <a:p>
            <a:pPr algn="just">
              <a:buNone/>
            </a:pPr>
            <a:r>
              <a:rPr lang="es-CL" sz="2800" dirty="0" smtClean="0"/>
              <a:t>   </a:t>
            </a:r>
          </a:p>
          <a:p>
            <a:pPr algn="just">
              <a:buNone/>
            </a:pPr>
            <a:r>
              <a:rPr lang="es-CL" sz="2200" dirty="0" smtClean="0">
                <a:latin typeface="Verdana" panose="020B0604030504040204" pitchFamily="34" charset="0"/>
                <a:ea typeface="Verdana" panose="020B0604030504040204" pitchFamily="34" charset="0"/>
                <a:cs typeface="Verdana" panose="020B0604030504040204" pitchFamily="34" charset="0"/>
              </a:rPr>
              <a:t>    </a:t>
            </a:r>
            <a:r>
              <a:rPr lang="es-CL" sz="2200" b="1" u="sng"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Empoderamiento</a:t>
            </a:r>
            <a:r>
              <a:rPr lang="es-CL" sz="2200" b="1" u="sng"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s-CL" sz="22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es-CL" sz="2200" b="1"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buNone/>
            </a:pPr>
            <a:r>
              <a:rPr lang="es-CL"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a:buNone/>
            </a:pPr>
            <a:r>
              <a:rPr lang="es-CL"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 el fortalecimiento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espiritual,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político,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social o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económico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de los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integrantes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de una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organización, que les permite impulsar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cambios positivos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las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situaciones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que viven.</a:t>
            </a:r>
          </a:p>
          <a:p>
            <a:pPr algn="just">
              <a:buNone/>
            </a:pPr>
            <a:endPar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Implica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el desarrollo de la </a:t>
            </a:r>
            <a:r>
              <a:rPr lang="es-CL" sz="2200" b="1" dirty="0">
                <a:solidFill>
                  <a:schemeClr val="tx1"/>
                </a:solidFill>
                <a:latin typeface="Verdana" panose="020B0604030504040204" pitchFamily="34" charset="0"/>
                <a:ea typeface="Verdana" panose="020B0604030504040204" pitchFamily="34" charset="0"/>
                <a:cs typeface="Verdana" panose="020B0604030504040204" pitchFamily="34" charset="0"/>
              </a:rPr>
              <a:t>confianza en sus propias </a:t>
            </a:r>
            <a:r>
              <a:rPr lang="es-CL" sz="2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capacidades.</a:t>
            </a:r>
            <a:endParaRPr lang="es-CL" sz="2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s-CL" dirty="0"/>
          </a:p>
        </p:txBody>
      </p:sp>
      <p:pic>
        <p:nvPicPr>
          <p:cNvPr id="4" name="Picture 2" descr="C:\Users\emunozs\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44" y="214290"/>
            <a:ext cx="8162306" cy="21670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arcador de número de diapositiva"/>
          <p:cNvSpPr>
            <a:spLocks noGrp="1"/>
          </p:cNvSpPr>
          <p:nvPr>
            <p:ph type="sldNum" sz="quarter" idx="11"/>
          </p:nvPr>
        </p:nvSpPr>
        <p:spPr/>
        <p:txBody>
          <a:bodyPr/>
          <a:lstStyle/>
          <a:p>
            <a:pPr>
              <a:defRPr/>
            </a:pPr>
            <a:fld id="{E275B169-A310-431A-AD10-8154AA1CD448}" type="slidenum">
              <a:rPr lang="en-US" smtClean="0"/>
              <a:pPr>
                <a:defRPr/>
              </a:pPr>
              <a:t>8</a:t>
            </a:fld>
            <a:endParaRPr lang="en-US" dirty="0"/>
          </a:p>
        </p:txBody>
      </p:sp>
    </p:spTree>
    <p:extLst>
      <p:ext uri="{BB962C8B-B14F-4D97-AF65-F5344CB8AC3E}">
        <p14:creationId xmlns:p14="http://schemas.microsoft.com/office/powerpoint/2010/main" xmlns="" val="32709668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152400"/>
            <a:ext cx="8031193" cy="2562220"/>
          </a:xfrm>
        </p:spPr>
        <p:txBody>
          <a:bodyPr/>
          <a:lstStyle/>
          <a:p>
            <a:r>
              <a:rPr lang="es-CL" sz="2800" b="1" u="sng" dirty="0" smtClean="0">
                <a:solidFill>
                  <a:schemeClr val="tx1"/>
                </a:solidFill>
              </a:rPr>
              <a:t/>
            </a:r>
            <a:br>
              <a:rPr lang="es-CL" sz="2800" b="1" u="sng" dirty="0" smtClean="0">
                <a:solidFill>
                  <a:schemeClr val="tx1"/>
                </a:solidFill>
              </a:rPr>
            </a:br>
            <a:r>
              <a:rPr lang="es-CL" sz="2800" b="1" u="sng" dirty="0">
                <a:solidFill>
                  <a:schemeClr val="tx1"/>
                </a:solidFill>
              </a:rPr>
              <a:t/>
            </a:r>
            <a:br>
              <a:rPr lang="es-CL" sz="2800" b="1" u="sng" dirty="0">
                <a:solidFill>
                  <a:schemeClr val="tx1"/>
                </a:solidFill>
              </a:rPr>
            </a:br>
            <a:r>
              <a:rPr lang="es-CL" sz="2800" b="1" u="sng" dirty="0" smtClean="0">
                <a:solidFill>
                  <a:schemeClr val="tx1"/>
                </a:solidFill>
              </a:rPr>
              <a:t/>
            </a:r>
            <a:br>
              <a:rPr lang="es-CL" sz="2800" b="1" u="sng" dirty="0" smtClean="0">
                <a:solidFill>
                  <a:schemeClr val="tx1"/>
                </a:solidFill>
              </a:rPr>
            </a:br>
            <a:r>
              <a:rPr lang="es-CL" sz="2800" b="1" u="sng" dirty="0" smtClean="0">
                <a:solidFill>
                  <a:schemeClr val="tx1"/>
                </a:solidFill>
              </a:rPr>
              <a:t/>
            </a:r>
            <a:br>
              <a:rPr lang="es-CL" sz="2800" b="1" u="sng" dirty="0" smtClean="0">
                <a:solidFill>
                  <a:schemeClr val="tx1"/>
                </a:solidFill>
              </a:rPr>
            </a:br>
            <a:r>
              <a:rPr lang="es-CL" sz="2800" b="1" u="sng" dirty="0" smtClean="0">
                <a:solidFill>
                  <a:schemeClr val="tx1"/>
                </a:solidFill>
              </a:rPr>
              <a:t/>
            </a:r>
            <a:br>
              <a:rPr lang="es-CL" sz="2800" b="1" u="sng" dirty="0" smtClean="0">
                <a:solidFill>
                  <a:schemeClr val="tx1"/>
                </a:solidFill>
              </a:rPr>
            </a:br>
            <a:r>
              <a:rPr lang="es-CL" sz="2800" b="1" u="sng" dirty="0" smtClean="0">
                <a:solidFill>
                  <a:schemeClr val="tx1"/>
                </a:solidFill>
              </a:rPr>
              <a:t/>
            </a:r>
            <a:br>
              <a:rPr lang="es-CL" sz="2800" b="1" u="sng" dirty="0" smtClean="0">
                <a:solidFill>
                  <a:schemeClr val="tx1"/>
                </a:solidFill>
              </a:rPr>
            </a:br>
            <a:r>
              <a:rPr lang="es-CL" sz="2200" b="1" u="sng" dirty="0" smtClean="0">
                <a:solidFill>
                  <a:schemeClr val="tx1"/>
                </a:solidFill>
                <a:effectLst>
                  <a:outerShdw blurRad="38100" dist="38100" dir="2700000" algn="tl">
                    <a:srgbClr val="000000">
                      <a:alpha val="43137"/>
                    </a:srgbClr>
                  </a:outerShdw>
                </a:effectLst>
              </a:rPr>
              <a:t>Democracia:</a:t>
            </a:r>
            <a:endParaRPr lang="es-CL" sz="2200"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28596" y="3143248"/>
            <a:ext cx="8248651" cy="3500462"/>
          </a:xfrm>
        </p:spPr>
        <p:txBody>
          <a:bodyPr>
            <a:noAutofit/>
          </a:bodyPr>
          <a:lstStyle/>
          <a:p>
            <a:endParaRPr lang="es-CL" sz="1200" u="sng"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 la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forma de organización social y política que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garantiza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el respeto, el ejercicio y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promoción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de los </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Derechos Humanos</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lgn="just">
              <a:buNone/>
            </a:pPr>
            <a:endPar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 Democracia</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 al igual que los hombres y las mujeres, es perfectible</a:t>
            </a: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Establece </a:t>
            </a:r>
            <a:r>
              <a:rPr lang="es-CL" sz="2200" dirty="0">
                <a:solidFill>
                  <a:schemeClr val="tx1"/>
                </a:solidFill>
                <a:latin typeface="Verdana" panose="020B0604030504040204" pitchFamily="34" charset="0"/>
                <a:ea typeface="Verdana" panose="020B0604030504040204" pitchFamily="34" charset="0"/>
                <a:cs typeface="Verdana" panose="020B0604030504040204" pitchFamily="34" charset="0"/>
              </a:rPr>
              <a:t>el bien común como fin del Estado.</a:t>
            </a:r>
          </a:p>
          <a:p>
            <a:pPr marL="0" indent="0" algn="just">
              <a:buNone/>
            </a:pPr>
            <a:r>
              <a:rPr lang="es-CL"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a:buNone/>
            </a:pPr>
            <a:endParaRPr lang="es-CL"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5 Imagen" descr="images (2).jpg"/>
          <p:cNvPicPr>
            <a:picLocks noChangeAspect="1"/>
          </p:cNvPicPr>
          <p:nvPr/>
        </p:nvPicPr>
        <p:blipFill>
          <a:blip r:embed="rId2" cstate="print"/>
          <a:stretch>
            <a:fillRect/>
          </a:stretch>
        </p:blipFill>
        <p:spPr>
          <a:xfrm>
            <a:off x="899592" y="404664"/>
            <a:ext cx="7313466" cy="1756360"/>
          </a:xfrm>
          <a:prstGeom prst="rect">
            <a:avLst/>
          </a:prstGeom>
        </p:spPr>
      </p:pic>
      <p:sp>
        <p:nvSpPr>
          <p:cNvPr id="5" name="4 Marcador de número de diapositiva"/>
          <p:cNvSpPr>
            <a:spLocks noGrp="1"/>
          </p:cNvSpPr>
          <p:nvPr>
            <p:ph type="sldNum" sz="quarter" idx="11"/>
          </p:nvPr>
        </p:nvSpPr>
        <p:spPr/>
        <p:txBody>
          <a:bodyPr/>
          <a:lstStyle/>
          <a:p>
            <a:pPr>
              <a:defRPr/>
            </a:pPr>
            <a:fld id="{E275B169-A310-431A-AD10-8154AA1CD448}" type="slidenum">
              <a:rPr lang="en-US" smtClean="0"/>
              <a:pPr>
                <a:defRPr/>
              </a:pPr>
              <a:t>9</a:t>
            </a:fld>
            <a:endParaRPr lang="en-US" dirty="0"/>
          </a:p>
        </p:txBody>
      </p:sp>
    </p:spTree>
    <p:extLst>
      <p:ext uri="{BB962C8B-B14F-4D97-AF65-F5344CB8AC3E}">
        <p14:creationId xmlns:p14="http://schemas.microsoft.com/office/powerpoint/2010/main" xmlns="" val="1192654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091904EEFF6B94C913A8A690B15F03E" ma:contentTypeVersion="2" ma:contentTypeDescription="Crear nuevo documento." ma:contentTypeScope="" ma:versionID="d6e83243cdaa9d17b2d1ea4503843b1b">
  <xsd:schema xmlns:xsd="http://www.w3.org/2001/XMLSchema" xmlns:xs="http://www.w3.org/2001/XMLSchema" xmlns:p="http://schemas.microsoft.com/office/2006/metadata/properties" xmlns:ns2="309d77d8-10e9-4602-be2a-b208202fbb6f" targetNamespace="http://schemas.microsoft.com/office/2006/metadata/properties" ma:root="true" ma:fieldsID="52cade17bae2d4d4707011aa1b5aa9d6" ns2:_="">
    <xsd:import namespace="309d77d8-10e9-4602-be2a-b208202fbb6f"/>
    <xsd:element name="properties">
      <xsd:complexType>
        <xsd:sequence>
          <xsd:element name="documentManagement">
            <xsd:complexType>
              <xsd:all>
                <xsd:element ref="ns2:url_documento"/>
                <xsd:element ref="ns2: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77d8-10e9-4602-be2a-b208202fbb6f" elementFormDefault="qualified">
    <xsd:import namespace="http://schemas.microsoft.com/office/2006/documentManagement/types"/>
    <xsd:import namespace="http://schemas.microsoft.com/office/infopath/2007/PartnerControls"/>
    <xsd:element name="url_documento" ma:index="8" ma:displayName="url_documento" ma:default="/APR/documentos/EscuelaDirigentesAPR/" ma:internalName="url_documento">
      <xsd:simpleType>
        <xsd:restriction base="dms:Text">
          <xsd:maxLength value="255"/>
        </xsd:restriction>
      </xsd:simpleType>
    </xsd:element>
    <xsd:element name="Categoria" ma:index="9" nillable="true" ma:displayName="Categoria" ma:default="Día 1" ma:format="Dropdown" ma:internalName="Categoria">
      <xsd:simpleType>
        <xsd:restriction base="dms:Choice">
          <xsd:enumeration value="Día 1"/>
          <xsd:enumeration value="Día 2"/>
          <xsd:enumeration value="Día 3"/>
          <xsd:enumeration value="Día 4"/>
          <xsd:enumeration value="Fot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ia xmlns="309d77d8-10e9-4602-be2a-b208202fbb6f">Día 4</Categoria>
    <url_documento xmlns="309d77d8-10e9-4602-be2a-b208202fbb6f">/APR/documentos/EscuelaDirigentesAPR/PPTLIDERAZGOFINAL.pptx</url_documento>
  </documentManagement>
</p:properties>
</file>

<file path=customXml/itemProps1.xml><?xml version="1.0" encoding="utf-8"?>
<ds:datastoreItem xmlns:ds="http://schemas.openxmlformats.org/officeDocument/2006/customXml" ds:itemID="{91315900-BB61-4C97-B6DE-FD9678B36F23}"/>
</file>

<file path=customXml/itemProps2.xml><?xml version="1.0" encoding="utf-8"?>
<ds:datastoreItem xmlns:ds="http://schemas.openxmlformats.org/officeDocument/2006/customXml" ds:itemID="{77696D22-287E-4E15-8B20-A162A1483346}"/>
</file>

<file path=customXml/itemProps3.xml><?xml version="1.0" encoding="utf-8"?>
<ds:datastoreItem xmlns:ds="http://schemas.openxmlformats.org/officeDocument/2006/customXml" ds:itemID="{C79E8BFC-E61F-48B8-86C8-D89316B12D4C}"/>
</file>

<file path=docProps/app.xml><?xml version="1.0" encoding="utf-8"?>
<Properties xmlns="http://schemas.openxmlformats.org/officeDocument/2006/extended-properties" xmlns:vt="http://schemas.openxmlformats.org/officeDocument/2006/docPropsVTypes">
  <Template>PPT Liderazgo</Template>
  <TotalTime>678</TotalTime>
  <Words>1196</Words>
  <Application>Microsoft Office PowerPoint</Application>
  <PresentationFormat>Presentación en pantalla (4:3)</PresentationFormat>
  <Paragraphs>265</Paragraphs>
  <Slides>25</Slides>
  <Notes>2</Notes>
  <HiddenSlides>0</HiddenSlides>
  <MMClips>0</MMClips>
  <ScaleCrop>false</ScaleCrop>
  <HeadingPairs>
    <vt:vector size="4" baseType="variant">
      <vt:variant>
        <vt:lpstr>Tema</vt:lpstr>
      </vt:variant>
      <vt:variant>
        <vt:i4>3</vt:i4>
      </vt:variant>
      <vt:variant>
        <vt:lpstr>Títulos de diapositiva</vt:lpstr>
      </vt:variant>
      <vt:variant>
        <vt:i4>25</vt:i4>
      </vt:variant>
    </vt:vector>
  </HeadingPairs>
  <TitlesOfParts>
    <vt:vector size="28" baseType="lpstr">
      <vt:lpstr>Tema de Office</vt:lpstr>
      <vt:lpstr>1_Office Theme</vt:lpstr>
      <vt:lpstr>2_Office Theme</vt:lpstr>
      <vt:lpstr>LIDERAZGO PARA EL CHILE DE HOY</vt:lpstr>
      <vt:lpstr>Reconocer la propia historia de los participantes dentro de la organización como base para el fortalecimiento de su liderazgo.  Reconocer las características de un buen líder.  Identificar las diversas formas de ejercer liderazgo.  Identificar las herramientas que permitan desarrollar una actitud de cambio y asertividad en el rol de los dirigentes(as) y líderes sociales.</vt:lpstr>
      <vt:lpstr> </vt:lpstr>
      <vt:lpstr>¿Qué entendemos por…?</vt:lpstr>
      <vt:lpstr>Diapositiva 5</vt:lpstr>
      <vt:lpstr> Actividad  1</vt:lpstr>
      <vt:lpstr> </vt:lpstr>
      <vt:lpstr>Diapositiva 8</vt:lpstr>
      <vt:lpstr>      Democracia:</vt:lpstr>
      <vt:lpstr>    Líder / Dirigente</vt:lpstr>
      <vt:lpstr>      Líder                            Dirigente</vt:lpstr>
      <vt:lpstr>Diapositiva 12</vt:lpstr>
      <vt:lpstr>Diapositiva 13</vt:lpstr>
      <vt:lpstr> Segunda Parte: Pauta de trabajo.</vt:lpstr>
      <vt:lpstr>Diapositiva 15</vt:lpstr>
      <vt:lpstr>Tipos de Liderazgo</vt:lpstr>
      <vt:lpstr> Tipos de Liderazgos </vt:lpstr>
      <vt:lpstr> Tipos de Liderazgos </vt:lpstr>
      <vt:lpstr>Tipos de Liderazgos  </vt:lpstr>
      <vt:lpstr>Tipos de Liderazgos  </vt:lpstr>
      <vt:lpstr> La relevancia hoy, de ser un Líder Transformacional</vt:lpstr>
      <vt:lpstr>Video</vt:lpstr>
      <vt:lpstr>Diapositiva 23</vt:lpstr>
      <vt:lpstr>Diapositiva 24</vt:lpstr>
      <vt:lpstr>Muchas Gracias</vt:lpstr>
    </vt:vector>
  </TitlesOfParts>
  <Company>Msgg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Liderazgo para la Acción</dc:title>
  <dc:creator>ccatalan</dc:creator>
  <cp:lastModifiedBy>ccatalan</cp:lastModifiedBy>
  <cp:revision>78</cp:revision>
  <dcterms:created xsi:type="dcterms:W3CDTF">2015-03-31T15:06:22Z</dcterms:created>
  <dcterms:modified xsi:type="dcterms:W3CDTF">2015-11-03T14:44:51Z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0x010100C091904EEFF6B94C913A8A690B15F03E</vt:lpwstr>
  </property>
</Properties>
</file>